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5.xml" ContentType="application/vnd.openxmlformats-officedocument.theme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12" r:id="rId2"/>
    <p:sldMasterId id="2147483715" r:id="rId3"/>
    <p:sldMasterId id="2147483719" r:id="rId4"/>
    <p:sldMasterId id="2147483773" r:id="rId5"/>
    <p:sldMasterId id="2147483776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0:55:50.6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0,'9354'0,"-5826"0,-3882 0,2927 0,-4069 0,4526 0,-3461 0,2882 0,-3019 0,561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CB73E-46F2-4835-B95A-153BE00DDB38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69AA-BB65-4C84-85DF-CFA19B8890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2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"/>
          <p:cNvSpPr/>
          <p:nvPr/>
        </p:nvSpPr>
        <p:spPr>
          <a:xfrm>
            <a:off x="1500518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871498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1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9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9351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390840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1303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1828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84697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574007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66595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59633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58924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3807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20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510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2154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1506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67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3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6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4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4299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9272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636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6"/>
          <p:cNvSpPr/>
          <p:nvPr/>
        </p:nvSpPr>
        <p:spPr>
          <a:xfrm>
            <a:off x="1491423" y="206559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6" y="2065603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6" y="1986052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6"/>
          <p:cNvSpPr/>
          <p:nvPr/>
        </p:nvSpPr>
        <p:spPr>
          <a:xfrm>
            <a:off x="4067602" y="2025820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63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8" y="4288696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8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0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4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4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96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4465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4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5" y="1447975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6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244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3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6367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8" y="6149192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6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9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453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765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5776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50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1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4171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10028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0" y="5615259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9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4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2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7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62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8" y="1059456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1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9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3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897694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500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54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1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8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6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7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6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137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378" lvl="1" indent="-3301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6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7" y="312277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2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10" y="1190852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7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566" lvl="2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754" lvl="3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320" lvl="6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509" lvl="7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0548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7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8" name="Google Shape;268;p31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3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9298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3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5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69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4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1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2911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20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4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065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81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3" y="402637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938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5190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0909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6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2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7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1361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9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4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96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11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8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4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62874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9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5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4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6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8573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2" y="3960561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0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4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3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6" y="1034038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288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8114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4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9" y="3602400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8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1" y="3852925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326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3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02913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1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4" y="53776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06356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5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963203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6" y="3448887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2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4" y="5074464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4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232095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3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4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81" y="28952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30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8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2487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3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4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216129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037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362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8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4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7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9" y="323216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3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1456078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35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975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301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50254-5EFE-79A0-E84E-59975A29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37E91-36E7-342D-1653-12F4A0E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8B54C-1C4E-9A75-B4E4-1C05587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BD34FF-ECB4-0B76-8722-BB1EE70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2ABF2D-3FBD-C873-060D-4CEE78D9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E3E5-E002-4F5C-BF76-1521946B340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2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476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7510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1608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641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1" y="30480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3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378" lvl="1" indent="-3301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566" lvl="2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754" lvl="3" indent="-3238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5943" lvl="4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132" lvl="5" indent="-33019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320" lvl="6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509" lvl="7" indent="-31114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697" lvl="8" indent="-330192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074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221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0433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38784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9486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1851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24837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55385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166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25475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92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6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5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9" y="2984136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8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6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7" y="3063061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2972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05349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4500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622480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5729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671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5656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8342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8972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396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80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1" y="4577626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5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8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4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1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345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873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03683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49778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854276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39571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53946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68919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55807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19577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700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376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8175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908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939988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669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3353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9483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6398120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16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12229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08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theme" Target="../theme/theme4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265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338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7" r:id="rId3"/>
    <p:sldLayoutId id="2147483718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4229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0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221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735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756F2-4177-0714-3045-72A90C7D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039" y="1015252"/>
            <a:ext cx="10273553" cy="2232212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Montserrat ExtraBold" panose="020F0502020204030204" pitchFamily="2" charset="0"/>
              </a:rPr>
              <a:t>Il ruolo dei LLM nello sviluppo di applicazioni mobile</a:t>
            </a:r>
            <a:endParaRPr lang="en-GB" sz="4800" dirty="0">
              <a:latin typeface="Montserrat ExtraBold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134AB9-D84D-0C4C-197D-CA24EEF5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8271" y="3758452"/>
            <a:ext cx="8228588" cy="1969209"/>
          </a:xfrm>
        </p:spPr>
        <p:txBody>
          <a:bodyPr/>
          <a:lstStyle/>
          <a:p>
            <a:r>
              <a:rPr lang="it-IT" dirty="0"/>
              <a:t>		Prova finale di Colombo Lorenzo – Matricola 885895</a:t>
            </a:r>
          </a:p>
          <a:p>
            <a:r>
              <a:rPr lang="it-IT" dirty="0"/>
              <a:t>			</a:t>
            </a:r>
          </a:p>
          <a:p>
            <a:r>
              <a:rPr lang="it-IT" dirty="0"/>
              <a:t>				Relatore: Prof.ssa Micucci Daniela</a:t>
            </a:r>
          </a:p>
          <a:p>
            <a:r>
              <a:rPr lang="it-IT" dirty="0"/>
              <a:t>			Co-Relatore: Dott.ssa Rossi Maria Teresa</a:t>
            </a:r>
            <a:endParaRPr lang="en-GB" dirty="0"/>
          </a:p>
          <a:p>
            <a:r>
              <a:rPr lang="en-GB" dirty="0"/>
              <a:t>				Anno </a:t>
            </a:r>
            <a:r>
              <a:rPr lang="en-GB" dirty="0" err="1"/>
              <a:t>accademico</a:t>
            </a:r>
            <a:r>
              <a:rPr lang="en-GB" dirty="0"/>
              <a:t>: 2023-2024</a:t>
            </a:r>
            <a:endParaRPr lang="it-IT" dirty="0"/>
          </a:p>
        </p:txBody>
      </p:sp>
      <p:pic>
        <p:nvPicPr>
          <p:cNvPr id="6" name="Picture 2" descr="Home page | Dipartimento di Scienze dell'Ambiente e della Terra">
            <a:extLst>
              <a:ext uri="{FF2B5EF4-FFF2-40B4-BE49-F238E27FC236}">
                <a16:creationId xmlns:a16="http://schemas.microsoft.com/office/drawing/2014/main" id="{37B84AC0-2285-6406-8203-A7633A662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4085314"/>
            <a:ext cx="1981516" cy="21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5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A0F8AE9-FBA8-5729-2CF6-D50C91A6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593367"/>
            <a:ext cx="7014306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Considerazioni</a:t>
            </a:r>
            <a:r>
              <a:rPr lang="en-US" sz="3200" dirty="0">
                <a:latin typeface="Montserrat ExtraBold" panose="020F0502020204030204" pitchFamily="2" charset="0"/>
              </a:rPr>
              <a:t> </a:t>
            </a:r>
            <a:r>
              <a:rPr lang="en-US" sz="3200" dirty="0" err="1">
                <a:latin typeface="Montserrat ExtraBold" panose="020F0502020204030204" pitchFamily="2" charset="0"/>
              </a:rPr>
              <a:t>finali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2892C9-DCB6-050D-E918-0DCDA425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09" y="2040835"/>
            <a:ext cx="6702347" cy="4359964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Vantaggi</a:t>
            </a:r>
            <a:r>
              <a:rPr lang="en-US" sz="1600" dirty="0"/>
              <a:t> </a:t>
            </a:r>
            <a:r>
              <a:rPr lang="en-US" sz="1600" dirty="0" err="1"/>
              <a:t>dell’integrazione</a:t>
            </a:r>
            <a:r>
              <a:rPr lang="en-US" sz="1600" dirty="0"/>
              <a:t> di ChatGPT</a:t>
            </a:r>
            <a:r>
              <a:rPr lang="it-IT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Riduzione dei tempi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nella risoluzione di problemi comuni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Supporto creativo per requisiti 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Consolidamento delle best practice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Maggiore conoscenza del framework Flutter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r>
              <a:rPr lang="it-IT" sz="1600" dirty="0"/>
              <a:t>In conclusione, l’integrazione di ChatGPT nel progetto ha significativamente migliorato l’efficienza e la produttività, ottimizzando il flusso di lavoro e potenziando le competenze tecniche.</a:t>
            </a:r>
            <a:endParaRPr lang="en-US" sz="1600" dirty="0"/>
          </a:p>
          <a:p>
            <a:pPr marL="152396" indent="0">
              <a:buNone/>
            </a:pPr>
            <a:endParaRPr lang="it-IT" sz="1600" dirty="0"/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92DB56-5898-D086-FB03-92B66B37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67" y="1942398"/>
            <a:ext cx="4738966" cy="33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A9A249-2C24-A655-455A-275DA1F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593367"/>
            <a:ext cx="6974550" cy="763600"/>
          </a:xfrm>
        </p:spPr>
        <p:txBody>
          <a:bodyPr/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Introduzione</a:t>
            </a:r>
            <a:endParaRPr lang="en-US" sz="3200" dirty="0">
              <a:latin typeface="Montserrat ExtraBold" panose="020F0502020204030204" pitchFamily="2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42924B-BD38-70A7-7BA1-ABE2976D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97" y="1408022"/>
            <a:ext cx="5713922" cy="1242311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Negli ultimi anni, gli LLM hanno conosciuto un'ampia diffusione in svariati contesti. Sono utilizzati in chatbot e assistenti virtuali, traduttori automatici e per il supporto nello sviluppo software.</a:t>
            </a:r>
            <a:endParaRPr lang="en-US" sz="1600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AE4102-63A7-033B-7D2B-D66CD945876E}"/>
              </a:ext>
            </a:extLst>
          </p:cNvPr>
          <p:cNvSpPr txBox="1"/>
          <p:nvPr/>
        </p:nvSpPr>
        <p:spPr>
          <a:xfrm>
            <a:off x="6096000" y="1408022"/>
            <a:ext cx="5503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Esistono molteplici strumenti basati su LLM, ciascuno progettato per specifici obiettivi. Noi, in quanto informatici, ci concentriamo su quelli che supportano il progettista.</a:t>
            </a:r>
            <a:endParaRPr lang="en-US" sz="1600" dirty="0">
              <a:latin typeface="Montserrat" panose="00000500000000000000" pitchFamily="2" charset="0"/>
            </a:endParaRPr>
          </a:p>
          <a:p>
            <a:endParaRPr lang="en-GB" dirty="0"/>
          </a:p>
        </p:txBody>
      </p:sp>
      <p:pic>
        <p:nvPicPr>
          <p:cNvPr id="6" name="Immagine 5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D90A8F69-7270-9348-C395-471AA7164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36" y="2401489"/>
            <a:ext cx="9376460" cy="40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ABA2B8-421B-2F0D-35BC-282186C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593367"/>
            <a:ext cx="6967924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Obiettivo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AC161-A697-EDD7-DBE2-1DCA086C3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3" y="1697233"/>
            <a:ext cx="8677004" cy="2588666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Verificare l’utilità degli LLM nello sviluppo mobile attraverso: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Sviluppo di un'applicazione nel campo ambientale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Utilizzo di un LLM durante tutte le fasi del ciclo di sviluppo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di ogni scambio di messaggi in un diario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Analisi dei benefici e delle limitazioni riscontrati nell'uso dell'LLM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849C5-D2F5-B7CC-423B-5EF519D4E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6" y="4459022"/>
            <a:ext cx="4175573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ADF2110-9C9C-A66C-FEC8-9931E0EB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38" y="4464280"/>
            <a:ext cx="1392973" cy="13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1B52B-5378-7D10-583D-123C4B87D54F}"/>
              </a:ext>
            </a:extLst>
          </p:cNvPr>
          <p:cNvSpPr txBox="1"/>
          <p:nvPr/>
        </p:nvSpPr>
        <p:spPr>
          <a:xfrm>
            <a:off x="7691058" y="4626165"/>
            <a:ext cx="406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chemeClr val="bg2">
                    <a:lumMod val="65000"/>
                    <a:lumOff val="35000"/>
                  </a:schemeClr>
                </a:solidFill>
              </a:rPr>
              <a:t>EcoSwap</a:t>
            </a:r>
            <a:endParaRPr lang="en-GB" sz="600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A0081-3839-8215-E8E6-AFF5D2D3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" y="593367"/>
            <a:ext cx="8517368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Requisiti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0C45DA-010B-0891-A02D-D28BB035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166" y="2186609"/>
            <a:ext cx="6009780" cy="3019300"/>
          </a:xfrm>
        </p:spPr>
        <p:txBody>
          <a:bodyPr/>
          <a:lstStyle/>
          <a:p>
            <a:pPr marL="152396" indent="0">
              <a:buNone/>
            </a:pPr>
            <a:r>
              <a:rPr lang="it-IT" sz="1600" dirty="0"/>
              <a:t>Principali requisiti dell’applicazione:</a:t>
            </a:r>
          </a:p>
          <a:p>
            <a:pPr marL="152396" indent="0">
              <a:buNone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Registrazione e autenticazione degli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dati personali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Pubblicazione di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Gestione annunci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Funzionalità di ricerca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Avvio di noleggi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Implementazione di una chat tra utenti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Feed utente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Recensioni e valutazioni</a:t>
            </a:r>
          </a:p>
          <a:p>
            <a:pPr marL="152396" indent="0">
              <a:buNone/>
            </a:pPr>
            <a:endParaRPr lang="en-US" sz="16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0B59906-DBDD-A6B9-FDA4-BF5EE925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53545" y="1697233"/>
            <a:ext cx="4903742" cy="36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48EE-9C2F-5140-8B22-C648086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2" y="593367"/>
            <a:ext cx="9177659" cy="763600"/>
          </a:xfrm>
        </p:spPr>
        <p:txBody>
          <a:bodyPr wrap="square" anchor="t">
            <a:noAutofit/>
          </a:bodyPr>
          <a:lstStyle/>
          <a:p>
            <a:r>
              <a:rPr lang="it-IT" sz="3200" dirty="0">
                <a:latin typeface="Montserrat ExtraBold" panose="00000900000000000000" pitchFamily="2" charset="0"/>
              </a:rPr>
              <a:t>Architettura dell’applicazione</a:t>
            </a:r>
            <a:endParaRPr lang="en-GB" sz="3200" dirty="0">
              <a:latin typeface="Montserrat ExtraBold" panose="000009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80B971-38FA-81C0-57CC-35450655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8424" y="3790122"/>
            <a:ext cx="5245895" cy="2474510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principali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Data: </a:t>
            </a:r>
            <a:r>
              <a:rPr lang="en-US" sz="1600" dirty="0"/>
              <a:t>accesso e </a:t>
            </a:r>
            <a:r>
              <a:rPr lang="en-US" sz="1600" dirty="0" err="1"/>
              <a:t>manipolazione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View: </a:t>
            </a:r>
            <a:r>
              <a:rPr lang="en-US" sz="1600" dirty="0" err="1"/>
              <a:t>pagine</a:t>
            </a:r>
            <a:r>
              <a:rPr lang="en-US" sz="1600" dirty="0"/>
              <a:t> </a:t>
            </a:r>
            <a:r>
              <a:rPr lang="en-US" sz="1600" dirty="0" err="1"/>
              <a:t>dell’applicazione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Model: </a:t>
            </a:r>
            <a:r>
              <a:rPr lang="en-US" sz="1600" dirty="0" err="1"/>
              <a:t>strutture</a:t>
            </a:r>
            <a:r>
              <a:rPr lang="en-US" sz="1600" dirty="0"/>
              <a:t>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Payments: </a:t>
            </a:r>
            <a:r>
              <a:rPr lang="en-US" sz="1600" dirty="0" err="1"/>
              <a:t>funzionalità</a:t>
            </a:r>
            <a:r>
              <a:rPr lang="en-US" sz="1600" dirty="0"/>
              <a:t> di </a:t>
            </a:r>
            <a:r>
              <a:rPr lang="en-US" sz="1600" dirty="0" err="1"/>
              <a:t>pagamento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Util: </a:t>
            </a:r>
            <a:r>
              <a:rPr lang="en-US" sz="1600" dirty="0"/>
              <a:t>utility </a:t>
            </a:r>
            <a:r>
              <a:rPr lang="en-US" sz="1600" dirty="0" err="1"/>
              <a:t>comuni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Widget: </a:t>
            </a:r>
            <a:r>
              <a:rPr lang="en-US" sz="1600" dirty="0" err="1"/>
              <a:t>componenti</a:t>
            </a:r>
            <a:r>
              <a:rPr lang="en-US" sz="1600" dirty="0"/>
              <a:t> UI</a:t>
            </a:r>
            <a:endParaRPr lang="en-US" sz="1600" b="1" dirty="0"/>
          </a:p>
        </p:txBody>
      </p:sp>
      <p:pic>
        <p:nvPicPr>
          <p:cNvPr id="13" name="Immagine 12" descr="Immagine che contiene schermata, Rettangolo, quadrato, diagramma&#10;&#10;Descrizione generata automaticamente">
            <a:extLst>
              <a:ext uri="{FF2B5EF4-FFF2-40B4-BE49-F238E27FC236}">
                <a16:creationId xmlns:a16="http://schemas.microsoft.com/office/drawing/2014/main" id="{68AC8623-DC2E-EF2C-EF0D-FD85F60D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6" y="3249972"/>
            <a:ext cx="6058001" cy="311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13322D-C094-BD43-C1E6-305BF774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24" y="1197666"/>
            <a:ext cx="4987995" cy="20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DCD7E65-7AA1-F771-AD57-AFAE30F126AD}"/>
              </a:ext>
            </a:extLst>
          </p:cNvPr>
          <p:cNvSpPr txBox="1"/>
          <p:nvPr/>
        </p:nvSpPr>
        <p:spPr>
          <a:xfrm>
            <a:off x="246406" y="1683026"/>
            <a:ext cx="620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L’architettura dell’applicazione è basata sull’architettura Model-</a:t>
            </a:r>
            <a:r>
              <a:rPr lang="it-IT" sz="1600" dirty="0" err="1">
                <a:latin typeface="Montserrat" panose="00000500000000000000" pitchFamily="2" charset="0"/>
              </a:rPr>
              <a:t>View</a:t>
            </a:r>
            <a:r>
              <a:rPr lang="it-IT" sz="1600" dirty="0">
                <a:latin typeface="Montserrat" panose="00000500000000000000" pitchFamily="2" charset="0"/>
              </a:rPr>
              <a:t>-</a:t>
            </a:r>
            <a:r>
              <a:rPr lang="it-IT" sz="1600" dirty="0" err="1">
                <a:latin typeface="Montserrat" panose="00000500000000000000" pitchFamily="2" charset="0"/>
              </a:rPr>
              <a:t>ViewModel</a:t>
            </a:r>
            <a:r>
              <a:rPr lang="it-IT" sz="1600" dirty="0">
                <a:latin typeface="Montserrat" panose="00000500000000000000" pitchFamily="2" charset="0"/>
              </a:rPr>
              <a:t> in modo da mantenere una chiara separazione delle responsabilità.</a:t>
            </a:r>
          </a:p>
        </p:txBody>
      </p:sp>
    </p:spTree>
    <p:extLst>
      <p:ext uri="{BB962C8B-B14F-4D97-AF65-F5344CB8AC3E}">
        <p14:creationId xmlns:p14="http://schemas.microsoft.com/office/powerpoint/2010/main" val="27097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DF372E-8F9F-CB1A-6631-7CC02D1F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10" y="593367"/>
            <a:ext cx="6941257" cy="763600"/>
          </a:xfrm>
        </p:spPr>
        <p:txBody>
          <a:bodyPr wrap="square" anchor="t">
            <a:normAutofit fontScale="90000"/>
          </a:bodyPr>
          <a:lstStyle/>
          <a:p>
            <a:r>
              <a:rPr lang="it-IT" sz="3600" dirty="0">
                <a:latin typeface="Montserrat ExtraBold" panose="020F0502020204030204" pitchFamily="2" charset="0"/>
              </a:rPr>
              <a:t>Testing</a:t>
            </a:r>
            <a:br>
              <a:rPr lang="it-IT" dirty="0"/>
            </a:b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2838FA-D2ED-D323-C56A-71671CAE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10" y="2383122"/>
            <a:ext cx="4428967" cy="1195492"/>
          </a:xfrm>
        </p:spPr>
        <p:txBody>
          <a:bodyPr/>
          <a:lstStyle/>
          <a:p>
            <a:pPr marL="152396" indent="0">
              <a:buNone/>
            </a:pPr>
            <a:r>
              <a:rPr lang="en-US" sz="1600" dirty="0" err="1"/>
              <a:t>Strumenti</a:t>
            </a:r>
            <a:r>
              <a:rPr lang="en-US" sz="1600" dirty="0"/>
              <a:t> e framework </a:t>
            </a:r>
            <a:r>
              <a:rPr lang="en-US" sz="1600" dirty="0" err="1"/>
              <a:t>utilizzati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Flutter test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Mockito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Firebase Auth Mocks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0459AE-9ADC-BE7C-B8C7-3DC1E0E7D85F}"/>
              </a:ext>
            </a:extLst>
          </p:cNvPr>
          <p:cNvSpPr txBox="1"/>
          <p:nvPr/>
        </p:nvSpPr>
        <p:spPr>
          <a:xfrm>
            <a:off x="424070" y="4015853"/>
            <a:ext cx="4587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ontserrat" panose="00000500000000000000" pitchFamily="2" charset="0"/>
              </a:rPr>
              <a:t>Test effettuati: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registrazione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Montserrat" panose="00000500000000000000" pitchFamily="2" charset="0"/>
              </a:rPr>
              <a:t>Test di login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418DD-8745-C98F-73C7-DE9735FC9BC9}"/>
              </a:ext>
            </a:extLst>
          </p:cNvPr>
          <p:cNvSpPr txBox="1"/>
          <p:nvPr/>
        </p:nvSpPr>
        <p:spPr>
          <a:xfrm>
            <a:off x="5553718" y="947124"/>
            <a:ext cx="50544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valid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"1@2.com",</a:t>
            </a:r>
          </a:p>
          <a:p>
            <a:pPr lvl="4"/>
            <a:r>
              <a:rPr lang="en-GB" sz="1500" dirty="0"/>
              <a:t>        password: "123456",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 err="1">
                <a:solidFill>
                  <a:srgbClr val="0070C0"/>
                </a:solidFill>
              </a:rPr>
              <a:t>thenAnswer</a:t>
            </a:r>
            <a:r>
              <a:rPr lang="en-GB" sz="1500" dirty="0"/>
              <a:t>((_) </a:t>
            </a:r>
            <a:r>
              <a:rPr lang="en-GB" sz="1500" dirty="0">
                <a:solidFill>
                  <a:srgbClr val="FF0000"/>
                </a:solidFill>
              </a:rPr>
              <a:t>async =&gt; </a:t>
            </a:r>
            <a:r>
              <a:rPr lang="en-GB" sz="1500" dirty="0" err="1"/>
              <a:t>userCredential</a:t>
            </a:r>
            <a:r>
              <a:rPr lang="en-GB" sz="1500" dirty="0"/>
              <a:t>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'1@2.com',</a:t>
            </a:r>
          </a:p>
          <a:p>
            <a:pPr lvl="4"/>
            <a:r>
              <a:rPr lang="en-GB" sz="1500" dirty="0"/>
              <a:t>        password: '123456',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'Success');</a:t>
            </a:r>
          </a:p>
          <a:p>
            <a:r>
              <a:rPr lang="en-GB" sz="1500" dirty="0"/>
              <a:t>    });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ACCA1A-0622-F442-41AC-F52AD3483A24}"/>
              </a:ext>
            </a:extLst>
          </p:cNvPr>
          <p:cNvSpPr txBox="1"/>
          <p:nvPr/>
        </p:nvSpPr>
        <p:spPr>
          <a:xfrm>
            <a:off x="5553718" y="3792183"/>
            <a:ext cx="635031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 </a:t>
            </a:r>
            <a:r>
              <a:rPr lang="en-GB" sz="1500" dirty="0">
                <a:solidFill>
                  <a:srgbClr val="0070C0"/>
                </a:solidFill>
              </a:rPr>
              <a:t>test</a:t>
            </a:r>
            <a:r>
              <a:rPr lang="en-GB" sz="1500" dirty="0"/>
              <a:t>('Login with wrong credential', () </a:t>
            </a:r>
            <a:r>
              <a:rPr lang="en-GB" sz="1500" dirty="0">
                <a:solidFill>
                  <a:srgbClr val="FF0000"/>
                </a:solidFill>
              </a:rPr>
              <a:t>async</a:t>
            </a:r>
            <a:r>
              <a:rPr lang="en-GB" sz="1500" dirty="0"/>
              <a:t> {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when</a:t>
            </a:r>
            <a:r>
              <a:rPr lang="en-GB" sz="1500" dirty="0"/>
              <a:t>(</a:t>
            </a:r>
            <a:r>
              <a:rPr lang="en-GB" sz="1500" dirty="0" err="1">
                <a:solidFill>
                  <a:srgbClr val="7030A0"/>
                </a:solidFill>
              </a:rPr>
              <a:t>mockFirebaseAuth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signInWithEmailAndPassword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“invalid@example.com”,</a:t>
            </a:r>
          </a:p>
          <a:p>
            <a:pPr lvl="4"/>
            <a:r>
              <a:rPr lang="en-GB" sz="1500" dirty="0"/>
              <a:t>        password: “</a:t>
            </a:r>
            <a:r>
              <a:rPr lang="en-GB" sz="1500" dirty="0" err="1"/>
              <a:t>invalidPassword</a:t>
            </a:r>
            <a:r>
              <a:rPr lang="en-GB" sz="1500" dirty="0"/>
              <a:t>",</a:t>
            </a:r>
          </a:p>
          <a:p>
            <a:pPr lvl="4"/>
            <a:r>
              <a:rPr lang="en-GB" sz="1500" dirty="0"/>
              <a:t>      )).</a:t>
            </a:r>
            <a:r>
              <a:rPr lang="en-GB" sz="1500" dirty="0">
                <a:solidFill>
                  <a:srgbClr val="0070C0"/>
                </a:solidFill>
              </a:rPr>
              <a:t> </a:t>
            </a:r>
            <a:r>
              <a:rPr lang="en-GB" sz="1500" dirty="0" err="1">
                <a:solidFill>
                  <a:srgbClr val="0070C0"/>
                </a:solidFill>
              </a:rPr>
              <a:t>thenThrow</a:t>
            </a:r>
            <a:r>
              <a:rPr lang="en-GB" sz="1500" dirty="0">
                <a:solidFill>
                  <a:schemeClr val="tx1"/>
                </a:solidFill>
              </a:rPr>
              <a:t>(</a:t>
            </a:r>
            <a:r>
              <a:rPr lang="en-GB" sz="1500" dirty="0" err="1">
                <a:solidFill>
                  <a:srgbClr val="7030A0"/>
                </a:solidFill>
              </a:rPr>
              <a:t>FirebaseAuthException</a:t>
            </a:r>
            <a:r>
              <a:rPr lang="en-GB" sz="1500" dirty="0">
                <a:solidFill>
                  <a:schemeClr val="tx1"/>
                </a:solidFill>
              </a:rPr>
              <a:t>(code: 'wrong-password’));</a:t>
            </a:r>
          </a:p>
          <a:p>
            <a:pPr lvl="4"/>
            <a:r>
              <a:rPr lang="en-GB" sz="1500" dirty="0"/>
              <a:t>   </a:t>
            </a:r>
            <a:r>
              <a:rPr lang="en-GB" sz="1500" dirty="0">
                <a:solidFill>
                  <a:srgbClr val="FF0000"/>
                </a:solidFill>
              </a:rPr>
              <a:t>final</a:t>
            </a:r>
            <a:r>
              <a:rPr lang="en-GB" sz="1500" dirty="0"/>
              <a:t> result = </a:t>
            </a:r>
            <a:r>
              <a:rPr lang="en-GB" sz="1500" dirty="0">
                <a:solidFill>
                  <a:srgbClr val="FF0000"/>
                </a:solidFill>
              </a:rPr>
              <a:t>await</a:t>
            </a:r>
            <a:r>
              <a:rPr lang="en-GB" sz="1500" dirty="0"/>
              <a:t> </a:t>
            </a:r>
            <a:r>
              <a:rPr lang="en-GB" sz="1500" dirty="0" err="1">
                <a:solidFill>
                  <a:srgbClr val="7030A0"/>
                </a:solidFill>
              </a:rPr>
              <a:t>userAuthDataSource</a:t>
            </a:r>
            <a:r>
              <a:rPr lang="en-GB" sz="1500" dirty="0" err="1"/>
              <a:t>.</a:t>
            </a:r>
            <a:r>
              <a:rPr lang="en-GB" sz="1500" dirty="0" err="1">
                <a:solidFill>
                  <a:srgbClr val="0070C0"/>
                </a:solidFill>
              </a:rPr>
              <a:t>login</a:t>
            </a:r>
            <a:r>
              <a:rPr lang="en-GB" sz="1500" dirty="0"/>
              <a:t>(</a:t>
            </a:r>
          </a:p>
          <a:p>
            <a:pPr lvl="4"/>
            <a:r>
              <a:rPr lang="en-GB" sz="1500" dirty="0"/>
              <a:t>        email: ‘invalid@example.com',</a:t>
            </a:r>
          </a:p>
          <a:p>
            <a:pPr lvl="4"/>
            <a:r>
              <a:rPr lang="en-GB" sz="1500" dirty="0"/>
              <a:t>        password: ‘</a:t>
            </a:r>
            <a:r>
              <a:rPr lang="en-GB" sz="1500" dirty="0" err="1"/>
              <a:t>invalidPassword</a:t>
            </a:r>
            <a:r>
              <a:rPr lang="en-GB" sz="1500" dirty="0"/>
              <a:t>',</a:t>
            </a:r>
          </a:p>
          <a:p>
            <a:pPr lvl="4"/>
            <a:r>
              <a:rPr lang="en-GB" sz="1500" dirty="0"/>
              <a:t>      );</a:t>
            </a:r>
          </a:p>
          <a:p>
            <a:pPr lvl="4"/>
            <a:r>
              <a:rPr lang="en-GB" sz="1500" dirty="0"/>
              <a:t>    </a:t>
            </a:r>
            <a:r>
              <a:rPr lang="en-GB" sz="1500" dirty="0">
                <a:solidFill>
                  <a:srgbClr val="0070C0"/>
                </a:solidFill>
              </a:rPr>
              <a:t>expect</a:t>
            </a:r>
            <a:r>
              <a:rPr lang="en-GB" sz="1500" dirty="0"/>
              <a:t>(result, 'Wrong password provided for that user.’);</a:t>
            </a:r>
          </a:p>
          <a:p>
            <a:pPr lvl="4"/>
            <a:r>
              <a:rPr lang="en-GB" sz="1500" dirty="0"/>
              <a:t>    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14:cNvPr>
              <p14:cNvContentPartPr/>
              <p14:nvPr/>
            </p14:nvContentPartPr>
            <p14:xfrm>
              <a:off x="5469272" y="3694205"/>
              <a:ext cx="671652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BB0837C-73B1-A786-D0C9-B4A296F7EB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3152" y="3688085"/>
                <a:ext cx="67287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D9BC3-A1F0-17C6-27FA-7F7141C0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1" y="593367"/>
            <a:ext cx="695808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sz="3200" dirty="0">
              <a:latin typeface="Montserrat ExtraBold" panose="020F05020202040302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665DF-0E5F-8BB3-1BE1-167359FA4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81" y="1975829"/>
            <a:ext cx="2112010" cy="4419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35B40F-B00D-928A-7C02-E89156319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97" y="1975829"/>
            <a:ext cx="2135505" cy="4419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0A98C9-1109-6E8C-37FA-EE56DF265D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4" y="1955042"/>
            <a:ext cx="2135505" cy="4419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4855EE-BBD8-B1C3-60C0-D3C3995D26B1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Login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4C98AE-D33E-F81F-4417-89E0970CFB2E}"/>
              </a:ext>
            </a:extLst>
          </p:cNvPr>
          <p:cNvSpPr txBox="1"/>
          <p:nvPr/>
        </p:nvSpPr>
        <p:spPr>
          <a:xfrm>
            <a:off x="4914699" y="1604767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Home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4B24E7-2547-B145-1928-C38FD0E3EC4F}"/>
              </a:ext>
            </a:extLst>
          </p:cNvPr>
          <p:cNvSpPr txBox="1"/>
          <p:nvPr/>
        </p:nvSpPr>
        <p:spPr>
          <a:xfrm>
            <a:off x="9186915" y="1620761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</a:t>
            </a:r>
            <a:r>
              <a:rPr lang="en-US" b="1" dirty="0" err="1">
                <a:latin typeface="Montserrat" panose="00000500000000000000" pitchFamily="2" charset="0"/>
              </a:rPr>
              <a:t>Favourites</a:t>
            </a:r>
            <a:r>
              <a:rPr lang="en-US" b="1" dirty="0">
                <a:latin typeface="Montserrat" panose="00000500000000000000" pitchFamily="2" charset="0"/>
              </a:rPr>
              <a:t>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477CFE-AF7F-101A-6D1C-F81A833A19AA}"/>
              </a:ext>
            </a:extLst>
          </p:cNvPr>
          <p:cNvSpPr txBox="1"/>
          <p:nvPr/>
        </p:nvSpPr>
        <p:spPr>
          <a:xfrm>
            <a:off x="3068126" y="557128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Accesso con google 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4C2892-B3FE-7C20-C692-CA60A6BAA4DC}"/>
              </a:ext>
            </a:extLst>
          </p:cNvPr>
          <p:cNvSpPr txBox="1"/>
          <p:nvPr/>
        </p:nvSpPr>
        <p:spPr>
          <a:xfrm>
            <a:off x="3185042" y="3764307"/>
            <a:ext cx="172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password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B71F8C-6F82-4051-36BE-DF0864A85BA0}"/>
              </a:ext>
            </a:extLst>
          </p:cNvPr>
          <p:cNvSpPr txBox="1"/>
          <p:nvPr/>
        </p:nvSpPr>
        <p:spPr>
          <a:xfrm>
            <a:off x="2962337" y="2054511"/>
            <a:ext cx="181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per </a:t>
            </a:r>
            <a:r>
              <a:rPr lang="en-US" sz="1200" dirty="0" err="1">
                <a:latin typeface="Montserrat" panose="00000500000000000000" pitchFamily="2" charset="0"/>
              </a:rPr>
              <a:t>distanza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1F89BAA-2F69-2ABD-886D-5ABAA3AD2873}"/>
              </a:ext>
            </a:extLst>
          </p:cNvPr>
          <p:cNvSpPr txBox="1"/>
          <p:nvPr/>
        </p:nvSpPr>
        <p:spPr>
          <a:xfrm>
            <a:off x="7447821" y="2775264"/>
            <a:ext cx="136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Barra di </a:t>
            </a:r>
            <a:r>
              <a:rPr lang="en-US" sz="1200" dirty="0" err="1">
                <a:latin typeface="Montserrat" panose="00000500000000000000" pitchFamily="2" charset="0"/>
              </a:rPr>
              <a:t>ricerca</a:t>
            </a:r>
            <a:endParaRPr lang="it-IT" sz="1200" dirty="0">
              <a:latin typeface="Montserrat" panose="000005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357EAB8-4FA9-E479-73B8-521AD1E91BB5}"/>
              </a:ext>
            </a:extLst>
          </p:cNvPr>
          <p:cNvSpPr txBox="1"/>
          <p:nvPr/>
        </p:nvSpPr>
        <p:spPr>
          <a:xfrm>
            <a:off x="7494203" y="4605130"/>
            <a:ext cx="1272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salvati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37" name="Connettore curvo 36">
            <a:extLst>
              <a:ext uri="{FF2B5EF4-FFF2-40B4-BE49-F238E27FC236}">
                <a16:creationId xmlns:a16="http://schemas.microsoft.com/office/drawing/2014/main" id="{FFBFBA1E-6FF7-E41F-F42F-9EE22024B494}"/>
              </a:ext>
            </a:extLst>
          </p:cNvPr>
          <p:cNvCxnSpPr/>
          <p:nvPr/>
        </p:nvCxnSpPr>
        <p:spPr>
          <a:xfrm rot="10800000" flipV="1">
            <a:off x="2206487" y="4048539"/>
            <a:ext cx="1557130" cy="83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45050D76-F6AA-D4E9-CF8F-A92D6CEAD4A1}"/>
              </a:ext>
            </a:extLst>
          </p:cNvPr>
          <p:cNvCxnSpPr/>
          <p:nvPr/>
        </p:nvCxnSpPr>
        <p:spPr>
          <a:xfrm rot="10800000">
            <a:off x="2372139" y="5148470"/>
            <a:ext cx="1391478" cy="3445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80BA084B-3B15-B065-CDFB-7B3466652F05}"/>
              </a:ext>
            </a:extLst>
          </p:cNvPr>
          <p:cNvCxnSpPr/>
          <p:nvPr/>
        </p:nvCxnSpPr>
        <p:spPr>
          <a:xfrm>
            <a:off x="3753924" y="2331510"/>
            <a:ext cx="1321659" cy="1279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42FFF4AB-701A-E45A-B1EB-1A9998D2F05E}"/>
              </a:ext>
            </a:extLst>
          </p:cNvPr>
          <p:cNvCxnSpPr>
            <a:stCxn id="29" idx="0"/>
          </p:cNvCxnSpPr>
          <p:nvPr/>
        </p:nvCxnSpPr>
        <p:spPr>
          <a:xfrm rot="16200000" flipV="1">
            <a:off x="7289279" y="1934234"/>
            <a:ext cx="303734" cy="1378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curvo 44">
            <a:extLst>
              <a:ext uri="{FF2B5EF4-FFF2-40B4-BE49-F238E27FC236}">
                <a16:creationId xmlns:a16="http://schemas.microsoft.com/office/drawing/2014/main" id="{386EBFFE-7209-36B1-E8B2-F629B1664DD0}"/>
              </a:ext>
            </a:extLst>
          </p:cNvPr>
          <p:cNvCxnSpPr>
            <a:stCxn id="35" idx="2"/>
          </p:cNvCxnSpPr>
          <p:nvPr/>
        </p:nvCxnSpPr>
        <p:spPr>
          <a:xfrm rot="5400000">
            <a:off x="7195332" y="4558049"/>
            <a:ext cx="610897" cy="1259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curvo 47">
            <a:extLst>
              <a:ext uri="{FF2B5EF4-FFF2-40B4-BE49-F238E27FC236}">
                <a16:creationId xmlns:a16="http://schemas.microsoft.com/office/drawing/2014/main" id="{9FC12967-D83A-2109-0B91-BDB5B39DC2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1454" y="3472133"/>
            <a:ext cx="1123122" cy="1036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4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5CFBE-9C00-E748-3462-5602C33A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91" y="593367"/>
            <a:ext cx="6952476" cy="763600"/>
          </a:xfrm>
        </p:spPr>
        <p:txBody>
          <a:bodyPr wrap="square" anchor="t">
            <a:normAutofit/>
          </a:bodyPr>
          <a:lstStyle/>
          <a:p>
            <a:r>
              <a:rPr lang="it-IT" sz="3200" dirty="0">
                <a:latin typeface="Montserrat ExtraBold" panose="020F0502020204030204" pitchFamily="2" charset="0"/>
              </a:rPr>
              <a:t>Risultato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DB176-9F1E-E1F3-996D-B29F00DCE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9" y="1967947"/>
            <a:ext cx="2135505" cy="44408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80A8DFE-AE0B-A0CB-7851-C59DCE9A7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47" y="1967948"/>
            <a:ext cx="2135505" cy="44408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452CAB-39BB-1F42-7CF4-8796EA8A20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9" y="1967947"/>
            <a:ext cx="2083435" cy="444088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702F50-559B-F82E-FDDB-F0925EC51CFA}"/>
              </a:ext>
            </a:extLst>
          </p:cNvPr>
          <p:cNvSpPr txBox="1"/>
          <p:nvPr/>
        </p:nvSpPr>
        <p:spPr>
          <a:xfrm>
            <a:off x="642483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Load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BE60A-A125-70CB-7F09-82F5F2435A29}"/>
              </a:ext>
            </a:extLst>
          </p:cNvPr>
          <p:cNvSpPr txBox="1"/>
          <p:nvPr/>
        </p:nvSpPr>
        <p:spPr>
          <a:xfrm>
            <a:off x="5039994" y="1604768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Chats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39BE48-6703-BE87-06F7-6984BDEB0388}"/>
              </a:ext>
            </a:extLst>
          </p:cNvPr>
          <p:cNvSpPr txBox="1"/>
          <p:nvPr/>
        </p:nvSpPr>
        <p:spPr>
          <a:xfrm>
            <a:off x="9347804" y="1600885"/>
            <a:ext cx="21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         Profile Page</a:t>
            </a:r>
            <a:endParaRPr lang="it-IT" b="1" dirty="0">
              <a:latin typeface="Montserrat" panose="000005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ECAFC0-22BE-018A-3495-297C5A085E97}"/>
              </a:ext>
            </a:extLst>
          </p:cNvPr>
          <p:cNvSpPr txBox="1"/>
          <p:nvPr/>
        </p:nvSpPr>
        <p:spPr>
          <a:xfrm>
            <a:off x="3012916" y="474427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Selettore</a:t>
            </a:r>
            <a:r>
              <a:rPr lang="en-US" sz="1200" dirty="0"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latin typeface="Montserrat" panose="00000500000000000000" pitchFamily="2" charset="0"/>
              </a:rPr>
              <a:t>immagini</a:t>
            </a:r>
            <a:endParaRPr lang="en-US" sz="1200" dirty="0">
              <a:latin typeface="Montserrat" panose="00000500000000000000" pitchFamily="2" charset="0"/>
            </a:endParaRPr>
          </a:p>
        </p:txBody>
      </p: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1DA67C9C-38E5-BE4F-4FD0-55BD48321EAF}"/>
              </a:ext>
            </a:extLst>
          </p:cNvPr>
          <p:cNvCxnSpPr>
            <a:cxnSpLocks/>
          </p:cNvCxnSpPr>
          <p:nvPr/>
        </p:nvCxnSpPr>
        <p:spPr>
          <a:xfrm rot="10800000">
            <a:off x="2610679" y="3690731"/>
            <a:ext cx="1213935" cy="10535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59BB4C9-7C6F-59DC-9407-1815E385BDC8}"/>
              </a:ext>
            </a:extLst>
          </p:cNvPr>
          <p:cNvSpPr txBox="1"/>
          <p:nvPr/>
        </p:nvSpPr>
        <p:spPr>
          <a:xfrm>
            <a:off x="3164811" y="2246849"/>
            <a:ext cx="1875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2" charset="0"/>
              </a:rPr>
              <a:t>Chat per </a:t>
            </a:r>
            <a:r>
              <a:rPr lang="en-US" sz="1200" dirty="0" err="1">
                <a:latin typeface="Montserrat" panose="00000500000000000000" pitchFamily="2" charset="0"/>
              </a:rPr>
              <a:t>articolo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CDF50F7-3335-5D40-25F4-084EE78C6BE9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4303747" y="2322504"/>
            <a:ext cx="722893" cy="1125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87F24CD-8F4E-1AD9-9330-2B1F1C754675}"/>
              </a:ext>
            </a:extLst>
          </p:cNvPr>
          <p:cNvSpPr txBox="1"/>
          <p:nvPr/>
        </p:nvSpPr>
        <p:spPr>
          <a:xfrm>
            <a:off x="7412037" y="2729948"/>
            <a:ext cx="182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Messaggio</a:t>
            </a:r>
            <a:r>
              <a:rPr lang="en-US" sz="1200" dirty="0">
                <a:latin typeface="Montserrat" panose="00000500000000000000" pitchFamily="2" charset="0"/>
              </a:rPr>
              <a:t> non </a:t>
            </a:r>
            <a:r>
              <a:rPr lang="en-US" sz="1200" dirty="0" err="1">
                <a:latin typeface="Montserrat" panose="00000500000000000000" pitchFamily="2" charset="0"/>
              </a:rPr>
              <a:t>letto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145C8213-423D-5FE2-D08D-128A7AC8B69D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7541689" y="1946176"/>
            <a:ext cx="206101" cy="13614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D1BCB8-E521-1C14-CDBA-CB1DCEE968A2}"/>
              </a:ext>
            </a:extLst>
          </p:cNvPr>
          <p:cNvSpPr txBox="1"/>
          <p:nvPr/>
        </p:nvSpPr>
        <p:spPr>
          <a:xfrm>
            <a:off x="7572517" y="5632174"/>
            <a:ext cx="1505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articoli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713FED69-F069-5517-2127-28489FCCA2C6}"/>
              </a:ext>
            </a:extLst>
          </p:cNvPr>
          <p:cNvCxnSpPr>
            <a:stCxn id="21" idx="0"/>
          </p:cNvCxnSpPr>
          <p:nvPr/>
        </p:nvCxnSpPr>
        <p:spPr>
          <a:xfrm rot="5400000" flipH="1" flipV="1">
            <a:off x="8585319" y="4622920"/>
            <a:ext cx="749396" cy="126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418E8D-147E-C29C-07F6-2F861600BE2D}"/>
              </a:ext>
            </a:extLst>
          </p:cNvPr>
          <p:cNvSpPr txBox="1"/>
          <p:nvPr/>
        </p:nvSpPr>
        <p:spPr>
          <a:xfrm>
            <a:off x="7584956" y="4049888"/>
            <a:ext cx="156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ontserrat" panose="00000500000000000000" pitchFamily="2" charset="0"/>
              </a:rPr>
              <a:t>Gestione</a:t>
            </a:r>
            <a:r>
              <a:rPr lang="en-US" sz="1200" dirty="0">
                <a:latin typeface="Montserrat" panose="00000500000000000000" pitchFamily="2" charset="0"/>
              </a:rPr>
              <a:t> </a:t>
            </a:r>
            <a:r>
              <a:rPr lang="en-US" sz="1200" dirty="0" err="1">
                <a:latin typeface="Montserrat" panose="00000500000000000000" pitchFamily="2" charset="0"/>
              </a:rPr>
              <a:t>profilo</a:t>
            </a:r>
            <a:endParaRPr lang="it-IT" sz="1200" dirty="0">
              <a:latin typeface="Montserrat" panose="00000500000000000000" pitchFamily="2" charset="0"/>
            </a:endParaRPr>
          </a:p>
        </p:txBody>
      </p: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039F988D-3649-8BAB-3694-C645035E8487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8933922" y="1885115"/>
            <a:ext cx="1598236" cy="2731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7D17A12-9F80-405E-FBC7-BE3EF3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2" y="593367"/>
            <a:ext cx="8353015" cy="7636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err="1">
                <a:latin typeface="Montserrat ExtraBold" panose="020F0502020204030204" pitchFamily="2" charset="0"/>
              </a:rPr>
              <a:t>Analisi</a:t>
            </a:r>
            <a:r>
              <a:rPr lang="en-US" sz="3200" dirty="0">
                <a:latin typeface="Montserrat ExtraBold" panose="020F0502020204030204" pitchFamily="2" charset="0"/>
              </a:rPr>
              <a:t> del </a:t>
            </a:r>
            <a:r>
              <a:rPr lang="en-US" sz="3200" dirty="0" err="1">
                <a:latin typeface="Montserrat ExtraBold" panose="020F0502020204030204" pitchFamily="2" charset="0"/>
              </a:rPr>
              <a:t>supporto</a:t>
            </a:r>
            <a:r>
              <a:rPr lang="en-US" sz="3200" dirty="0">
                <a:latin typeface="Montserrat ExtraBold" panose="020F0502020204030204" pitchFamily="2" charset="0"/>
              </a:rPr>
              <a:t> di ChatGPT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F7DF55-375A-EA4B-EEED-44E30B2A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0" y="1697233"/>
            <a:ext cx="10856688" cy="4394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CDAD-B7B2-B237-7991-11952956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6897"/>
              </p:ext>
            </p:extLst>
          </p:nvPr>
        </p:nvGraphicFramePr>
        <p:xfrm>
          <a:off x="710569" y="2609161"/>
          <a:ext cx="10416210" cy="25705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1267523106"/>
                    </a:ext>
                  </a:extLst>
                </a:gridCol>
                <a:gridCol w="4499113">
                  <a:extLst>
                    <a:ext uri="{9D8B030D-6E8A-4147-A177-3AD203B41FA5}">
                      <a16:colId xmlns:a16="http://schemas.microsoft.com/office/drawing/2014/main" val="2626787382"/>
                    </a:ext>
                  </a:extLst>
                </a:gridCol>
                <a:gridCol w="3637723">
                  <a:extLst>
                    <a:ext uri="{9D8B030D-6E8A-4147-A177-3AD203B41FA5}">
                      <a16:colId xmlns:a16="http://schemas.microsoft.com/office/drawing/2014/main" val="3067745060"/>
                    </a:ext>
                  </a:extLst>
                </a:gridCol>
              </a:tblGrid>
              <a:tr h="35702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Montserrat" panose="00000500000000000000" pitchFamily="2" charset="0"/>
                        </a:rPr>
                        <a:t>Fase</a:t>
                      </a:r>
                      <a:endParaRPr lang="it-IT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Benefici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Limitazioni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5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Analisi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Suggerimenti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utili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definire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funzionalità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requisiti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Necessità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supervision</a:t>
                      </a: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noProof="0" dirty="0">
                          <a:latin typeface="Montserrat" panose="00000500000000000000" pitchFamily="2" charset="0"/>
                        </a:rPr>
                        <a:t> Capacità di innovazione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Montserrat" panose="00000500000000000000" pitchFamily="2" charset="0"/>
                        </a:rPr>
                        <a:t>Implementazione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Ottimizzazione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del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Generazione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codice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ripetitivo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Creazione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rapida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scheletro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soluzioni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proposte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Risoluzione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complessi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Montserrat" panose="00000500000000000000" pitchFamily="2" charset="0"/>
                        </a:rPr>
                        <a:t>Design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delle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pagine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carente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ontserrat" panose="00000500000000000000" pitchFamily="2" charset="0"/>
                        </a:rPr>
                        <a:t>Testing</a:t>
                      </a:r>
                      <a:endParaRPr lang="it-IT" sz="16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Identificazione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di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Documentazione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per test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Strutturazione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casi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Comprensione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dei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test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avanzati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Errori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nell’implementazione</a:t>
                      </a:r>
                      <a:r>
                        <a:rPr lang="en-US" sz="1400" dirty="0">
                          <a:latin typeface="Montserrat" panose="00000500000000000000" pitchFamily="2" charset="0"/>
                        </a:rPr>
                        <a:t> di test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9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770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5B38DD3-DD94-4C77-8C1C-823366D06CF2}">
  <we:reference id="wa104380862" version="3.0.0.0" store="it-IT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1785</TotalTime>
  <Words>613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20</vt:i4>
      </vt:variant>
      <vt:variant>
        <vt:lpstr>Tema</vt:lpstr>
      </vt:variant>
      <vt:variant>
        <vt:i4>6</vt:i4>
      </vt:variant>
      <vt:variant>
        <vt:lpstr>Titoli diapositive</vt:lpstr>
      </vt:variant>
      <vt:variant>
        <vt:i4>10</vt:i4>
      </vt:variant>
    </vt:vector>
  </HeadingPairs>
  <TitlesOfParts>
    <vt:vector size="36" baseType="lpstr">
      <vt:lpstr>Aptos</vt:lpstr>
      <vt:lpstr>Arial</vt:lpstr>
      <vt:lpstr>Crimson Text</vt:lpstr>
      <vt:lpstr>Josefin Sans</vt:lpstr>
      <vt:lpstr>Kulim Park</vt:lpstr>
      <vt:lpstr>Kulim Park SemiBold</vt:lpstr>
      <vt:lpstr>Lato</vt:lpstr>
      <vt:lpstr>Mako</vt:lpstr>
      <vt:lpstr>Manrope</vt:lpstr>
      <vt:lpstr>Merriweather Light</vt:lpstr>
      <vt:lpstr>Montserrat</vt:lpstr>
      <vt:lpstr>Montserrat ExtraBold</vt:lpstr>
      <vt:lpstr>Nunito Light</vt:lpstr>
      <vt:lpstr>Open Sans</vt:lpstr>
      <vt:lpstr>Open Sans SemiBold</vt:lpstr>
      <vt:lpstr>Proxima Nova</vt:lpstr>
      <vt:lpstr>Proxima Nova Semibold</vt:lpstr>
      <vt:lpstr>PT Sans</vt:lpstr>
      <vt:lpstr>Russo One</vt:lpstr>
      <vt:lpstr>Vidaloka</vt:lpstr>
      <vt:lpstr>Minimalist Korean Aesthetic Pitch Deck by Slidesgo</vt:lpstr>
      <vt:lpstr>Slidesgo Final Pages</vt:lpstr>
      <vt:lpstr>1_Slidesgo Final Pages</vt:lpstr>
      <vt:lpstr>Minimalist Business Slides XL by Slidesgo</vt:lpstr>
      <vt:lpstr>2_Slidesgo Final Pages</vt:lpstr>
      <vt:lpstr>3_Slidesgo Final Pages</vt:lpstr>
      <vt:lpstr>Il ruolo dei LLM nello sviluppo di applicazioni mobile</vt:lpstr>
      <vt:lpstr>Introduzione</vt:lpstr>
      <vt:lpstr>Obiettivo</vt:lpstr>
      <vt:lpstr>Requisiti dell’applicazione</vt:lpstr>
      <vt:lpstr>Architettura dell’applicazione</vt:lpstr>
      <vt:lpstr>Testing </vt:lpstr>
      <vt:lpstr>Risultato</vt:lpstr>
      <vt:lpstr>Risultato</vt:lpstr>
      <vt:lpstr>Analisi del supporto di ChatGPT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s.santin1@campus.unimib.it; l.colombo146@campus.unimib.it</dc:creator>
  <cp:lastModifiedBy>Lorenzo Colombo</cp:lastModifiedBy>
  <cp:revision>23</cp:revision>
  <dcterms:created xsi:type="dcterms:W3CDTF">2024-07-04T11:18:15Z</dcterms:created>
  <dcterms:modified xsi:type="dcterms:W3CDTF">2024-08-31T16:37:59Z</dcterms:modified>
</cp:coreProperties>
</file>