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86" r:id="rId7"/>
    <p:sldId id="288" r:id="rId8"/>
    <p:sldId id="289" r:id="rId9"/>
    <p:sldId id="299" r:id="rId10"/>
    <p:sldId id="290" r:id="rId11"/>
    <p:sldId id="294" r:id="rId12"/>
    <p:sldId id="296" r:id="rId13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e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646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82" d="100"/>
          <a:sy n="82" d="100"/>
        </p:scale>
        <p:origin x="394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pPr rtl="0"/>
            <a:fld id="{6724D395-066A-4F84-B1F6-A3F921994FFC}" type="datetime1">
              <a:rPr lang="it-IT" smtClean="0"/>
              <a:t>28/05/2025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EAFF3A6F-DEFA-45E0-9496-BEE7C2C6F3D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fld id="{8E5CCF99-E88A-4792-B58A-FDEDC94DDECB}" type="datetime1">
              <a:rPr lang="it-IT" smtClean="0"/>
              <a:pPr/>
              <a:t>28/05/2025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F97DC217-DF71-1A49-B3EA-559F1F43B0F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F97DC217-DF71-1A49-B3EA-559F1F43B0FF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F97DC217-DF71-1A49-B3EA-559F1F43B0FF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F97DC217-DF71-1A49-B3EA-559F1F43B0FF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F97DC217-DF71-1A49-B3EA-559F1F43B0FF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2743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F97DC217-DF71-1A49-B3EA-559F1F43B0FF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DB7BC-EA61-EE7C-3A52-D15CAB3EF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3752D95-12D0-2CB6-479C-ED35F8B459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BB98F56-EDAD-7890-0E11-147FB89654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D62F8D6-3116-754B-BFB4-F26DFE294B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F97DC217-DF71-1A49-B3EA-559F1F43B0FF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83305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F97DC217-DF71-1A49-B3EA-559F1F43B0FF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39086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F97DC217-DF71-1A49-B3EA-559F1F43B0FF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19086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F97DC217-DF71-1A49-B3EA-559F1F43B0FF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sp>
          <p:nvSpPr>
            <p:cNvPr id="9" name="Figura a mano libera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igura a mano libera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 dirty="0"/>
              </a:p>
            </p:txBody>
          </p:sp>
          <p:sp>
            <p:nvSpPr>
              <p:cNvPr id="16" name="Figura a mano libera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 dirty="0"/>
              </a:p>
            </p:txBody>
          </p:sp>
        </p:grpSp>
        <p:sp>
          <p:nvSpPr>
            <p:cNvPr id="22" name="Figura a mano libera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sp>
          <p:nvSpPr>
            <p:cNvPr id="28" name="Figura a mano libera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rtlCol="0" anchor="b">
            <a:noAutofit/>
          </a:bodyPr>
          <a:lstStyle>
            <a:lvl1pPr algn="l">
              <a:defRPr lang="it-IT" sz="6000" b="1">
                <a:latin typeface="+mj-lt"/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fico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o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igura a mano libera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sp>
          <p:nvSpPr>
            <p:cNvPr id="14" name="Figura a mano libera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rtlCol="0" anchor="b">
            <a:noAutofit/>
          </a:bodyPr>
          <a:lstStyle>
            <a:lvl1pPr>
              <a:defRPr lang="it-IT" sz="4200" b="1">
                <a:latin typeface="+mj-lt"/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 lang="it-IT">
                <a:latin typeface="+mn-lt"/>
              </a:defRPr>
            </a:lvl1pPr>
            <a:lvl2pPr marL="457200" indent="0">
              <a:buNone/>
              <a:defRPr lang="it-IT">
                <a:latin typeface="+mn-lt"/>
              </a:defRPr>
            </a:lvl2pPr>
            <a:lvl3pPr marL="914400" indent="0">
              <a:buNone/>
              <a:defRPr lang="it-IT">
                <a:latin typeface="+mn-lt"/>
              </a:defRPr>
            </a:lvl3pPr>
            <a:lvl4pPr marL="1371600" indent="0">
              <a:buNone/>
              <a:defRPr lang="it-IT">
                <a:latin typeface="+mn-lt"/>
              </a:defRPr>
            </a:lvl4pPr>
            <a:lvl5pPr marL="1828800" indent="0">
              <a:buNone/>
              <a:defRPr lang="it-IT">
                <a:latin typeface="+mn-lt"/>
              </a:defRPr>
            </a:lvl5pPr>
          </a:lstStyle>
          <a:p>
            <a:pPr lvl="0" rtl="0"/>
            <a:r>
              <a:rPr lang="it-IT"/>
              <a:t>Fare clic per inserire il testo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it-IT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it-IT"/>
              <a:t>08/09/20XX</a:t>
            </a:r>
          </a:p>
        </p:txBody>
      </p:sp>
      <p:sp>
        <p:nvSpPr>
          <p:cNvPr id="11" name="Segnaposto piè di pa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it-IT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it-IT" dirty="0"/>
          </a:p>
        </p:txBody>
      </p:sp>
      <p:sp>
        <p:nvSpPr>
          <p:cNvPr id="12" name="Segnaposto numero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it-IT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fin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igura a mano libera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 dirty="0"/>
              </a:p>
            </p:txBody>
          </p:sp>
          <p:sp>
            <p:nvSpPr>
              <p:cNvPr id="16" name="Figura a mano libera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 dirty="0"/>
              </a:p>
            </p:txBody>
          </p:sp>
        </p:grpSp>
        <p:sp>
          <p:nvSpPr>
            <p:cNvPr id="22" name="Figura a mano libera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sp>
          <p:nvSpPr>
            <p:cNvPr id="17" name="Figura a mano libera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rtlCol="0" anchor="b">
            <a:noAutofit/>
          </a:bodyPr>
          <a:lstStyle>
            <a:lvl1pPr algn="l">
              <a:defRPr lang="it-IT" sz="6000" b="1">
                <a:latin typeface="+mj-lt"/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rtlCol="0" anchor="t" anchorCtr="0">
            <a:normAutofit/>
          </a:bodyPr>
          <a:lstStyle>
            <a:lvl1pPr marL="0" indent="0" algn="l">
              <a:buNone/>
              <a:defRPr lang="it-IT" sz="2800">
                <a:latin typeface="+mn-lt"/>
              </a:defRPr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lvl="0" rtl="0"/>
            <a:r>
              <a:rPr lang="it-IT"/>
              <a:t>Fare clic per inserire il testo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o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igura a mano libera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sp>
          <p:nvSpPr>
            <p:cNvPr id="5" name="Figura a mano libera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>
                <a:latin typeface="+mn-lt"/>
              </a:endParaRPr>
            </a:p>
          </p:txBody>
        </p:sp>
        <p:sp>
          <p:nvSpPr>
            <p:cNvPr id="6" name="Figura a mano libera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igura a mano libera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 dirty="0">
                  <a:latin typeface="+mn-lt"/>
                </a:endParaRPr>
              </a:p>
            </p:txBody>
          </p:sp>
          <p:sp>
            <p:nvSpPr>
              <p:cNvPr id="8" name="Figura a mano libera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 dirty="0">
                  <a:latin typeface="+mn-lt"/>
                </a:endParaRPr>
              </a:p>
            </p:txBody>
          </p: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rtlCol="0" anchor="b">
            <a:noAutofit/>
          </a:bodyPr>
          <a:lstStyle>
            <a:lvl1pPr>
              <a:defRPr lang="it-IT" sz="4200" b="1">
                <a:latin typeface="+mj-lt"/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 rtlCol="0">
            <a:normAutofit/>
          </a:bodyPr>
          <a:lstStyle>
            <a:lvl1pPr marL="0" indent="0">
              <a:buNone/>
              <a:defRPr lang="it-IT">
                <a:latin typeface="+mn-lt"/>
              </a:defRPr>
            </a:lvl1pPr>
            <a:lvl2pPr marL="457200" indent="0">
              <a:buNone/>
              <a:defRPr lang="it-IT">
                <a:latin typeface="+mn-lt"/>
              </a:defRPr>
            </a:lvl2pPr>
            <a:lvl3pPr marL="914400" indent="0">
              <a:buNone/>
              <a:defRPr lang="it-IT">
                <a:latin typeface="+mn-lt"/>
              </a:defRPr>
            </a:lvl3pPr>
            <a:lvl4pPr marL="1371600" indent="0">
              <a:buNone/>
              <a:defRPr lang="it-IT">
                <a:latin typeface="+mn-lt"/>
              </a:defRPr>
            </a:lvl4pPr>
            <a:lvl5pPr marL="1828800" indent="0">
              <a:buNone/>
              <a:defRPr lang="it-IT">
                <a:latin typeface="+mn-lt"/>
              </a:defRPr>
            </a:lvl5pPr>
          </a:lstStyle>
          <a:p>
            <a:pPr lvl="0" rtl="0"/>
            <a:r>
              <a:rPr lang="it-IT"/>
              <a:t>Fare clic per inserire il testo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it-IT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it-IT"/>
              <a:t>08/09/20XX</a:t>
            </a:r>
          </a:p>
        </p:txBody>
      </p:sp>
      <p:sp>
        <p:nvSpPr>
          <p:cNvPr id="11" name="Segnaposto piè di pa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it-IT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it-IT" dirty="0"/>
          </a:p>
        </p:txBody>
      </p:sp>
      <p:sp>
        <p:nvSpPr>
          <p:cNvPr id="12" name="Segnaposto numero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it-IT"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olo e immagine a de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o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igura a mano libera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sp>
          <p:nvSpPr>
            <p:cNvPr id="5" name="Figura a mano libera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>
                <a:latin typeface="+mn-lt"/>
              </a:endParaRPr>
            </a:p>
          </p:txBody>
        </p:sp>
        <p:sp>
          <p:nvSpPr>
            <p:cNvPr id="6" name="Figura a mano libera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igura a mano libera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 dirty="0">
                  <a:latin typeface="+mn-lt"/>
                </a:endParaRPr>
              </a:p>
            </p:txBody>
          </p:sp>
          <p:sp>
            <p:nvSpPr>
              <p:cNvPr id="8" name="Figura a mano libera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 dirty="0">
                  <a:latin typeface="+mn-lt"/>
                </a:endParaRPr>
              </a:p>
            </p:txBody>
          </p: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rtlCol="0" anchor="ctr" anchorCtr="0">
            <a:noAutofit/>
          </a:bodyPr>
          <a:lstStyle>
            <a:lvl1pPr>
              <a:defRPr lang="it-IT" sz="6000" b="1">
                <a:latin typeface="+mj-lt"/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 rtlCol="0"/>
          <a:lstStyle>
            <a:lvl1pPr marL="0" indent="0" algn="ctr">
              <a:buNone/>
              <a:defRPr lang="it-IT" sz="2000"/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it-IT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it-IT"/>
              <a:t>08/09/20XX</a:t>
            </a:r>
          </a:p>
        </p:txBody>
      </p:sp>
      <p:sp>
        <p:nvSpPr>
          <p:cNvPr id="11" name="Segnaposto piè di pa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it-IT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it-IT" dirty="0"/>
          </a:p>
        </p:txBody>
      </p:sp>
      <p:sp>
        <p:nvSpPr>
          <p:cNvPr id="12" name="Segnaposto numero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it-IT"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olo e immagine a sini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o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igura a mano libera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sp>
          <p:nvSpPr>
            <p:cNvPr id="5" name="Figura a mano libera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>
                <a:latin typeface="+mn-lt"/>
              </a:endParaRPr>
            </a:p>
          </p:txBody>
        </p:sp>
        <p:sp>
          <p:nvSpPr>
            <p:cNvPr id="6" name="Figura a mano libera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igura a mano libera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 dirty="0">
                  <a:latin typeface="+mn-lt"/>
                </a:endParaRPr>
              </a:p>
            </p:txBody>
          </p:sp>
          <p:sp>
            <p:nvSpPr>
              <p:cNvPr id="8" name="Figura a mano libera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 dirty="0">
                  <a:latin typeface="+mn-lt"/>
                </a:endParaRPr>
              </a:p>
            </p:txBody>
          </p: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rtlCol="0" anchor="b" anchorCtr="0">
            <a:noAutofit/>
          </a:bodyPr>
          <a:lstStyle>
            <a:lvl1pPr>
              <a:defRPr lang="it-IT" sz="6000" b="1">
                <a:latin typeface="+mj-lt"/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rtlCol="0" anchor="t" anchorCtr="0">
            <a:noAutofit/>
          </a:bodyPr>
          <a:lstStyle>
            <a:lvl1pPr marL="0" indent="0" algn="l">
              <a:buNone/>
              <a:defRPr lang="it-IT" sz="3200">
                <a:latin typeface="+mn-lt"/>
              </a:defRPr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/>
              <a:t>Fare clic per inserire il sottotitolo</a:t>
            </a:r>
          </a:p>
        </p:txBody>
      </p:sp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 rtlCol="0"/>
          <a:lstStyle>
            <a:lvl1pPr marL="0" indent="0" algn="ctr">
              <a:buNone/>
              <a:defRPr lang="it-IT" sz="2000"/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it-IT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it-IT"/>
              <a:t>08/09/20XX</a:t>
            </a:r>
          </a:p>
        </p:txBody>
      </p:sp>
      <p:sp>
        <p:nvSpPr>
          <p:cNvPr id="11" name="Segnaposto piè di pa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it-IT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it-IT" dirty="0"/>
          </a:p>
        </p:txBody>
      </p:sp>
      <p:sp>
        <p:nvSpPr>
          <p:cNvPr id="12" name="Segnaposto numero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it-IT"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sp>
          <p:nvSpPr>
            <p:cNvPr id="12" name="Figura a mano libera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sp>
          <p:nvSpPr>
            <p:cNvPr id="14" name="Figura a mano libera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sp>
          <p:nvSpPr>
            <p:cNvPr id="15" name="Figura a mano libera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</p:grpSp>
      <p:sp>
        <p:nvSpPr>
          <p:cNvPr id="13" name="Titolo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rtlCol="0" anchor="b">
            <a:noAutofit/>
          </a:bodyPr>
          <a:lstStyle>
            <a:lvl1pPr>
              <a:defRPr lang="it-IT" sz="4200" b="1">
                <a:latin typeface="+mj-lt"/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 rtlCol="0"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lang="it-IT"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lang="it-IT"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lang="it-IT"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lang="it-IT"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lang="it-IT" sz="20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it-IT"/>
              <a:t>Fare clic per inserire il testo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 lang="it-IT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it-IT"/>
              <a:t>08/09/20XX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 lang="it-IT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 lang="it-IT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olo della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igura a mano libera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igura a mano libera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 dirty="0"/>
              </a:p>
            </p:txBody>
          </p:sp>
          <p:sp>
            <p:nvSpPr>
              <p:cNvPr id="16" name="Figura a mano libera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 dirty="0"/>
              </a:p>
            </p:txBody>
          </p:sp>
        </p:grpSp>
        <p:sp>
          <p:nvSpPr>
            <p:cNvPr id="17" name="Figura a mano libera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sp>
          <p:nvSpPr>
            <p:cNvPr id="18" name="Figura a mano libera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rtlCol="0" anchor="b">
            <a:noAutofit/>
          </a:bodyPr>
          <a:lstStyle>
            <a:lvl1pPr algn="l">
              <a:defRPr lang="it-IT"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rtlCol="0" anchor="ctr" anchorCtr="0">
            <a:noAutofit/>
          </a:bodyPr>
          <a:lstStyle>
            <a:lvl1pPr marL="0" indent="0" algn="l">
              <a:buNone/>
              <a:defRPr lang="it-IT"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/>
              <a:t>Fare clic per inserire il sottotitolo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2 contenuti in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o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igura a mano libera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sp>
          <p:nvSpPr>
            <p:cNvPr id="5" name="Figura a mano libera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sp>
          <p:nvSpPr>
            <p:cNvPr id="6" name="Figura a mano libera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igura a mano libera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 dirty="0">
                  <a:latin typeface="+mn-lt"/>
                </a:endParaRPr>
              </a:p>
            </p:txBody>
          </p:sp>
          <p:sp>
            <p:nvSpPr>
              <p:cNvPr id="8" name="Figura a mano libera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 dirty="0">
                  <a:latin typeface="+mn-lt"/>
                </a:endParaRPr>
              </a:p>
            </p:txBody>
          </p: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rtlCol="0" anchor="b">
            <a:noAutofit/>
          </a:bodyPr>
          <a:lstStyle>
            <a:lvl1pPr>
              <a:defRPr lang="it-IT" sz="4200" b="1">
                <a:latin typeface="+mj-lt"/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lang="it-IT"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lang="it-IT"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lang="it-IT"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lang="it-IT"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lang="it-IT" sz="2000">
                <a:latin typeface="+mn-lt"/>
              </a:defRPr>
            </a:lvl5pPr>
          </a:lstStyle>
          <a:p>
            <a:pPr lvl="0" rtl="0"/>
            <a:r>
              <a:rPr lang="it-IT"/>
              <a:t>Fare clic per inserire il testo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lang="it-IT"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lang="it-IT"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lang="it-IT"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lang="it-IT"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lang="it-IT" sz="2000">
                <a:latin typeface="+mn-lt"/>
              </a:defRPr>
            </a:lvl5pPr>
          </a:lstStyle>
          <a:p>
            <a:pPr lvl="0" rtl="0"/>
            <a:r>
              <a:rPr lang="it-IT"/>
              <a:t>Fare clic per inserire il testo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it-IT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it-IT"/>
              <a:t>08/09/20XX</a:t>
            </a:r>
          </a:p>
        </p:txBody>
      </p:sp>
      <p:sp>
        <p:nvSpPr>
          <p:cNvPr id="11" name="Segnaposto piè di pa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it-IT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it-IT" dirty="0"/>
          </a:p>
        </p:txBody>
      </p:sp>
      <p:sp>
        <p:nvSpPr>
          <p:cNvPr id="12" name="Segnaposto numero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it-IT"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2 contenut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igura a mano libera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sp>
          <p:nvSpPr>
            <p:cNvPr id="5" name="Figura a mano libera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rtlCol="0" anchor="b">
            <a:noAutofit/>
          </a:bodyPr>
          <a:lstStyle>
            <a:lvl1pPr>
              <a:defRPr lang="it-IT" sz="42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 rtlCol="0"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lang="it-IT"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lang="it-IT"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lang="it-IT"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lang="it-IT"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lang="it-IT" sz="20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it-IT"/>
              <a:t>Fare clic per inserire il testo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lang="it-IT"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lang="it-IT"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lang="it-IT"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lang="it-IT"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lang="it-IT" sz="20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it-IT"/>
              <a:t>Fare clic per inserire il testo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it-IT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it-IT"/>
              <a:t>08/09/20XX</a:t>
            </a:r>
          </a:p>
        </p:txBody>
      </p:sp>
      <p:sp>
        <p:nvSpPr>
          <p:cNvPr id="11" name="Segnaposto piè di pa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it-IT"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endParaRPr lang="it-IT" dirty="0"/>
          </a:p>
        </p:txBody>
      </p:sp>
      <p:sp>
        <p:nvSpPr>
          <p:cNvPr id="12" name="Segnaposto numero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it-IT"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olo e contenuto e immag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o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igura a mano libera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sp>
          <p:nvSpPr>
            <p:cNvPr id="5" name="Figura a mano libera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>
                <a:latin typeface="+mn-lt"/>
              </a:endParaRPr>
            </a:p>
          </p:txBody>
        </p:sp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igura a mano libera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 dirty="0">
                  <a:latin typeface="+mn-lt"/>
                </a:endParaRPr>
              </a:p>
            </p:txBody>
          </p:sp>
          <p:sp>
            <p:nvSpPr>
              <p:cNvPr id="8" name="Figura a mano libera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 dirty="0">
                  <a:latin typeface="+mn-lt"/>
                </a:endParaRPr>
              </a:p>
            </p:txBody>
          </p: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rtlCol="0" anchor="b">
            <a:noAutofit/>
          </a:bodyPr>
          <a:lstStyle>
            <a:lvl1pPr>
              <a:defRPr lang="it-IT" sz="4200" b="1">
                <a:latin typeface="+mj-lt"/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rtlCol="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it-IT"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lang="it-IT"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lang="it-IT"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lang="it-IT"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lang="it-IT" sz="2000">
                <a:latin typeface="+mn-lt"/>
              </a:defRPr>
            </a:lvl5pPr>
          </a:lstStyle>
          <a:p>
            <a:pPr lvl="0" rtl="0"/>
            <a:r>
              <a:rPr lang="it-IT"/>
              <a:t>Fare clic per inserire il testo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it-IT"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it-IT"/>
              <a:t>08/09/20XX</a:t>
            </a:r>
          </a:p>
        </p:txBody>
      </p:sp>
      <p:sp>
        <p:nvSpPr>
          <p:cNvPr id="11" name="Segnaposto piè di pa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it-IT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it-IT" dirty="0"/>
          </a:p>
        </p:txBody>
      </p:sp>
      <p:sp>
        <p:nvSpPr>
          <p:cNvPr id="12" name="Segnaposto numero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it-IT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 rtlCol="0"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lang="it-IT"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lang="it-IT"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lang="it-IT"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lang="it-IT"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lang="it-IT" sz="2000">
                <a:solidFill>
                  <a:schemeClr val="tx1"/>
                </a:solidFill>
                <a:latin typeface="+mn-lt"/>
              </a:defRPr>
            </a:lvl5pPr>
          </a:lstStyle>
          <a:p>
            <a:pPr lvl="0" rtl="0"/>
            <a:r>
              <a:rPr lang="it-IT"/>
              <a:t>Fare clic per inserire il testo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it-IT"/>
            </a:defPPr>
          </a:lstStyle>
          <a:p>
            <a:pPr rtl="0"/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it-IT"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r>
              <a:rPr lang="it-IT"/>
              <a:t>08/09/20XX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it-IT"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it-IT"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76" r:id="rId9"/>
    <p:sldLayoutId id="2147483661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it-IT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it-IT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862" y="714176"/>
            <a:ext cx="7096933" cy="3196087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5000" dirty="0"/>
              <a:t>Sistema di logging distribuito - Cassandra</a:t>
            </a: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AB1CC767-AAAA-A266-6D34-5307D9A31FF5}"/>
              </a:ext>
            </a:extLst>
          </p:cNvPr>
          <p:cNvSpPr txBox="1">
            <a:spLocks/>
          </p:cNvSpPr>
          <p:nvPr/>
        </p:nvSpPr>
        <p:spPr>
          <a:xfrm>
            <a:off x="926862" y="1299713"/>
            <a:ext cx="10848044" cy="31960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it-IT"/>
            </a:defPPr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it-IT"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000" b="0" dirty="0"/>
              <a:t>Progetto di Architettura Dati – Lorenzo Colombo – Mat. 885895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Obiettivo del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4" y="2177889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it-IT"/>
            </a:defPPr>
          </a:lstStyle>
          <a:p>
            <a:pPr marL="457200" indent="-457200" algn="just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dirty="0"/>
              <a:t>Simulare un sistema distribuito di logging basato su Cassandra;</a:t>
            </a:r>
          </a:p>
          <a:p>
            <a:pPr marL="457200" indent="-457200" algn="just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dirty="0"/>
              <a:t>Testare scalabilità replica e fault </a:t>
            </a:r>
            <a:r>
              <a:rPr lang="it-IT" dirty="0" err="1"/>
              <a:t>tolerance</a:t>
            </a:r>
            <a:r>
              <a:rPr lang="it-IT" dirty="0"/>
              <a:t>;</a:t>
            </a:r>
          </a:p>
          <a:p>
            <a:pPr marL="457200" indent="-457200" algn="just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dirty="0"/>
              <a:t>Analizzare prestazioni di scrittura e lettura con diversi livelli di consistenza.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8566" y="376989"/>
            <a:ext cx="9853434" cy="1275347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Architettura del sistema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1F217A4-4293-23BF-432F-A1E752B25CD6}"/>
              </a:ext>
            </a:extLst>
          </p:cNvPr>
          <p:cNvSpPr txBox="1">
            <a:spLocks/>
          </p:cNvSpPr>
          <p:nvPr/>
        </p:nvSpPr>
        <p:spPr>
          <a:xfrm>
            <a:off x="1171075" y="1540040"/>
            <a:ext cx="10193677" cy="4100714"/>
          </a:xfrm>
          <a:prstGeom prst="rect">
            <a:avLst/>
          </a:prstGeom>
        </p:spPr>
        <p:txBody>
          <a:bodyPr rtlCol="0">
            <a:normAutofit fontScale="85000" lnSpcReduction="10000"/>
          </a:bodyPr>
          <a:lstStyle>
            <a:defPPr>
              <a:defRPr lang="it-IT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it-IT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6364" lvl="1" indent="-342900" algn="just"/>
            <a:r>
              <a:rPr lang="it-IT" sz="3000" dirty="0">
                <a:latin typeface="Tenorite (Corpo)"/>
              </a:rPr>
              <a:t>Script Python che simulano i servizi e generano log in formato:</a:t>
            </a:r>
          </a:p>
          <a:p>
            <a:pPr marL="800100" lvl="1" indent="-342900" algn="just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914400" algn="l"/>
              </a:tabLst>
            </a:pPr>
            <a:r>
              <a:rPr lang="it-IT" sz="3000" kern="0" dirty="0">
                <a:solidFill>
                  <a:srgbClr val="000000"/>
                </a:solidFill>
                <a:effectLst/>
                <a:latin typeface="Tenorite (Corpo)"/>
                <a:ea typeface="MS Mincho" panose="02020609040205080304" pitchFamily="49" charset="-128"/>
                <a:cs typeface="Times New Roman" panose="02020603050405020304" pitchFamily="18" charset="0"/>
              </a:rPr>
              <a:t>Istante in cui è avvenuto l’evento (</a:t>
            </a:r>
            <a:r>
              <a:rPr lang="it-IT" sz="3000" kern="0" dirty="0" err="1">
                <a:solidFill>
                  <a:srgbClr val="000000"/>
                </a:solidFill>
                <a:effectLst/>
                <a:latin typeface="Tenorite (Corpo)"/>
                <a:ea typeface="MS Mincho" panose="02020609040205080304" pitchFamily="49" charset="-128"/>
                <a:cs typeface="Times New Roman" panose="02020603050405020304" pitchFamily="18" charset="0"/>
              </a:rPr>
              <a:t>timestamp</a:t>
            </a:r>
            <a:r>
              <a:rPr lang="it-IT" sz="3000" kern="0" dirty="0">
                <a:solidFill>
                  <a:srgbClr val="000000"/>
                </a:solidFill>
                <a:effectLst/>
                <a:latin typeface="Tenorite (Corpo)"/>
                <a:ea typeface="MS Mincho" panose="02020609040205080304" pitchFamily="49" charset="-128"/>
                <a:cs typeface="Times New Roman" panose="02020603050405020304" pitchFamily="18" charset="0"/>
              </a:rPr>
              <a:t>);</a:t>
            </a:r>
            <a:endParaRPr lang="it-IT" sz="3000" kern="100" dirty="0">
              <a:effectLst/>
              <a:latin typeface="Tenorite (Corpo)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914400" algn="l"/>
              </a:tabLst>
            </a:pPr>
            <a:r>
              <a:rPr lang="it-IT" sz="3000" kern="0" dirty="0">
                <a:solidFill>
                  <a:srgbClr val="000000"/>
                </a:solidFill>
                <a:effectLst/>
                <a:latin typeface="Tenorite (Corpo)"/>
                <a:ea typeface="MS Mincho" panose="02020609040205080304" pitchFamily="49" charset="-128"/>
                <a:cs typeface="Times New Roman" panose="02020603050405020304" pitchFamily="18" charset="0"/>
              </a:rPr>
              <a:t>Nome del servizio;</a:t>
            </a:r>
            <a:endParaRPr lang="it-IT" sz="3000" kern="100" dirty="0">
              <a:effectLst/>
              <a:latin typeface="Tenorite (Corpo)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914400" algn="l"/>
              </a:tabLst>
            </a:pPr>
            <a:r>
              <a:rPr lang="it-IT" sz="3000" kern="0" dirty="0">
                <a:solidFill>
                  <a:srgbClr val="000000"/>
                </a:solidFill>
                <a:effectLst/>
                <a:latin typeface="Tenorite (Corpo)"/>
                <a:ea typeface="MS Mincho" panose="02020609040205080304" pitchFamily="49" charset="-128"/>
                <a:cs typeface="Times New Roman" panose="02020603050405020304" pitchFamily="18" charset="0"/>
              </a:rPr>
              <a:t>Livello di severità (INFO, WARN, ERROR);</a:t>
            </a:r>
            <a:endParaRPr lang="it-IT" sz="3000" kern="100" dirty="0">
              <a:effectLst/>
              <a:latin typeface="Tenorite (Corpo)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914400" algn="l"/>
              </a:tabLst>
            </a:pPr>
            <a:r>
              <a:rPr lang="it-IT" sz="3000" kern="0" dirty="0">
                <a:solidFill>
                  <a:srgbClr val="000000"/>
                </a:solidFill>
                <a:effectLst/>
                <a:latin typeface="Tenorite (Corpo)"/>
                <a:ea typeface="MS Mincho" panose="02020609040205080304" pitchFamily="49" charset="-128"/>
                <a:cs typeface="Times New Roman" panose="02020603050405020304" pitchFamily="18" charset="0"/>
              </a:rPr>
              <a:t>Messaggio descrittivo.</a:t>
            </a:r>
            <a:endParaRPr lang="it-IT" sz="3000" kern="100" dirty="0">
              <a:effectLst/>
              <a:latin typeface="Tenorite (Corpo)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83564" lvl="2" indent="-342900" algn="just"/>
            <a:endParaRPr lang="it-IT" sz="3000" dirty="0">
              <a:latin typeface="Tenorite (Corpo)"/>
            </a:endParaRPr>
          </a:p>
          <a:p>
            <a:pPr marL="626364" lvl="1" indent="-342900" algn="just"/>
            <a:r>
              <a:rPr lang="it-IT" sz="3000" dirty="0">
                <a:latin typeface="Tenorite (Corpo)"/>
              </a:rPr>
              <a:t>Cluster cassandra con nodi distribuiti su 3 VM distinte;</a:t>
            </a:r>
          </a:p>
          <a:p>
            <a:pPr marL="626364" lvl="1" indent="-342900" algn="just"/>
            <a:r>
              <a:rPr lang="it-IT" sz="3000" dirty="0">
                <a:latin typeface="Tenorite (Corpo)"/>
              </a:rPr>
              <a:t>Interrogazioni tramite </a:t>
            </a:r>
            <a:r>
              <a:rPr lang="it-IT" sz="3000" dirty="0" err="1">
                <a:latin typeface="Tenorite (Corpo)"/>
              </a:rPr>
              <a:t>cqlsh</a:t>
            </a:r>
            <a:r>
              <a:rPr lang="it-IT" sz="3000" dirty="0">
                <a:latin typeface="Tenorite (Corpo)"/>
              </a:rPr>
              <a:t> e script automatizzati;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CEE190-899A-46D2-989D-C4BC6A46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642" y="529389"/>
            <a:ext cx="9232232" cy="978568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Setup del cluster</a:t>
            </a:r>
          </a:p>
        </p:txBody>
      </p:sp>
      <p:pic>
        <p:nvPicPr>
          <p:cNvPr id="5" name="Immagine 4" descr="Immagine che contiene testo, schermata, software, Software multimediale&#10;&#10;Il contenuto generato dall'IA potrebbe non essere corretto.">
            <a:extLst>
              <a:ext uri="{FF2B5EF4-FFF2-40B4-BE49-F238E27FC236}">
                <a16:creationId xmlns:a16="http://schemas.microsoft.com/office/drawing/2014/main" id="{0F468BEE-EE75-30E8-8594-8D9BB2E425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3660"/>
          <a:stretch/>
        </p:blipFill>
        <p:spPr bwMode="auto">
          <a:xfrm>
            <a:off x="1558136" y="1712496"/>
            <a:ext cx="8891244" cy="17165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magine 5" descr="Immagine che contiene testo, schermata, software, multimediale&#10;&#10;Il contenuto generato dall'IA potrebbe non essere corretto.">
            <a:extLst>
              <a:ext uri="{FF2B5EF4-FFF2-40B4-BE49-F238E27FC236}">
                <a16:creationId xmlns:a16="http://schemas.microsoft.com/office/drawing/2014/main" id="{8386E967-DCEA-6511-82A0-ABC4A8690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7642" y="3665319"/>
            <a:ext cx="5486400" cy="296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50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69008"/>
            <a:ext cx="9779183" cy="1706563"/>
          </a:xfrm>
        </p:spPr>
        <p:txBody>
          <a:bodyPr rtlCol="0" anchor="b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 dirty="0"/>
              <a:t>Prestazioni in scrittura</a:t>
            </a:r>
          </a:p>
        </p:txBody>
      </p:sp>
      <p:pic>
        <p:nvPicPr>
          <p:cNvPr id="13" name="Segnaposto contenuto 12" descr="Immagine che contiene testo, schermat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8A7E3F0B-EFE2-BA69-456F-807EF8A61591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3"/>
          <a:stretch>
            <a:fillRect/>
          </a:stretch>
        </p:blipFill>
        <p:spPr>
          <a:xfrm>
            <a:off x="894777" y="2284368"/>
            <a:ext cx="4663440" cy="2798062"/>
          </a:xfrm>
          <a:noFill/>
        </p:spPr>
      </p:pic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803E7770-A9E3-92C3-7824-0210CB3BAFB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848535" y="1991900"/>
            <a:ext cx="5796470" cy="4088058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800" dirty="0"/>
              <a:t>Sono stati generati e inseriti 500.000 log tramite script Python, usando il driver ufficiale cassandra-driver;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800" dirty="0"/>
              <a:t>Il test è stato ripetuto con 2 e 3 nodi attivi, per ciascun livello di consistenza: ONE, QUORUM, ALL;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800" dirty="0"/>
              <a:t>Per ogni test sono stati misurati il tempo totale e il tempo medio per log inserito.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299A2-BF6C-6D47-3349-8AE752785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D7ED0BC4-9958-7AD9-7390-D47B94F67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69008"/>
            <a:ext cx="9779183" cy="1706563"/>
          </a:xfrm>
        </p:spPr>
        <p:txBody>
          <a:bodyPr rtlCol="0" anchor="b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 dirty="0"/>
              <a:t>Prestazioni in lettura</a:t>
            </a:r>
          </a:p>
        </p:txBody>
      </p:sp>
      <p:pic>
        <p:nvPicPr>
          <p:cNvPr id="6" name="Segnaposto contenuto 5" descr="Immagine che contiene testo, schermata, diagramma, numero&#10;&#10;Il contenuto generato dall'IA potrebbe non essere corretto.">
            <a:extLst>
              <a:ext uri="{FF2B5EF4-FFF2-40B4-BE49-F238E27FC236}">
                <a16:creationId xmlns:a16="http://schemas.microsoft.com/office/drawing/2014/main" id="{C7893808-808A-AA8E-B0E4-0C630AE33A2C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3"/>
          <a:stretch>
            <a:fillRect/>
          </a:stretch>
        </p:blipFill>
        <p:spPr>
          <a:xfrm>
            <a:off x="7699483" y="1134651"/>
            <a:ext cx="3434005" cy="2575504"/>
          </a:xfrm>
        </p:spPr>
      </p:pic>
      <p:pic>
        <p:nvPicPr>
          <p:cNvPr id="9" name="Immagine 8" descr="Immagine che contiene testo, schermata, diagramma, numero&#10;&#10;Il contenuto generato dall'IA potrebbe non essere corretto.">
            <a:extLst>
              <a:ext uri="{FF2B5EF4-FFF2-40B4-BE49-F238E27FC236}">
                <a16:creationId xmlns:a16="http://schemas.microsoft.com/office/drawing/2014/main" id="{9E77062D-FE29-389B-07D9-5C4AD3F8E0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9482" y="3982122"/>
            <a:ext cx="3434006" cy="2575505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2933C3A5-D83D-9DB0-E300-B2B77D2DA0AD}"/>
              </a:ext>
            </a:extLst>
          </p:cNvPr>
          <p:cNvSpPr>
            <a:spLocks noGrp="1" noChangeArrowheads="1"/>
          </p:cNvSpPr>
          <p:nvPr>
            <p:ph idx="11"/>
          </p:nvPr>
        </p:nvSpPr>
        <p:spPr bwMode="auto">
          <a:xfrm>
            <a:off x="845575" y="2248216"/>
            <a:ext cx="7678993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2300" dirty="0">
                <a:latin typeface="Arial" panose="020B0604020202020204" pitchFamily="34" charset="0"/>
              </a:rPr>
              <a:t>Sono state eseguite query di lettura variando: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300" dirty="0">
                <a:latin typeface="Arial" panose="020B0604020202020204" pitchFamily="34" charset="0"/>
              </a:rPr>
              <a:t>Il numero di nodi attivi (3 su 3 vs 2 su 3);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300" dirty="0">
                <a:latin typeface="Arial" panose="020B0604020202020204" pitchFamily="34" charset="0"/>
              </a:rPr>
              <a:t>Il livello di consistenza: One, Quorum, </a:t>
            </a:r>
            <a:r>
              <a:rPr lang="it-IT" altLang="it-IT" sz="2300" dirty="0" err="1">
                <a:latin typeface="Arial" panose="020B0604020202020204" pitchFamily="34" charset="0"/>
              </a:rPr>
              <a:t>All</a:t>
            </a:r>
            <a:r>
              <a:rPr lang="it-IT" altLang="it-IT" sz="2300" dirty="0">
                <a:latin typeface="Arial" panose="020B0604020202020204" pitchFamily="34" charset="0"/>
              </a:rPr>
              <a:t>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300" dirty="0">
                <a:latin typeface="Arial" panose="020B0604020202020204" pitchFamily="34" charset="0"/>
              </a:rPr>
              <a:t>Il tipo di query:</a:t>
            </a: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altLang="it-IT" sz="2300" dirty="0">
                <a:latin typeface="Arial" panose="020B0604020202020204" pitchFamily="34" charset="0"/>
              </a:rPr>
              <a:t>Query su chiave primaria;</a:t>
            </a: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altLang="it-IT" sz="2300" dirty="0">
                <a:latin typeface="Arial" panose="020B0604020202020204" pitchFamily="34" charset="0"/>
              </a:rPr>
              <a:t>Query con filtro su campo non indicizzato.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2300" dirty="0">
                <a:latin typeface="Arial" panose="020B0604020202020204" pitchFamily="34" charset="0"/>
              </a:rPr>
              <a:t>Per ciascun caso è stato misurato il tempo di </a:t>
            </a:r>
            <a:br>
              <a:rPr lang="it-IT" altLang="it-IT" sz="2300" dirty="0">
                <a:latin typeface="Arial" panose="020B0604020202020204" pitchFamily="34" charset="0"/>
              </a:rPr>
            </a:br>
            <a:r>
              <a:rPr lang="it-IT" altLang="it-IT" sz="2300" dirty="0">
                <a:latin typeface="Arial" panose="020B0604020202020204" pitchFamily="34" charset="0"/>
              </a:rPr>
              <a:t>risposta e verificata la disponibilità dei dati.</a:t>
            </a:r>
          </a:p>
        </p:txBody>
      </p:sp>
    </p:spTree>
    <p:extLst>
      <p:ext uri="{BB962C8B-B14F-4D97-AF65-F5344CB8AC3E}">
        <p14:creationId xmlns:p14="http://schemas.microsoft.com/office/powerpoint/2010/main" val="1566670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 rtlCol="0" anchor="b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 dirty="0"/>
              <a:t>Gestione dei fault</a:t>
            </a:r>
          </a:p>
        </p:txBody>
      </p:sp>
      <p:graphicFrame>
        <p:nvGraphicFramePr>
          <p:cNvPr id="2" name="Segnaposto contenuto 1">
            <a:extLst>
              <a:ext uri="{FF2B5EF4-FFF2-40B4-BE49-F238E27FC236}">
                <a16:creationId xmlns:a16="http://schemas.microsoft.com/office/drawing/2014/main" id="{33303DE0-D911-7CE0-A86D-9CD2B44B28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8473273"/>
              </p:ext>
            </p:extLst>
          </p:nvPr>
        </p:nvGraphicFramePr>
        <p:xfrm>
          <a:off x="1206407" y="3182946"/>
          <a:ext cx="9779185" cy="2178716"/>
        </p:xfrm>
        <a:graphic>
          <a:graphicData uri="http://schemas.openxmlformats.org/drawingml/2006/table">
            <a:tbl>
              <a:tblPr firstRow="1" firstCol="1" bandRow="1"/>
              <a:tblGrid>
                <a:gridCol w="1506921">
                  <a:extLst>
                    <a:ext uri="{9D8B030D-6E8A-4147-A177-3AD203B41FA5}">
                      <a16:colId xmlns:a16="http://schemas.microsoft.com/office/drawing/2014/main" val="2591919684"/>
                    </a:ext>
                  </a:extLst>
                </a:gridCol>
                <a:gridCol w="1761065">
                  <a:extLst>
                    <a:ext uri="{9D8B030D-6E8A-4147-A177-3AD203B41FA5}">
                      <a16:colId xmlns:a16="http://schemas.microsoft.com/office/drawing/2014/main" val="4291521933"/>
                    </a:ext>
                  </a:extLst>
                </a:gridCol>
                <a:gridCol w="1650011">
                  <a:extLst>
                    <a:ext uri="{9D8B030D-6E8A-4147-A177-3AD203B41FA5}">
                      <a16:colId xmlns:a16="http://schemas.microsoft.com/office/drawing/2014/main" val="488221026"/>
                    </a:ext>
                  </a:extLst>
                </a:gridCol>
                <a:gridCol w="2482918">
                  <a:extLst>
                    <a:ext uri="{9D8B030D-6E8A-4147-A177-3AD203B41FA5}">
                      <a16:colId xmlns:a16="http://schemas.microsoft.com/office/drawing/2014/main" val="2241561574"/>
                    </a:ext>
                  </a:extLst>
                </a:gridCol>
                <a:gridCol w="2378270">
                  <a:extLst>
                    <a:ext uri="{9D8B030D-6E8A-4147-A177-3AD203B41FA5}">
                      <a16:colId xmlns:a16="http://schemas.microsoft.com/office/drawing/2014/main" val="3916263770"/>
                    </a:ext>
                  </a:extLst>
                </a:gridCol>
              </a:tblGrid>
              <a:tr h="544679"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t-IT" sz="1500" b="1" i="0" u="none" strike="noStrike" kern="100" cap="all"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Consistency Level</a:t>
                      </a:r>
                      <a:endParaRPr lang="it-IT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260" marR="92260" marT="1281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t-IT" sz="1500" b="1" i="0" u="none" strike="noStrike" kern="100" cap="all" dirty="0"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Scrittura con 1 nodo down</a:t>
                      </a:r>
                      <a:endParaRPr lang="it-IT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260" marR="92260" marT="1281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t-IT" sz="1500" b="1" i="0" u="none" strike="noStrike" kern="100" cap="all" dirty="0"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Lettura con 1 nodo down</a:t>
                      </a:r>
                      <a:endParaRPr lang="it-IT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260" marR="92260" marT="1281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t-IT" sz="1500" b="1" i="0" u="none" strike="noStrike" kern="100" cap="all"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Comportamento atteso</a:t>
                      </a:r>
                      <a:endParaRPr lang="it-IT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260" marR="92260" marT="1281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t-IT" sz="1500" b="1" i="0" u="none" strike="noStrike" kern="100" cap="all"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Comportamento osservato</a:t>
                      </a:r>
                      <a:endParaRPr lang="it-IT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260" marR="92260" marT="1281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279264"/>
                  </a:ext>
                </a:extLst>
              </a:tr>
              <a:tr h="544679"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t-IT" sz="1500" b="1" i="0" u="none" strike="noStrike" kern="100" cap="all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ONE</a:t>
                      </a:r>
                      <a:endParaRPr lang="it-IT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260" marR="92260" marT="12814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t-IT" sz="1500" b="0" i="0" u="none" strike="noStrike" kern="1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Funziona</a:t>
                      </a:r>
                      <a:endParaRPr lang="it-IT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260" marR="92260" marT="12814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t-IT" sz="1500" b="0" i="0" u="none" strike="noStrike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Funziona</a:t>
                      </a:r>
                      <a:endParaRPr lang="it-IT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260" marR="92260" marT="12814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t-IT" sz="1500" b="0" i="0" u="none" strike="noStrike" kern="1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Basta una replica disponibile</a:t>
                      </a:r>
                      <a:endParaRPr lang="it-IT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260" marR="92260" marT="12814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t-IT" sz="1500" b="0" i="0" u="none" strike="noStrike" kern="1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Funziona</a:t>
                      </a:r>
                      <a:endParaRPr lang="it-IT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260" marR="92260" marT="12814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387460"/>
                  </a:ext>
                </a:extLst>
              </a:tr>
              <a:tr h="544679"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t-IT" sz="1500" b="1" i="0" u="none" strike="noStrike" kern="100" cap="all"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QUORUM</a:t>
                      </a:r>
                      <a:endParaRPr lang="it-IT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260" marR="92260" marT="12814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t-IT" sz="1500" b="0" i="0" u="none" strike="noStrike" kern="100"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Funziona</a:t>
                      </a:r>
                      <a:endParaRPr lang="it-IT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260" marR="92260" marT="12814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t-IT" sz="1500" b="0" i="0" u="none" strike="noStrike" kern="100"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Funziona</a:t>
                      </a:r>
                      <a:endParaRPr lang="it-IT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260" marR="92260" marT="1281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t-IT" sz="1500" b="0" i="0" u="none" strike="noStrike" kern="100"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Richiede 2 repliche su 3</a:t>
                      </a:r>
                      <a:endParaRPr lang="it-IT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260" marR="92260" marT="1281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t-IT" sz="1500" b="0" i="0" u="none" strike="noStrike" kern="100"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Funziona</a:t>
                      </a:r>
                      <a:endParaRPr lang="it-IT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260" marR="92260" marT="1281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702504"/>
                  </a:ext>
                </a:extLst>
              </a:tr>
              <a:tr h="544679"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t-IT" sz="1500" b="1" i="0" u="none" strike="noStrike" kern="100" cap="all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ALL</a:t>
                      </a:r>
                      <a:endParaRPr lang="it-IT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260" marR="92260" marT="12814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t-IT" sz="1500" b="0" i="0" u="none" strike="noStrike" kern="1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Fallisce</a:t>
                      </a:r>
                      <a:endParaRPr lang="it-IT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260" marR="92260" marT="12814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t-IT" sz="1500" b="0" i="0" u="none" strike="noStrike" kern="1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Fallisce</a:t>
                      </a:r>
                      <a:endParaRPr lang="it-IT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260" marR="92260" marT="1281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t-IT" sz="1500" b="0" i="0" u="none" strike="noStrike" kern="1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Richiede tutte le repliche disponibili</a:t>
                      </a:r>
                      <a:endParaRPr lang="it-IT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260" marR="92260" marT="1281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t-IT" sz="1500" b="0" i="0" u="none" strike="noStrike" kern="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UnavailableException</a:t>
                      </a:r>
                      <a:endParaRPr lang="it-IT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260" marR="92260" marT="1281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285582"/>
                  </a:ext>
                </a:extLst>
              </a:tr>
            </a:tbl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D20CF481-57BC-7C70-8475-78E4E796ECAB}"/>
              </a:ext>
            </a:extLst>
          </p:cNvPr>
          <p:cNvSpPr txBox="1"/>
          <p:nvPr/>
        </p:nvSpPr>
        <p:spPr>
          <a:xfrm>
            <a:off x="1046568" y="1898118"/>
            <a:ext cx="977918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2200" dirty="0"/>
              <a:t>È stata simulata la caduta di un nodo utilizzando Docker, monitorando lo stato del cluster con </a:t>
            </a:r>
            <a:r>
              <a:rPr lang="it-IT" sz="2200" dirty="0" err="1"/>
              <a:t>nodetool</a:t>
            </a:r>
            <a:r>
              <a:rPr lang="it-IT" sz="2200" dirty="0"/>
              <a:t> ed eseguendo operazioni di lettura e scrittura con diversi livelli di consistenza.</a:t>
            </a:r>
          </a:p>
        </p:txBody>
      </p:sp>
    </p:spTree>
    <p:extLst>
      <p:ext uri="{BB962C8B-B14F-4D97-AF65-F5344CB8AC3E}">
        <p14:creationId xmlns:p14="http://schemas.microsoft.com/office/powerpoint/2010/main" val="1265939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DC00FF-6B42-7D84-7831-AACC4E189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9411" y="457199"/>
            <a:ext cx="10193677" cy="729917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Conclusioni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E5C7B5A-A5C3-15D4-DF71-B692D28942F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299411" y="2107582"/>
            <a:ext cx="10193677" cy="2642836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it-IT" sz="2800" dirty="0"/>
              <a:t>Cassandra si adatta bene a sistemi distribuiti e dinamici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it-IT" sz="2800" dirty="0"/>
              <a:t>Elevata velocità in scrittura, specialmente con consistenza ONE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it-IT" sz="2800" dirty="0"/>
              <a:t>Compromesso tra prestazioni e affidabilità con QUORUM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it-IT" sz="2800" dirty="0"/>
              <a:t>Il sistema mostra scalabilità e resilienza concrete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it-IT" sz="2800" dirty="0"/>
              <a:t>Soluzione ideale per ambienti ad alta disponibilità di log</a:t>
            </a:r>
          </a:p>
          <a:p>
            <a:pPr marL="283464" lvl="1" indent="0" rtl="0">
              <a:buNone/>
            </a:pPr>
            <a:endParaRPr lang="it-IT" dirty="0"/>
          </a:p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53261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Grazie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85939"/>
            <a:ext cx="6220277" cy="291951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Colombo Lorenzo</a:t>
            </a:r>
          </a:p>
          <a:p>
            <a:pPr rtl="0"/>
            <a:r>
              <a:rPr lang="it-IT" dirty="0"/>
              <a:t>Mat. 885895</a:t>
            </a:r>
          </a:p>
          <a:p>
            <a:pPr rtl="0"/>
            <a:r>
              <a:rPr lang="it-IT" dirty="0"/>
              <a:t>l.colombo146@campus.unimib.it</a:t>
            </a:r>
          </a:p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zata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3135356_TF45331398_Win32" id="{116537B0-5921-4835-BA42-AA82ECD574B7}" vid="{7D28A4BB-AA9C-42F9-90F7-4958B4CC410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Presentazione universale</Template>
  <TotalTime>188</TotalTime>
  <Words>388</Words>
  <Application>Microsoft Office PowerPoint</Application>
  <PresentationFormat>Widescreen</PresentationFormat>
  <Paragraphs>69</Paragraphs>
  <Slides>9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6" baseType="lpstr">
      <vt:lpstr>Arial</vt:lpstr>
      <vt:lpstr>Calibri</vt:lpstr>
      <vt:lpstr>Consolas</vt:lpstr>
      <vt:lpstr>Symbol</vt:lpstr>
      <vt:lpstr>Tenorite</vt:lpstr>
      <vt:lpstr>Tenorite (Corpo)</vt:lpstr>
      <vt:lpstr>Personalizzata</vt:lpstr>
      <vt:lpstr>Sistema di logging distribuito - Cassandra</vt:lpstr>
      <vt:lpstr>Obiettivo del progetto</vt:lpstr>
      <vt:lpstr>Architettura del sistema</vt:lpstr>
      <vt:lpstr>Setup del cluster</vt:lpstr>
      <vt:lpstr>Prestazioni in scrittura</vt:lpstr>
      <vt:lpstr>Prestazioni in lettura</vt:lpstr>
      <vt:lpstr>Gestione dei fault</vt:lpstr>
      <vt:lpstr>Conclusioni</vt:lpstr>
      <vt:lpstr>Grazie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Lorenzo Colombo</dc:creator>
  <cp:lastModifiedBy>Lorenzo Colombo</cp:lastModifiedBy>
  <cp:revision>4</cp:revision>
  <dcterms:created xsi:type="dcterms:W3CDTF">2025-05-21T08:29:16Z</dcterms:created>
  <dcterms:modified xsi:type="dcterms:W3CDTF">2025-05-28T11:33:08Z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