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3673C"/>
    <a:srgbClr val="02307C"/>
    <a:srgbClr val="0347B5"/>
    <a:srgbClr val="0350D1"/>
    <a:srgbClr val="00117E"/>
    <a:srgbClr val="0000CC"/>
    <a:srgbClr val="43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9" autoAdjust="0"/>
    <p:restoredTop sz="90929"/>
  </p:normalViewPr>
  <p:slideViewPr>
    <p:cSldViewPr snapToGrid="0">
      <p:cViewPr varScale="1">
        <p:scale>
          <a:sx n="78" d="100"/>
          <a:sy n="78" d="100"/>
        </p:scale>
        <p:origin x="12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0664A03-9997-4BFC-B9D2-D0CD6CC7C5E2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34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G_305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6050"/>
            <a:ext cx="7772400" cy="1143000"/>
          </a:xfrm>
        </p:spPr>
        <p:txBody>
          <a:bodyPr/>
          <a:lstStyle>
            <a:lvl1pPr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668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50006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CF637-4E80-4185-A0D3-24B7CCBA09D3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00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F0CEA-E13F-4980-BDED-9F3FE7CD10E9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9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82F1-71CD-4DE9-A8C2-66CE27F0663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238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CDEA-BF74-4A85-A0DE-B7EBEAD4996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853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8D7AA-565D-4285-91E1-53D14B3A7B3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91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932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1696953"/>
            <a:ext cx="7775575" cy="1000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F139F-D851-4E28-81E2-4584995C769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5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B8516-2F10-4D07-9FE9-C8A98020CCF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D5E1-F5EF-4945-B8C2-B7C55AC440C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7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4A219-DF14-4718-9854-C23409020F4F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5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B19F6-07F2-4E83-A131-EB5706A42A86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721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D1E-AD05-434F-9184-3ECFBAAADE2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258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F42ED-B6D5-446D-937C-936267C3E0D0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42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9CBA-14B2-4401-83C4-0E53340E768B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02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IMG_312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4988"/>
            <a:ext cx="676910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81603A4-28F0-4546-8D3A-D14B4B3517E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.linkedin.com/in/jcalbarracinsanchez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C65D3A-FD34-4EAC-A69C-1BE73FEAF1B8}"/>
              </a:ext>
            </a:extLst>
          </p:cNvPr>
          <p:cNvSpPr txBox="1"/>
          <p:nvPr/>
        </p:nvSpPr>
        <p:spPr>
          <a:xfrm>
            <a:off x="556053" y="3013502"/>
            <a:ext cx="67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</a:rPr>
              <a:t>SHEEP-PHONY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3D03F1-47EC-4EEC-A9EF-7EDB660431EF}"/>
              </a:ext>
            </a:extLst>
          </p:cNvPr>
          <p:cNvSpPr txBox="1"/>
          <p:nvPr/>
        </p:nvSpPr>
        <p:spPr>
          <a:xfrm>
            <a:off x="0" y="898689"/>
            <a:ext cx="498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Advanced Coding Tools and Methodologies</a:t>
            </a:r>
          </a:p>
          <a:p>
            <a:r>
              <a:rPr lang="it-IT" dirty="0">
                <a:solidFill>
                  <a:schemeClr val="bg1"/>
                </a:solidFill>
              </a:rPr>
              <a:t>Prof. Bruschi Francesco</a:t>
            </a:r>
          </a:p>
          <a:p>
            <a:r>
              <a:rPr lang="it-IT" dirty="0">
                <a:solidFill>
                  <a:schemeClr val="bg1"/>
                </a:solidFill>
              </a:rPr>
              <a:t>Prof. Rana Vincenzo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26182D-9449-4A03-94F1-F69549EDF191}"/>
              </a:ext>
            </a:extLst>
          </p:cNvPr>
          <p:cNvSpPr txBox="1"/>
          <p:nvPr/>
        </p:nvSpPr>
        <p:spPr>
          <a:xfrm>
            <a:off x="0" y="5035982"/>
            <a:ext cx="4004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project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Curcio Lorenzo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Bernasconi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Albarracín Sánchez Juan Camilo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FD77228-4702-4385-BE8D-9846F8238D40}"/>
              </a:ext>
            </a:extLst>
          </p:cNvPr>
          <p:cNvSpPr txBox="1"/>
          <p:nvPr/>
        </p:nvSpPr>
        <p:spPr>
          <a:xfrm>
            <a:off x="0" y="322612"/>
            <a:ext cx="68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Music and Acoustic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423578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336225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25862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453" y="1016566"/>
            <a:ext cx="6981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Sheeps</a:t>
            </a:r>
            <a:r>
              <a:rPr lang="en-US" dirty="0">
                <a:solidFill>
                  <a:schemeClr val="bg1"/>
                </a:solidFill>
              </a:rPr>
              <a:t> are represented by point-like agents able to perceive and respond to their local environment.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state of each sheep is represented by its speed at a certain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sheeps </a:t>
            </a:r>
            <a:r>
              <a:rPr lang="it-IT" dirty="0" err="1">
                <a:solidFill>
                  <a:schemeClr val="bg1"/>
                </a:solidFill>
              </a:rPr>
              <a:t>don’t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their</a:t>
            </a:r>
            <a:r>
              <a:rPr lang="it-IT" dirty="0">
                <a:solidFill>
                  <a:schemeClr val="bg1"/>
                </a:solidFill>
              </a:rPr>
              <a:t> position, </a:t>
            </a:r>
            <a:r>
              <a:rPr lang="it-IT" dirty="0" err="1">
                <a:solidFill>
                  <a:schemeClr val="bg1"/>
                </a:solidFill>
              </a:rPr>
              <a:t>while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and running </a:t>
            </a:r>
            <a:r>
              <a:rPr lang="it-IT" dirty="0" err="1">
                <a:solidFill>
                  <a:schemeClr val="bg1"/>
                </a:solidFill>
              </a:rPr>
              <a:t>ones</a:t>
            </a:r>
            <a:r>
              <a:rPr lang="it-IT" dirty="0">
                <a:solidFill>
                  <a:schemeClr val="bg1"/>
                </a:solidFill>
              </a:rPr>
              <a:t> do.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450DD9-8780-40AC-8FB2-2F0AD729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50" y="2734571"/>
            <a:ext cx="1389723" cy="13897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FA24621-2D70-4361-B80A-41AEBC9C7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94" y="2734571"/>
            <a:ext cx="1389723" cy="138972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6915D2-A027-4FF3-8376-4DB6044EE407}"/>
              </a:ext>
            </a:extLst>
          </p:cNvPr>
          <p:cNvSpPr txBox="1"/>
          <p:nvPr/>
        </p:nvSpPr>
        <p:spPr>
          <a:xfrm>
            <a:off x="1549330" y="4175840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or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74A006-3DC7-42EA-86F3-E36F284F3DA0}"/>
              </a:ext>
            </a:extLst>
          </p:cNvPr>
          <p:cNvSpPr txBox="1"/>
          <p:nvPr/>
        </p:nvSpPr>
        <p:spPr>
          <a:xfrm>
            <a:off x="3920384" y="4175841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Running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618F5F-99D9-4792-B1CD-E35A1B150FA6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1/totale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/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blipFill>
                <a:blip r:embed="rId6"/>
                <a:stretch>
                  <a:fillRect r="-1316" b="-35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7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5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evolution of the position of each sheep is described by the following equations.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/>
              <p:nvPr/>
            </p:nvSpPr>
            <p:spPr>
              <a:xfrm>
                <a:off x="1829483" y="2325003"/>
                <a:ext cx="3113903" cy="686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br>
                  <a:rPr lang="it-IT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83" y="2325003"/>
                <a:ext cx="3113903" cy="686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209143E-AA5B-4AD4-B168-BCFD912402BE}"/>
              </a:ext>
            </a:extLst>
          </p:cNvPr>
          <p:cNvCxnSpPr>
            <a:cxnSpLocks/>
          </p:cNvCxnSpPr>
          <p:nvPr/>
        </p:nvCxnSpPr>
        <p:spPr>
          <a:xfrm flipH="1">
            <a:off x="4572000" y="1895221"/>
            <a:ext cx="864973" cy="459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29ACDD-461C-4243-83F5-68B6F4AE7964}"/>
              </a:ext>
            </a:extLst>
          </p:cNvPr>
          <p:cNvSpPr txBox="1"/>
          <p:nvPr/>
        </p:nvSpPr>
        <p:spPr>
          <a:xfrm>
            <a:off x="5418437" y="1542449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Heading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/>
              <p:nvPr/>
            </p:nvSpPr>
            <p:spPr>
              <a:xfrm>
                <a:off x="1721904" y="3145579"/>
                <a:ext cx="311390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04" y="3145579"/>
                <a:ext cx="311390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1C9EDB4-1D4C-4628-885D-8B456B5A2E3B}"/>
              </a:ext>
            </a:extLst>
          </p:cNvPr>
          <p:cNvSpPr txBox="1"/>
          <p:nvPr/>
        </p:nvSpPr>
        <p:spPr>
          <a:xfrm>
            <a:off x="5436973" y="2474312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Random noise 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F329F4C-DF09-4C98-854F-6AA580F4049F}"/>
              </a:ext>
            </a:extLst>
          </p:cNvPr>
          <p:cNvCxnSpPr>
            <a:cxnSpLocks/>
          </p:cNvCxnSpPr>
          <p:nvPr/>
        </p:nvCxnSpPr>
        <p:spPr>
          <a:xfrm flipH="1">
            <a:off x="4652149" y="2840107"/>
            <a:ext cx="1124738" cy="56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/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sub>
                          </m:s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DD7CA23-F733-4F65-B356-D10DEEB96BFC}"/>
              </a:ext>
            </a:extLst>
          </p:cNvPr>
          <p:cNvCxnSpPr>
            <a:cxnSpLocks/>
          </p:cNvCxnSpPr>
          <p:nvPr/>
        </p:nvCxnSpPr>
        <p:spPr>
          <a:xfrm flipH="1">
            <a:off x="5997146" y="3919247"/>
            <a:ext cx="313806" cy="355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ECAF0F-88FF-4EFC-80A3-E75D09A0F7A1}"/>
              </a:ext>
            </a:extLst>
          </p:cNvPr>
          <p:cNvSpPr txBox="1"/>
          <p:nvPr/>
        </p:nvSpPr>
        <p:spPr>
          <a:xfrm>
            <a:off x="5776886" y="3416185"/>
            <a:ext cx="173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Unit vector from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i to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j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1764EC5-D8B6-461A-9A47-01493F13410A}"/>
              </a:ext>
            </a:extLst>
          </p:cNvPr>
          <p:cNvSpPr txBox="1"/>
          <p:nvPr/>
        </p:nvSpPr>
        <p:spPr>
          <a:xfrm>
            <a:off x="4432471" y="5235781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Equilibrium </a:t>
            </a:r>
            <a:r>
              <a:rPr lang="it-IT" sz="1400" dirty="0" err="1">
                <a:solidFill>
                  <a:schemeClr val="bg1"/>
                </a:solidFill>
              </a:rPr>
              <a:t>distance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1697A38-0D0B-43CD-BA91-D93C191458B3}"/>
              </a:ext>
            </a:extLst>
          </p:cNvPr>
          <p:cNvCxnSpPr>
            <a:cxnSpLocks/>
          </p:cNvCxnSpPr>
          <p:nvPr/>
        </p:nvCxnSpPr>
        <p:spPr>
          <a:xfrm flipH="1" flipV="1">
            <a:off x="5322664" y="4817438"/>
            <a:ext cx="95773" cy="41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CD9F02B-04A9-42EA-BE30-389126B48362}"/>
              </a:ext>
            </a:extLst>
          </p:cNvPr>
          <p:cNvSpPr txBox="1"/>
          <p:nvPr/>
        </p:nvSpPr>
        <p:spPr>
          <a:xfrm>
            <a:off x="3360523" y="5095205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Cohesion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93CF9AC-B1D3-413F-A4D1-C058E3A030BC}"/>
              </a:ext>
            </a:extLst>
          </p:cNvPr>
          <p:cNvCxnSpPr>
            <a:cxnSpLocks/>
          </p:cNvCxnSpPr>
          <p:nvPr/>
        </p:nvCxnSpPr>
        <p:spPr>
          <a:xfrm flipV="1">
            <a:off x="3861485" y="4631271"/>
            <a:ext cx="144287" cy="50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CEB451-EBF4-425E-8D91-4AA604759B6E}"/>
              </a:ext>
            </a:extLst>
          </p:cNvPr>
          <p:cNvSpPr txBox="1"/>
          <p:nvPr/>
        </p:nvSpPr>
        <p:spPr>
          <a:xfrm>
            <a:off x="1748480" y="5355408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Metric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neighbours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F9E6CE1-59F0-4D95-94E1-C52EFC2EC881}"/>
              </a:ext>
            </a:extLst>
          </p:cNvPr>
          <p:cNvCxnSpPr>
            <a:cxnSpLocks/>
          </p:cNvCxnSpPr>
          <p:nvPr/>
        </p:nvCxnSpPr>
        <p:spPr>
          <a:xfrm flipV="1">
            <a:off x="2838707" y="4901212"/>
            <a:ext cx="0" cy="454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5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sheep decides whether to change its state according to the following probabilities.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/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0→1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/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/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0,1→2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0,1→2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/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2→0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it-IT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/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spontaneous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transition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allelomimetic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number of metric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neighbours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that are in state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average distance from sheep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to other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sheeps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characteristic</a:t>
                </a:r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lengths</a:t>
                </a: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blipFill>
                <a:blip r:embed="rId8"/>
                <a:stretch>
                  <a:fillRect l="-524" t="-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6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198590-0899-4CA5-9140-A2B95A2896C7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MUSIC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F8FCA08-7684-48CB-87CB-E89BE28F5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94" y="950773"/>
            <a:ext cx="6620150" cy="58616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C9853F0-DC58-4D36-BC57-19BAC3FED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5" y="1582631"/>
            <a:ext cx="1168780" cy="475730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69E5794-B11A-41CC-8D5C-8C8C5B86BC73}"/>
              </a:ext>
            </a:extLst>
          </p:cNvPr>
          <p:cNvSpPr txBox="1"/>
          <p:nvPr/>
        </p:nvSpPr>
        <p:spPr>
          <a:xfrm>
            <a:off x="1228430" y="2251232"/>
            <a:ext cx="600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The way the sheeps </a:t>
            </a:r>
            <a:r>
              <a:rPr lang="it-IT" sz="1600" dirty="0" err="1">
                <a:solidFill>
                  <a:schemeClr val="bg1"/>
                </a:solidFill>
              </a:rPr>
              <a:t>change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their</a:t>
            </a:r>
            <a:r>
              <a:rPr lang="it-IT" sz="1600" dirty="0">
                <a:solidFill>
                  <a:schemeClr val="bg1"/>
                </a:solidFill>
              </a:rPr>
              <a:t> state </a:t>
            </a:r>
            <a:r>
              <a:rPr lang="it-IT" sz="1600" dirty="0" err="1">
                <a:solidFill>
                  <a:schemeClr val="bg1"/>
                </a:solidFill>
              </a:rPr>
              <a:t>is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used</a:t>
            </a:r>
            <a:r>
              <a:rPr lang="it-IT" sz="1600" dirty="0">
                <a:solidFill>
                  <a:schemeClr val="bg1"/>
                </a:solidFill>
              </a:rPr>
              <a:t> to create music.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C8BEEF3-8730-4420-A3A0-8EAA153C03CC}"/>
              </a:ext>
            </a:extLst>
          </p:cNvPr>
          <p:cNvSpPr/>
          <p:nvPr/>
        </p:nvSpPr>
        <p:spPr>
          <a:xfrm>
            <a:off x="1384942" y="3319434"/>
            <a:ext cx="3096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95BBA525-8EE2-4FDC-B892-16E8844F9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7036" y="2947397"/>
            <a:ext cx="2651030" cy="118879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D7DF5BF-B830-4CAD-AC6E-6226794422BF}"/>
              </a:ext>
            </a:extLst>
          </p:cNvPr>
          <p:cNvSpPr txBox="1"/>
          <p:nvPr/>
        </p:nvSpPr>
        <p:spPr>
          <a:xfrm>
            <a:off x="1198605" y="4611618"/>
            <a:ext cx="56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3D9A262E-56E2-4CAE-80E4-0D1F9E89E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0354" y="4047163"/>
            <a:ext cx="2706066" cy="1128910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4DD1C36F-405D-4C8E-A567-A85D926DD962}"/>
              </a:ext>
            </a:extLst>
          </p:cNvPr>
          <p:cNvSpPr/>
          <p:nvPr/>
        </p:nvSpPr>
        <p:spPr>
          <a:xfrm>
            <a:off x="1141644" y="4437491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DCDCAA"/>
                </a:solidFill>
                <a:latin typeface="Consolas" panose="020B0609020204030204" pitchFamily="49" charset="0"/>
              </a:rPr>
              <a:t>playDrums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B5B44A-F65D-446C-80E5-E90C744BFA47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MELODY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F60CB42-178A-4958-B05E-03F23313886C}"/>
                  </a:ext>
                </a:extLst>
              </p:cNvPr>
              <p:cNvSpPr txBox="1"/>
              <p:nvPr/>
            </p:nvSpPr>
            <p:spPr>
              <a:xfrm>
                <a:off x="89792" y="4866153"/>
                <a:ext cx="69815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𝑚𝑤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number of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sheeps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respectively started running, walking or stopped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F60CB42-178A-4958-B05E-03F233138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" y="4866153"/>
                <a:ext cx="6981568" cy="2031325"/>
              </a:xfrm>
              <a:prstGeom prst="rect">
                <a:avLst/>
              </a:prstGeom>
              <a:blipFill>
                <a:blip r:embed="rId4"/>
                <a:stretch>
                  <a:fillRect l="-611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104B56-4E5A-4593-B017-0E569798CF78}"/>
              </a:ext>
            </a:extLst>
          </p:cNvPr>
          <p:cNvSpPr txBox="1"/>
          <p:nvPr/>
        </p:nvSpPr>
        <p:spPr>
          <a:xfrm>
            <a:off x="89792" y="976184"/>
            <a:ext cx="6805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The following code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once </a:t>
            </a:r>
            <a:r>
              <a:rPr lang="it-IT" dirty="0" err="1">
                <a:solidFill>
                  <a:schemeClr val="bg1"/>
                </a:solidFill>
              </a:rPr>
              <a:t>every</a:t>
            </a:r>
            <a:r>
              <a:rPr lang="it-IT" dirty="0">
                <a:solidFill>
                  <a:schemeClr val="bg1"/>
                </a:solidFill>
              </a:rPr>
              <a:t> n frames, </a:t>
            </a:r>
            <a:r>
              <a:rPr lang="it-IT" dirty="0" err="1">
                <a:solidFill>
                  <a:schemeClr val="bg1"/>
                </a:solidFill>
              </a:rPr>
              <a:t>depending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how</a:t>
            </a:r>
            <a:r>
              <a:rPr lang="it-IT" dirty="0">
                <a:solidFill>
                  <a:schemeClr val="bg1"/>
                </a:solidFill>
              </a:rPr>
              <a:t> fast the BPM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set. The </a:t>
            </a:r>
            <a:r>
              <a:rPr lang="it-IT" dirty="0" err="1">
                <a:solidFill>
                  <a:schemeClr val="bg1"/>
                </a:solidFill>
              </a:rPr>
              <a:t>four</a:t>
            </a:r>
            <a:r>
              <a:rPr lang="it-IT" dirty="0">
                <a:solidFill>
                  <a:schemeClr val="bg1"/>
                </a:solidFill>
              </a:rPr>
              <a:t> notes are </a:t>
            </a:r>
            <a:r>
              <a:rPr lang="it-IT" dirty="0" err="1">
                <a:solidFill>
                  <a:schemeClr val="bg1"/>
                </a:solidFill>
              </a:rPr>
              <a:t>equally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spaced</a:t>
            </a:r>
            <a:r>
              <a:rPr lang="it-IT" dirty="0">
                <a:solidFill>
                  <a:schemeClr val="bg1"/>
                </a:solidFill>
              </a:rPr>
              <a:t> inside </a:t>
            </a:r>
            <a:r>
              <a:rPr lang="it-IT" dirty="0" err="1">
                <a:solidFill>
                  <a:schemeClr val="bg1"/>
                </a:solidFill>
              </a:rPr>
              <a:t>each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3E37A17-8984-4746-8695-F989916C6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1120" y="2051981"/>
            <a:ext cx="2505425" cy="61921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0DA01D-FA38-4543-B771-25FF4D09E35A}"/>
              </a:ext>
            </a:extLst>
          </p:cNvPr>
          <p:cNvSpPr txBox="1"/>
          <p:nvPr/>
        </p:nvSpPr>
        <p:spPr>
          <a:xfrm>
            <a:off x="4287796" y="2051981"/>
            <a:ext cx="8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BPM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0934E89-3799-4E0E-B05C-62B3CBB5B79C}"/>
              </a:ext>
            </a:extLst>
          </p:cNvPr>
          <p:cNvCxnSpPr>
            <a:cxnSpLocks/>
          </p:cNvCxnSpPr>
          <p:nvPr/>
        </p:nvCxnSpPr>
        <p:spPr>
          <a:xfrm flipH="1" flipV="1">
            <a:off x="4930348" y="2607299"/>
            <a:ext cx="148279" cy="41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18A6AF72-BCA7-431A-AA59-93DEAEDC81DD}"/>
              </a:ext>
            </a:extLst>
          </p:cNvPr>
          <p:cNvSpPr/>
          <p:nvPr/>
        </p:nvSpPr>
        <p:spPr>
          <a:xfrm>
            <a:off x="0" y="2672854"/>
            <a:ext cx="795445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</a:rPr>
              <a:t>//Notes</a:t>
            </a:r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ì0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9F6604-B585-446E-B3D3-702DC3DE8AC2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DRUMS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EC8CA96-FAEF-4DB6-B1E3-CCCA6A475C36}"/>
              </a:ext>
            </a:extLst>
          </p:cNvPr>
          <p:cNvSpPr/>
          <p:nvPr/>
        </p:nvSpPr>
        <p:spPr>
          <a:xfrm>
            <a:off x="0" y="972153"/>
            <a:ext cx="85138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crash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ride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kick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 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D91D6F-0F4C-4509-AEFB-CDC8991686F7}"/>
              </a:ext>
            </a:extLst>
          </p:cNvPr>
          <p:cNvSpPr txBox="1"/>
          <p:nvPr/>
        </p:nvSpPr>
        <p:spPr>
          <a:xfrm>
            <a:off x="2718486" y="964925"/>
            <a:ext cx="459671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Drums are played using a similar logic, some conditions </a:t>
            </a:r>
          </a:p>
          <a:p>
            <a:r>
              <a:rPr lang="it-IT" sz="1400" dirty="0">
                <a:solidFill>
                  <a:schemeClr val="bg1"/>
                </a:solidFill>
              </a:rPr>
              <a:t>are related to the number of sheeps that stopped in the </a:t>
            </a:r>
          </a:p>
          <a:p>
            <a:r>
              <a:rPr lang="it-IT" sz="1400" dirty="0">
                <a:solidFill>
                  <a:schemeClr val="bg1"/>
                </a:solidFill>
              </a:rPr>
              <a:t>particular frame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515F53A-0DDF-4CD3-869F-57CB4EF811C0}"/>
              </a:ext>
            </a:extLst>
          </p:cNvPr>
          <p:cNvCxnSpPr>
            <a:cxnSpLocks/>
          </p:cNvCxnSpPr>
          <p:nvPr/>
        </p:nvCxnSpPr>
        <p:spPr>
          <a:xfrm flipH="1">
            <a:off x="1495168" y="1532238"/>
            <a:ext cx="1223319" cy="3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2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FB3C99-530C-40C5-A630-530A1B43225F}"/>
              </a:ext>
            </a:extLst>
          </p:cNvPr>
          <p:cNvSpPr txBox="1"/>
          <p:nvPr/>
        </p:nvSpPr>
        <p:spPr>
          <a:xfrm>
            <a:off x="123567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PANNING</a:t>
            </a:r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FD424009-4158-4D33-8181-D3AFAC80D5E2}"/>
              </a:ext>
            </a:extLst>
          </p:cNvPr>
          <p:cNvSpPr/>
          <p:nvPr/>
        </p:nvSpPr>
        <p:spPr>
          <a:xfrm>
            <a:off x="0" y="1071389"/>
            <a:ext cx="7414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n-lt"/>
              </a:rPr>
              <a:t>Thanks to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panner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node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, sound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perceived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as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if the user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was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in the position of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sheperd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(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listener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), in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respect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centroid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of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(source).</a:t>
            </a:r>
            <a:endParaRPr lang="it-IT" b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FF86E8-7822-465A-98CA-32F7781FB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617" y="2927961"/>
            <a:ext cx="437679" cy="10212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159DCB6-21B9-4215-8189-9F5BE9702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47951" flipH="1" flipV="1">
            <a:off x="2060339" y="2525862"/>
            <a:ext cx="406486" cy="4064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B459810-4038-4A16-AD6D-03D71D04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93942" flipH="1" flipV="1">
            <a:off x="2727610" y="2366551"/>
            <a:ext cx="435905" cy="43590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44D166C-1536-4E4F-BD45-A16EEAB92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619304" flipH="1" flipV="1">
            <a:off x="1809698" y="3728243"/>
            <a:ext cx="385480" cy="3854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C30B29B-F96A-4A65-8153-7F2DC28AD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48947" flipH="1" flipV="1">
            <a:off x="2806839" y="2990804"/>
            <a:ext cx="414262" cy="41426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41D3638-C1B5-48C4-9E48-374DCE738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354235" flipH="1" flipV="1">
            <a:off x="2150867" y="3274726"/>
            <a:ext cx="411187" cy="41118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032F23E-F3A1-48C8-B553-D557A4C91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402006" flipH="1" flipV="1">
            <a:off x="2297832" y="3961777"/>
            <a:ext cx="385480" cy="3854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32AE57D-4400-4354-9F37-D99FE3F33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2758294" y="3541247"/>
            <a:ext cx="460904" cy="46090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5CFABE3-1B23-45E0-AC90-2A5126043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388980" y="2786355"/>
            <a:ext cx="460905" cy="46090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BFFA9C0-D502-4B65-8D00-9207F318A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904" y="3038798"/>
            <a:ext cx="738665" cy="7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E082EB-7C52-454D-B4B6-CDB5D9FFC558}"/>
              </a:ext>
            </a:extLst>
          </p:cNvPr>
          <p:cNvSpPr txBox="1"/>
          <p:nvPr/>
        </p:nvSpPr>
        <p:spPr>
          <a:xfrm>
            <a:off x="123567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FEELINGS</a:t>
            </a:r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872CCFBA-BD12-48C5-899F-3FAAD4F3DF74}"/>
              </a:ext>
            </a:extLst>
          </p:cNvPr>
          <p:cNvSpPr/>
          <p:nvPr/>
        </p:nvSpPr>
        <p:spPr>
          <a:xfrm>
            <a:off x="0" y="1071389"/>
            <a:ext cx="7414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n-lt"/>
              </a:rPr>
              <a:t>The user can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even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choose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scare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out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entire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herd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by making noise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whose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critical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threshold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is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a function of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distance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between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sheperd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 and the </a:t>
            </a:r>
            <a:r>
              <a:rPr lang="it-IT" dirty="0" err="1">
                <a:solidFill>
                  <a:schemeClr val="bg1"/>
                </a:solidFill>
                <a:latin typeface="+mn-lt"/>
              </a:rPr>
              <a:t>centroid</a:t>
            </a:r>
            <a:r>
              <a:rPr lang="it-IT" dirty="0">
                <a:solidFill>
                  <a:schemeClr val="bg1"/>
                </a:solidFill>
                <a:latin typeface="+mn-lt"/>
              </a:rPr>
              <a:t>.</a:t>
            </a:r>
            <a:endParaRPr lang="it-IT" b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E899EEA-74B6-4081-A225-A31813750991}"/>
              </a:ext>
            </a:extLst>
          </p:cNvPr>
          <p:cNvSpPr/>
          <p:nvPr/>
        </p:nvSpPr>
        <p:spPr>
          <a:xfrm>
            <a:off x="308918" y="2069463"/>
            <a:ext cx="74140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volume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loudness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()/(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xCM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posX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it-IT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pow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yCM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it-IT" sz="1100" dirty="0">
                <a:solidFill>
                  <a:srgbClr val="9CDCFE"/>
                </a:solidFill>
                <a:latin typeface="Consolas" panose="020B0609020204030204" pitchFamily="49" charset="0"/>
              </a:rPr>
              <a:t>posY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)),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))*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it-IT" sz="11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it-IT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E28E7F-3341-4603-BF22-36413CA9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69" y="2702363"/>
            <a:ext cx="471931" cy="110117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FFE2B60-ADF5-498E-8AF0-E39AAE9B3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579345">
            <a:off x="1359162" y="2459324"/>
            <a:ext cx="290644" cy="29064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2F49657-050C-4D5E-97D8-4FFCF5F75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08369">
            <a:off x="1485811" y="2837174"/>
            <a:ext cx="290644" cy="29064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E4810D3-95E2-43A6-930E-62A2795E8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54028" y="3237980"/>
            <a:ext cx="290644" cy="29064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53EA617-80F8-484A-9E3D-EA9A40F2F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600297">
            <a:off x="1494348" y="3678541"/>
            <a:ext cx="290644" cy="29064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EC06B5D-A1AB-4971-BFFD-EC6AA01B2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213744" y="3216277"/>
            <a:ext cx="290644" cy="29064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56402E9-9A0C-4563-AF20-89B60EA74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400160">
            <a:off x="1888039" y="3502957"/>
            <a:ext cx="290644" cy="29064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F144209-3B82-4D33-AC6B-360253CAE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28580">
            <a:off x="1739239" y="2581688"/>
            <a:ext cx="290644" cy="29064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A3B7803-379F-4E87-8031-EB90DC6F5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812891" y="2987764"/>
            <a:ext cx="290644" cy="29064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BCD4BF0-AD60-46B7-BC28-20234F310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905828">
            <a:off x="1663543" y="4255213"/>
            <a:ext cx="290644" cy="29064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131A96F-ABC5-4B85-86D6-D490C3B0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22286">
            <a:off x="1881203" y="3883689"/>
            <a:ext cx="290644" cy="290644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6DE2A300-E26B-4289-94A6-3AE44642F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249215">
            <a:off x="2641662" y="3229697"/>
            <a:ext cx="290644" cy="2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011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534D53"/>
      </a:dk1>
      <a:lt1>
        <a:srgbClr val="FFFFFF"/>
      </a:lt1>
      <a:dk2>
        <a:srgbClr val="53673C"/>
      </a:dk2>
      <a:lt2>
        <a:srgbClr val="52576C"/>
      </a:lt2>
      <a:accent1>
        <a:srgbClr val="C3B29D"/>
      </a:accent1>
      <a:accent2>
        <a:srgbClr val="778EAC"/>
      </a:accent2>
      <a:accent3>
        <a:srgbClr val="FFFFFF"/>
      </a:accent3>
      <a:accent4>
        <a:srgbClr val="464046"/>
      </a:accent4>
      <a:accent5>
        <a:srgbClr val="DED5CC"/>
      </a:accent5>
      <a:accent6>
        <a:srgbClr val="6B809B"/>
      </a:accent6>
      <a:hlink>
        <a:srgbClr val="819555"/>
      </a:hlink>
      <a:folHlink>
        <a:srgbClr val="8896A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87280"/>
        </a:dk1>
        <a:lt1>
          <a:srgbClr val="F6F1EC"/>
        </a:lt1>
        <a:dk2>
          <a:srgbClr val="0347B5"/>
        </a:dk2>
        <a:lt2>
          <a:srgbClr val="8C8C8C"/>
        </a:lt2>
        <a:accent1>
          <a:srgbClr val="0DB6CC"/>
        </a:accent1>
        <a:accent2>
          <a:srgbClr val="62A97F"/>
        </a:accent2>
        <a:accent3>
          <a:srgbClr val="FAF7F4"/>
        </a:accent3>
        <a:accent4>
          <a:srgbClr val="06606C"/>
        </a:accent4>
        <a:accent5>
          <a:srgbClr val="AAD7E2"/>
        </a:accent5>
        <a:accent6>
          <a:srgbClr val="589972"/>
        </a:accent6>
        <a:hlink>
          <a:srgbClr val="CC630C"/>
        </a:hlink>
        <a:folHlink>
          <a:srgbClr val="802A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1091</Words>
  <Application>Microsoft Office PowerPoint</Application>
  <PresentationFormat>Presentazione su schermo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Consolas</vt:lpstr>
      <vt:lpstr>Default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Clearly Presented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Sheep template</dc:title>
  <dc:creator>Presentation Magazine</dc:creator>
  <cp:lastModifiedBy>LORENZO CURCIO</cp:lastModifiedBy>
  <cp:revision>109</cp:revision>
  <dcterms:created xsi:type="dcterms:W3CDTF">2010-09-06T21:45:52Z</dcterms:created>
  <dcterms:modified xsi:type="dcterms:W3CDTF">2022-01-02T21:17:25Z</dcterms:modified>
</cp:coreProperties>
</file>