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3673C"/>
    <a:srgbClr val="02307C"/>
    <a:srgbClr val="0347B5"/>
    <a:srgbClr val="0350D1"/>
    <a:srgbClr val="00117E"/>
    <a:srgbClr val="0000CC"/>
    <a:srgbClr val="43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9" autoAdjust="0"/>
    <p:restoredTop sz="90929"/>
  </p:normalViewPr>
  <p:slideViewPr>
    <p:cSldViewPr snapToGrid="0">
      <p:cViewPr>
        <p:scale>
          <a:sx n="80" d="100"/>
          <a:sy n="80" d="100"/>
        </p:scale>
        <p:origin x="12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0664A03-9997-4BFC-B9D2-D0CD6CC7C5E2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3400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G_305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6050"/>
            <a:ext cx="7772400" cy="1143000"/>
          </a:xfrm>
        </p:spPr>
        <p:txBody>
          <a:bodyPr/>
          <a:lstStyle>
            <a:lvl1pPr>
              <a:defRPr smtClean="0">
                <a:ea typeface="ＭＳ Ｐゴシック" pitchFamily="-16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668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>
                <a:ea typeface="ＭＳ Ｐゴシック" pitchFamily="-16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50006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CF637-4E80-4185-A0D3-24B7CCBA09D3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001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F0CEA-E13F-4980-BDED-9F3FE7CD10E9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199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182F1-71CD-4DE9-A8C2-66CE27F0663A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2386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0CDEA-BF74-4A85-A0DE-B7EBEAD4996C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853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8D7AA-565D-4285-91E1-53D14B3A7B35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918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932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2150" y="1696953"/>
            <a:ext cx="7775575" cy="10001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DF139F-D851-4E28-81E2-4584995C7695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452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B8516-2F10-4D07-9FE9-C8A98020CCFC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83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D5E1-F5EF-4945-B8C2-B7C55AC440CA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7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4A219-DF14-4718-9854-C23409020F4F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59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B19F6-07F2-4E83-A131-EB5706A42A86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721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FD1E-AD05-434F-9184-3ECFBAAADE27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258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F42ED-B6D5-446D-937C-936267C3E0D0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421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29CBA-14B2-4401-83C4-0E53340E768B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02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IMG_312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4988"/>
            <a:ext cx="6769100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81603A4-28F0-4546-8D3A-D14B4B3517E7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.linkedin.com/in/jcalbarracinsanchez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C65D3A-FD34-4EAC-A69C-1BE73FEAF1B8}"/>
              </a:ext>
            </a:extLst>
          </p:cNvPr>
          <p:cNvSpPr txBox="1"/>
          <p:nvPr/>
        </p:nvSpPr>
        <p:spPr>
          <a:xfrm>
            <a:off x="1210962" y="2598003"/>
            <a:ext cx="672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</a:rPr>
              <a:t>SHEEP-PHONY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3D03F1-47EC-4EEC-A9EF-7EDB660431EF}"/>
              </a:ext>
            </a:extLst>
          </p:cNvPr>
          <p:cNvSpPr txBox="1"/>
          <p:nvPr/>
        </p:nvSpPr>
        <p:spPr>
          <a:xfrm>
            <a:off x="0" y="898689"/>
            <a:ext cx="4981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Advanced Coding Tools and Methodologies</a:t>
            </a:r>
          </a:p>
          <a:p>
            <a:r>
              <a:rPr lang="it-IT" dirty="0">
                <a:solidFill>
                  <a:schemeClr val="bg1"/>
                </a:solidFill>
              </a:rPr>
              <a:t>Prof. Bruschi Francesco</a:t>
            </a:r>
          </a:p>
          <a:p>
            <a:r>
              <a:rPr lang="it-IT" dirty="0">
                <a:solidFill>
                  <a:schemeClr val="bg1"/>
                </a:solidFill>
              </a:rPr>
              <a:t>Prof. Rana Vincenzo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26182D-9449-4A03-94F1-F69549EDF191}"/>
              </a:ext>
            </a:extLst>
          </p:cNvPr>
          <p:cNvSpPr txBox="1"/>
          <p:nvPr/>
        </p:nvSpPr>
        <p:spPr>
          <a:xfrm>
            <a:off x="0" y="5035982"/>
            <a:ext cx="4004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project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Curcio Lorenzo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Bernasconi Marco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Albarracín Sánchez Juan Camilo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FD77228-4702-4385-BE8D-9846F8238D40}"/>
              </a:ext>
            </a:extLst>
          </p:cNvPr>
          <p:cNvSpPr txBox="1"/>
          <p:nvPr/>
        </p:nvSpPr>
        <p:spPr>
          <a:xfrm>
            <a:off x="0" y="322612"/>
            <a:ext cx="680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Music and Acoustic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423578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336225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258623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453" y="1016566"/>
            <a:ext cx="69815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Sheeps</a:t>
            </a:r>
            <a:r>
              <a:rPr lang="en-US" dirty="0">
                <a:solidFill>
                  <a:schemeClr val="bg1"/>
                </a:solidFill>
              </a:rPr>
              <a:t> are represented by point-like agents able to perceive and respond to their local environment.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state of each sheep is represented by its speed at a certain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Stationary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sheeps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don’t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change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their</a:t>
            </a:r>
            <a:r>
              <a:rPr lang="it-IT" dirty="0">
                <a:solidFill>
                  <a:schemeClr val="bg1"/>
                </a:solidFill>
              </a:rPr>
              <a:t> position, </a:t>
            </a:r>
            <a:r>
              <a:rPr lang="it-IT" dirty="0" err="1">
                <a:solidFill>
                  <a:schemeClr val="bg1"/>
                </a:solidFill>
              </a:rPr>
              <a:t>while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    </a:t>
            </a:r>
            <a:r>
              <a:rPr lang="it-IT" dirty="0" err="1">
                <a:solidFill>
                  <a:schemeClr val="bg1"/>
                </a:solidFill>
              </a:rPr>
              <a:t>walking</a:t>
            </a:r>
            <a:r>
              <a:rPr lang="it-IT" dirty="0">
                <a:solidFill>
                  <a:schemeClr val="bg1"/>
                </a:solidFill>
              </a:rPr>
              <a:t> and running </a:t>
            </a:r>
            <a:r>
              <a:rPr lang="it-IT" dirty="0" err="1">
                <a:solidFill>
                  <a:schemeClr val="bg1"/>
                </a:solidFill>
              </a:rPr>
              <a:t>ones</a:t>
            </a:r>
            <a:r>
              <a:rPr lang="it-IT" dirty="0">
                <a:solidFill>
                  <a:schemeClr val="bg1"/>
                </a:solidFill>
              </a:rPr>
              <a:t> do.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450DD9-8780-40AC-8FB2-2F0AD7291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250" y="2734571"/>
            <a:ext cx="1389723" cy="138972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FA24621-2D70-4361-B80A-41AEBC9C7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194" y="2734571"/>
            <a:ext cx="1389723" cy="138972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6915D2-A027-4FF3-8376-4DB6044EE407}"/>
              </a:ext>
            </a:extLst>
          </p:cNvPr>
          <p:cNvSpPr txBox="1"/>
          <p:nvPr/>
        </p:nvSpPr>
        <p:spPr>
          <a:xfrm>
            <a:off x="1549330" y="4175840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Stationary</a:t>
            </a:r>
            <a:r>
              <a:rPr lang="it-IT" dirty="0">
                <a:solidFill>
                  <a:schemeClr val="bg1"/>
                </a:solidFill>
              </a:rPr>
              <a:t> or </a:t>
            </a:r>
            <a:r>
              <a:rPr lang="it-IT" dirty="0" err="1">
                <a:solidFill>
                  <a:schemeClr val="bg1"/>
                </a:solidFill>
              </a:rPr>
              <a:t>walking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sheep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274A006-3DC7-42EA-86F3-E36F284F3DA0}"/>
              </a:ext>
            </a:extLst>
          </p:cNvPr>
          <p:cNvSpPr txBox="1"/>
          <p:nvPr/>
        </p:nvSpPr>
        <p:spPr>
          <a:xfrm>
            <a:off x="3920384" y="4175841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Running </a:t>
            </a:r>
            <a:r>
              <a:rPr lang="it-IT" dirty="0" err="1">
                <a:solidFill>
                  <a:schemeClr val="bg1"/>
                </a:solidFill>
              </a:rPr>
              <a:t>sheep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E618F5F-99D9-4792-B1CD-E35A1B150FA6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1/totale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D62873D-C50B-4D2D-BDD1-938B8261B7FE}"/>
                  </a:ext>
                </a:extLst>
              </p:cNvPr>
              <p:cNvSpPr txBox="1"/>
              <p:nvPr/>
            </p:nvSpPr>
            <p:spPr>
              <a:xfrm>
                <a:off x="5838976" y="2761266"/>
                <a:ext cx="1389723" cy="2900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∈{0,1,2}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D62873D-C50B-4D2D-BDD1-938B8261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6" y="2761266"/>
                <a:ext cx="1389723" cy="290079"/>
              </a:xfrm>
              <a:prstGeom prst="rect">
                <a:avLst/>
              </a:prstGeom>
              <a:blipFill>
                <a:blip r:embed="rId6"/>
                <a:stretch>
                  <a:fillRect r="-1316" b="-35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73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5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6497" y="1016566"/>
            <a:ext cx="6981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evolution of the position of each sheep is described by the following equations.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BAFC947-9286-4313-AA1B-F0CCB2E3DB30}"/>
                  </a:ext>
                </a:extLst>
              </p:cNvPr>
              <p:cNvSpPr txBox="1"/>
              <p:nvPr/>
            </p:nvSpPr>
            <p:spPr>
              <a:xfrm>
                <a:off x="2304534" y="2287470"/>
                <a:ext cx="3113903" cy="686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br>
                  <a:rPr lang="it-IT" dirty="0"/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BAFC947-9286-4313-AA1B-F0CCB2E3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534" y="2287470"/>
                <a:ext cx="3113903" cy="686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209143E-AA5B-4AD4-B168-BCFD912402BE}"/>
              </a:ext>
            </a:extLst>
          </p:cNvPr>
          <p:cNvCxnSpPr>
            <a:cxnSpLocks/>
          </p:cNvCxnSpPr>
          <p:nvPr/>
        </p:nvCxnSpPr>
        <p:spPr>
          <a:xfrm flipH="1">
            <a:off x="4957011" y="1895221"/>
            <a:ext cx="479962" cy="404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029ACDD-461C-4243-83F5-68B6F4AE7964}"/>
              </a:ext>
            </a:extLst>
          </p:cNvPr>
          <p:cNvSpPr txBox="1"/>
          <p:nvPr/>
        </p:nvSpPr>
        <p:spPr>
          <a:xfrm>
            <a:off x="5418437" y="1542449"/>
            <a:ext cx="17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Heading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99BE89A-E733-42DD-BF41-34E46E442878}"/>
                  </a:ext>
                </a:extLst>
              </p:cNvPr>
              <p:cNvSpPr txBox="1"/>
              <p:nvPr/>
            </p:nvSpPr>
            <p:spPr>
              <a:xfrm>
                <a:off x="2208762" y="3091561"/>
                <a:ext cx="3113902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𝐴𝑟𝑔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99BE89A-E733-42DD-BF41-34E46E44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62" y="3091561"/>
                <a:ext cx="3113902" cy="795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1C9EDB4-1D4C-4628-885D-8B456B5A2E3B}"/>
              </a:ext>
            </a:extLst>
          </p:cNvPr>
          <p:cNvSpPr txBox="1"/>
          <p:nvPr/>
        </p:nvSpPr>
        <p:spPr>
          <a:xfrm>
            <a:off x="5436973" y="2474312"/>
            <a:ext cx="17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Random noise 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F329F4C-DF09-4C98-854F-6AA580F4049F}"/>
              </a:ext>
            </a:extLst>
          </p:cNvPr>
          <p:cNvCxnSpPr>
            <a:cxnSpLocks/>
          </p:cNvCxnSpPr>
          <p:nvPr/>
        </p:nvCxnSpPr>
        <p:spPr>
          <a:xfrm flipH="1">
            <a:off x="5107915" y="2840107"/>
            <a:ext cx="668971" cy="446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F6157502-149B-49F8-9ECB-1FCDDDB01F05}"/>
                  </a:ext>
                </a:extLst>
              </p:cNvPr>
              <p:cNvSpPr/>
              <p:nvPr/>
            </p:nvSpPr>
            <p:spPr>
              <a:xfrm>
                <a:off x="1123890" y="4044860"/>
                <a:ext cx="5203348" cy="84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𝐴𝑟𝑔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sub>
                          </m:s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F6157502-149B-49F8-9ECB-1FCDDDB01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90" y="4044860"/>
                <a:ext cx="5203348" cy="8435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DD7CA23-F733-4F65-B356-D10DEEB96BFC}"/>
              </a:ext>
            </a:extLst>
          </p:cNvPr>
          <p:cNvCxnSpPr>
            <a:cxnSpLocks/>
          </p:cNvCxnSpPr>
          <p:nvPr/>
        </p:nvCxnSpPr>
        <p:spPr>
          <a:xfrm flipH="1">
            <a:off x="5997146" y="3919247"/>
            <a:ext cx="313806" cy="355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CECAF0F-88FF-4EFC-80A3-E75D09A0F7A1}"/>
              </a:ext>
            </a:extLst>
          </p:cNvPr>
          <p:cNvSpPr txBox="1"/>
          <p:nvPr/>
        </p:nvSpPr>
        <p:spPr>
          <a:xfrm>
            <a:off x="5776886" y="3416185"/>
            <a:ext cx="173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Unit vector from </a:t>
            </a:r>
            <a:r>
              <a:rPr lang="it-IT" sz="1400" dirty="0" err="1">
                <a:solidFill>
                  <a:schemeClr val="bg1"/>
                </a:solidFill>
              </a:rPr>
              <a:t>sheep</a:t>
            </a:r>
            <a:r>
              <a:rPr lang="it-IT" sz="1400" dirty="0">
                <a:solidFill>
                  <a:schemeClr val="bg1"/>
                </a:solidFill>
              </a:rPr>
              <a:t> i to </a:t>
            </a:r>
            <a:r>
              <a:rPr lang="it-IT" sz="1400" dirty="0" err="1">
                <a:solidFill>
                  <a:schemeClr val="bg1"/>
                </a:solidFill>
              </a:rPr>
              <a:t>sheep</a:t>
            </a:r>
            <a:r>
              <a:rPr lang="it-IT" sz="1400" dirty="0">
                <a:solidFill>
                  <a:schemeClr val="bg1"/>
                </a:solidFill>
              </a:rPr>
              <a:t> j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1764EC5-D8B6-461A-9A47-01493F13410A}"/>
              </a:ext>
            </a:extLst>
          </p:cNvPr>
          <p:cNvSpPr txBox="1"/>
          <p:nvPr/>
        </p:nvSpPr>
        <p:spPr>
          <a:xfrm>
            <a:off x="4432471" y="5235781"/>
            <a:ext cx="194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Equilibrium </a:t>
            </a:r>
            <a:r>
              <a:rPr lang="it-IT" sz="1400" dirty="0" err="1">
                <a:solidFill>
                  <a:schemeClr val="bg1"/>
                </a:solidFill>
              </a:rPr>
              <a:t>distance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1697A38-0D0B-43CD-BA91-D93C191458B3}"/>
              </a:ext>
            </a:extLst>
          </p:cNvPr>
          <p:cNvCxnSpPr>
            <a:cxnSpLocks/>
          </p:cNvCxnSpPr>
          <p:nvPr/>
        </p:nvCxnSpPr>
        <p:spPr>
          <a:xfrm flipH="1" flipV="1">
            <a:off x="5322664" y="4817438"/>
            <a:ext cx="95773" cy="41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CD9F02B-04A9-42EA-BE30-389126B48362}"/>
              </a:ext>
            </a:extLst>
          </p:cNvPr>
          <p:cNvSpPr txBox="1"/>
          <p:nvPr/>
        </p:nvSpPr>
        <p:spPr>
          <a:xfrm>
            <a:off x="3360523" y="5095205"/>
            <a:ext cx="194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Cohesion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93CF9AC-B1D3-413F-A4D1-C058E3A030BC}"/>
              </a:ext>
            </a:extLst>
          </p:cNvPr>
          <p:cNvCxnSpPr>
            <a:cxnSpLocks/>
          </p:cNvCxnSpPr>
          <p:nvPr/>
        </p:nvCxnSpPr>
        <p:spPr>
          <a:xfrm flipV="1">
            <a:off x="3861485" y="4631271"/>
            <a:ext cx="144287" cy="503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ECEB451-EBF4-425E-8D91-4AA604759B6E}"/>
              </a:ext>
            </a:extLst>
          </p:cNvPr>
          <p:cNvSpPr txBox="1"/>
          <p:nvPr/>
        </p:nvSpPr>
        <p:spPr>
          <a:xfrm>
            <a:off x="1748480" y="5355408"/>
            <a:ext cx="194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Metric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neighbours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DF9E6CE1-59F0-4D95-94E1-C52EFC2EC881}"/>
              </a:ext>
            </a:extLst>
          </p:cNvPr>
          <p:cNvCxnSpPr>
            <a:cxnSpLocks/>
          </p:cNvCxnSpPr>
          <p:nvPr/>
        </p:nvCxnSpPr>
        <p:spPr>
          <a:xfrm flipV="1">
            <a:off x="2838707" y="4901212"/>
            <a:ext cx="0" cy="454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5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6497" y="1016566"/>
            <a:ext cx="6981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sheep decides whether to change its state according to the following probabilities.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A02A3E7-8317-4734-A4D3-519B17D0C7DF}"/>
                  </a:ext>
                </a:extLst>
              </p:cNvPr>
              <p:cNvSpPr txBox="1"/>
              <p:nvPr/>
            </p:nvSpPr>
            <p:spPr>
              <a:xfrm>
                <a:off x="1171846" y="1920962"/>
                <a:ext cx="3573379" cy="476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0→1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A02A3E7-8317-4734-A4D3-519B17D0C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846" y="1920962"/>
                <a:ext cx="3573379" cy="476477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83D325C6-5AC8-4AFC-83E5-45AD6A38C7CF}"/>
                  </a:ext>
                </a:extLst>
              </p:cNvPr>
              <p:cNvSpPr txBox="1"/>
              <p:nvPr/>
            </p:nvSpPr>
            <p:spPr>
              <a:xfrm>
                <a:off x="4399548" y="1865118"/>
                <a:ext cx="3573379" cy="495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1→0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83D325C6-5AC8-4AFC-83E5-45AD6A38C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8" y="1865118"/>
                <a:ext cx="3573379" cy="495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DA272EEE-0C83-42EA-8014-02D694F6A3C9}"/>
                  </a:ext>
                </a:extLst>
              </p:cNvPr>
              <p:cNvSpPr txBox="1"/>
              <p:nvPr/>
            </p:nvSpPr>
            <p:spPr>
              <a:xfrm>
                <a:off x="1955619" y="2834962"/>
                <a:ext cx="6590054" cy="48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0,1→2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0,1→2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den>
                        </m:f>
                        <m:r>
                          <a:rPr lang="it-IT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endParaRPr lang="it-IT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DA272EEE-0C83-42EA-8014-02D694F6A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19" y="2834962"/>
                <a:ext cx="6590054" cy="486030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E15A8B2-1F8C-48D0-B0D0-FC8FC89D5277}"/>
                  </a:ext>
                </a:extLst>
              </p:cNvPr>
              <p:cNvSpPr txBox="1"/>
              <p:nvPr/>
            </p:nvSpPr>
            <p:spPr>
              <a:xfrm>
                <a:off x="571443" y="3409623"/>
                <a:ext cx="6496622" cy="597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2→0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it-IT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</m:oMath>
                  </m:oMathPara>
                </a14:m>
                <a:endParaRPr lang="it-IT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E15A8B2-1F8C-48D0-B0D0-FC8FC89D5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43" y="3409623"/>
                <a:ext cx="6496622" cy="5977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68EE4C9-B736-4217-85D4-AF450A4234E2}"/>
                  </a:ext>
                </a:extLst>
              </p:cNvPr>
              <p:cNvSpPr txBox="1"/>
              <p:nvPr/>
            </p:nvSpPr>
            <p:spPr>
              <a:xfrm>
                <a:off x="0" y="4281738"/>
                <a:ext cx="6981568" cy="3187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spontaneous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transition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from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</m:oMath>
                </a14:m>
                <a:endParaRPr lang="it-IT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allelomimetic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parameters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number of metric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neighbours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that are in state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at time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average distance from sheep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to other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sheeps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at time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</a:t>
                </a:r>
                <a:r>
                  <a:rPr lang="it-IT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characteristic</a:t>
                </a:r>
                <a:r>
                  <a:rPr lang="it-IT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lengths</a:t>
                </a:r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68EE4C9-B736-4217-85D4-AF450A423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81738"/>
                <a:ext cx="6981568" cy="3187796"/>
              </a:xfrm>
              <a:prstGeom prst="rect">
                <a:avLst/>
              </a:prstGeom>
              <a:blipFill>
                <a:blip r:embed="rId8"/>
                <a:stretch>
                  <a:fillRect l="-524" t="-1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6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166551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267702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80927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392493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24588011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534D53"/>
      </a:dk1>
      <a:lt1>
        <a:srgbClr val="FFFFFF"/>
      </a:lt1>
      <a:dk2>
        <a:srgbClr val="53673C"/>
      </a:dk2>
      <a:lt2>
        <a:srgbClr val="52576C"/>
      </a:lt2>
      <a:accent1>
        <a:srgbClr val="C3B29D"/>
      </a:accent1>
      <a:accent2>
        <a:srgbClr val="778EAC"/>
      </a:accent2>
      <a:accent3>
        <a:srgbClr val="FFFFFF"/>
      </a:accent3>
      <a:accent4>
        <a:srgbClr val="464046"/>
      </a:accent4>
      <a:accent5>
        <a:srgbClr val="DED5CC"/>
      </a:accent5>
      <a:accent6>
        <a:srgbClr val="6B809B"/>
      </a:accent6>
      <a:hlink>
        <a:srgbClr val="819555"/>
      </a:hlink>
      <a:folHlink>
        <a:srgbClr val="8896A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87280"/>
        </a:dk1>
        <a:lt1>
          <a:srgbClr val="F6F1EC"/>
        </a:lt1>
        <a:dk2>
          <a:srgbClr val="0347B5"/>
        </a:dk2>
        <a:lt2>
          <a:srgbClr val="8C8C8C"/>
        </a:lt2>
        <a:accent1>
          <a:srgbClr val="0DB6CC"/>
        </a:accent1>
        <a:accent2>
          <a:srgbClr val="62A97F"/>
        </a:accent2>
        <a:accent3>
          <a:srgbClr val="FAF7F4"/>
        </a:accent3>
        <a:accent4>
          <a:srgbClr val="06606C"/>
        </a:accent4>
        <a:accent5>
          <a:srgbClr val="AAD7E2"/>
        </a:accent5>
        <a:accent6>
          <a:srgbClr val="589972"/>
        </a:accent6>
        <a:hlink>
          <a:srgbClr val="CC630C"/>
        </a:hlink>
        <a:folHlink>
          <a:srgbClr val="802A0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274</Words>
  <Application>Microsoft Office PowerPoint</Application>
  <PresentationFormat>Presentazione su schermo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Arial</vt:lpstr>
      <vt:lpstr>Cambria Math</vt:lpstr>
      <vt:lpstr>Default Design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Clearly Presented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Sheep template</dc:title>
  <dc:creator>Presentation Magazine</dc:creator>
  <cp:lastModifiedBy>LORENZO CURCIO</cp:lastModifiedBy>
  <cp:revision>95</cp:revision>
  <dcterms:created xsi:type="dcterms:W3CDTF">2010-09-06T21:45:52Z</dcterms:created>
  <dcterms:modified xsi:type="dcterms:W3CDTF">2021-12-23T13:35:48Z</dcterms:modified>
</cp:coreProperties>
</file>