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3673C"/>
    <a:srgbClr val="02307C"/>
    <a:srgbClr val="0347B5"/>
    <a:srgbClr val="0350D1"/>
    <a:srgbClr val="00117E"/>
    <a:srgbClr val="0000CC"/>
    <a:srgbClr val="43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90929"/>
  </p:normalViewPr>
  <p:slideViewPr>
    <p:cSldViewPr snapToGrid="0">
      <p:cViewPr varScale="1">
        <p:scale>
          <a:sx n="86" d="100"/>
          <a:sy n="86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0664A03-9997-4BFC-B9D2-D0CD6CC7C5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3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G_305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6050"/>
            <a:ext cx="7772400" cy="1143000"/>
          </a:xfrm>
        </p:spPr>
        <p:txBody>
          <a:bodyPr/>
          <a:lstStyle>
            <a:lvl1pPr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668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ea typeface="ＭＳ Ｐゴシック" pitchFamily="-16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50006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F637-4E80-4185-A0D3-24B7CCBA09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0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0CEA-E13F-4980-BDED-9F3FE7CD10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99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82F1-71CD-4DE9-A8C2-66CE27F066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238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CDEA-BF74-4A85-A0DE-B7EBEAD499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3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8D7AA-565D-4285-91E1-53D14B3A7B3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1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932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1696953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DF139F-D851-4E28-81E2-4584995C769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5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B8516-2F10-4D07-9FE9-C8A98020CC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D5E1-F5EF-4945-B8C2-B7C55AC440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7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4A219-DF14-4718-9854-C23409020F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59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19F6-07F2-4E83-A131-EB5706A42A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72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D1E-AD05-434F-9184-3ECFBAAADE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25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42ED-B6D5-446D-937C-936267C3E0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42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CBA-14B2-4401-83C4-0E53340E76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2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IMG_312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4988"/>
            <a:ext cx="67691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81603A4-28F0-4546-8D3A-D14B4B3517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.linkedin.com/in/jcalbarracinsanchez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C65D3A-FD34-4EAC-A69C-1BE73FEAF1B8}"/>
              </a:ext>
            </a:extLst>
          </p:cNvPr>
          <p:cNvSpPr txBox="1"/>
          <p:nvPr/>
        </p:nvSpPr>
        <p:spPr>
          <a:xfrm>
            <a:off x="556053" y="3013502"/>
            <a:ext cx="67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</a:rPr>
              <a:t>SHEEP-PHONY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D03F1-47EC-4EEC-A9EF-7EDB660431EF}"/>
              </a:ext>
            </a:extLst>
          </p:cNvPr>
          <p:cNvSpPr txBox="1"/>
          <p:nvPr/>
        </p:nvSpPr>
        <p:spPr>
          <a:xfrm>
            <a:off x="0" y="898689"/>
            <a:ext cx="498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Advanced Coding Tools and Methodologies</a:t>
            </a:r>
          </a:p>
          <a:p>
            <a:r>
              <a:rPr lang="it-IT" dirty="0">
                <a:solidFill>
                  <a:schemeClr val="bg1"/>
                </a:solidFill>
              </a:rPr>
              <a:t>Prof. Bruschi Francesco</a:t>
            </a:r>
          </a:p>
          <a:p>
            <a:r>
              <a:rPr lang="it-IT" dirty="0">
                <a:solidFill>
                  <a:schemeClr val="bg1"/>
                </a:solidFill>
              </a:rPr>
              <a:t>Prof. Rana Vincenzo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26182D-9449-4A03-94F1-F69549EDF191}"/>
              </a:ext>
            </a:extLst>
          </p:cNvPr>
          <p:cNvSpPr txBox="1"/>
          <p:nvPr/>
        </p:nvSpPr>
        <p:spPr>
          <a:xfrm>
            <a:off x="0" y="5035982"/>
            <a:ext cx="4004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project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Curcio Lorenzo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Bernasconi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Albarracín Sánchez Juan Camilo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FD77228-4702-4385-BE8D-9846F8238D40}"/>
              </a:ext>
            </a:extLst>
          </p:cNvPr>
          <p:cNvSpPr txBox="1"/>
          <p:nvPr/>
        </p:nvSpPr>
        <p:spPr>
          <a:xfrm>
            <a:off x="0" y="322612"/>
            <a:ext cx="68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Music and Acoustic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42357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336225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25862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453" y="1016566"/>
            <a:ext cx="6981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Sheeps</a:t>
            </a:r>
            <a:r>
              <a:rPr lang="en-US" dirty="0">
                <a:solidFill>
                  <a:schemeClr val="bg1"/>
                </a:solidFill>
              </a:rPr>
              <a:t> are represented by point-like agents able to perceive and respond to their local environment.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state of each sheep is represented by its speed at a certain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sheeps </a:t>
            </a:r>
            <a:r>
              <a:rPr lang="it-IT" dirty="0" err="1">
                <a:solidFill>
                  <a:schemeClr val="bg1"/>
                </a:solidFill>
              </a:rPr>
              <a:t>don’t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their</a:t>
            </a:r>
            <a:r>
              <a:rPr lang="it-IT" dirty="0">
                <a:solidFill>
                  <a:schemeClr val="bg1"/>
                </a:solidFill>
              </a:rPr>
              <a:t> position, </a:t>
            </a:r>
            <a:r>
              <a:rPr lang="it-IT" dirty="0" err="1">
                <a:solidFill>
                  <a:schemeClr val="bg1"/>
                </a:solidFill>
              </a:rPr>
              <a:t>while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and running </a:t>
            </a:r>
            <a:r>
              <a:rPr lang="it-IT" dirty="0" err="1">
                <a:solidFill>
                  <a:schemeClr val="bg1"/>
                </a:solidFill>
              </a:rPr>
              <a:t>ones</a:t>
            </a:r>
            <a:r>
              <a:rPr lang="it-IT" dirty="0">
                <a:solidFill>
                  <a:schemeClr val="bg1"/>
                </a:solidFill>
              </a:rPr>
              <a:t> do.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450DD9-8780-40AC-8FB2-2F0AD729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50" y="2734571"/>
            <a:ext cx="1389723" cy="13897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A24621-2D70-4361-B80A-41AEBC9C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94" y="2734571"/>
            <a:ext cx="1389723" cy="13897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6915D2-A027-4FF3-8376-4DB6044EE407}"/>
              </a:ext>
            </a:extLst>
          </p:cNvPr>
          <p:cNvSpPr txBox="1"/>
          <p:nvPr/>
        </p:nvSpPr>
        <p:spPr>
          <a:xfrm>
            <a:off x="1549330" y="417584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Stationary</a:t>
            </a:r>
            <a:r>
              <a:rPr lang="it-IT" dirty="0">
                <a:solidFill>
                  <a:schemeClr val="bg1"/>
                </a:solidFill>
              </a:rPr>
              <a:t> or </a:t>
            </a:r>
            <a:r>
              <a:rPr lang="it-IT" dirty="0" err="1">
                <a:solidFill>
                  <a:schemeClr val="bg1"/>
                </a:solidFill>
              </a:rPr>
              <a:t>walking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74A006-3DC7-42EA-86F3-E36F284F3DA0}"/>
              </a:ext>
            </a:extLst>
          </p:cNvPr>
          <p:cNvSpPr txBox="1"/>
          <p:nvPr/>
        </p:nvSpPr>
        <p:spPr>
          <a:xfrm>
            <a:off x="3920384" y="4175841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Running </a:t>
            </a:r>
            <a:r>
              <a:rPr lang="it-IT" dirty="0" err="1">
                <a:solidFill>
                  <a:schemeClr val="bg1"/>
                </a:solidFill>
              </a:rPr>
              <a:t>sheep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618F5F-99D9-4792-B1CD-E35A1B150FA6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1/totale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/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D62873D-C50B-4D2D-BDD1-938B8261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76" y="2761266"/>
                <a:ext cx="1389723" cy="290079"/>
              </a:xfrm>
              <a:prstGeom prst="rect">
                <a:avLst/>
              </a:prstGeom>
              <a:blipFill>
                <a:blip r:embed="rId6"/>
                <a:stretch>
                  <a:fillRect r="-1316" b="-35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15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evolution of the position of each sheep is described by the following equations.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/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br>
                  <a:rPr lang="it-IT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BAFC947-9286-4313-AA1B-F0CCB2E3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83" y="2325003"/>
                <a:ext cx="3113903" cy="686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209143E-AA5B-4AD4-B168-BCFD912402BE}"/>
              </a:ext>
            </a:extLst>
          </p:cNvPr>
          <p:cNvCxnSpPr>
            <a:cxnSpLocks/>
          </p:cNvCxnSpPr>
          <p:nvPr/>
        </p:nvCxnSpPr>
        <p:spPr>
          <a:xfrm flipH="1">
            <a:off x="4572000" y="1895221"/>
            <a:ext cx="864973" cy="45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29ACDD-461C-4243-83F5-68B6F4AE7964}"/>
              </a:ext>
            </a:extLst>
          </p:cNvPr>
          <p:cNvSpPr txBox="1"/>
          <p:nvPr/>
        </p:nvSpPr>
        <p:spPr>
          <a:xfrm>
            <a:off x="5418437" y="1542449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Heading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/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99BE89A-E733-42DD-BF41-34E46E44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04" y="3145579"/>
                <a:ext cx="311390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C9EDB4-1D4C-4628-885D-8B456B5A2E3B}"/>
              </a:ext>
            </a:extLst>
          </p:cNvPr>
          <p:cNvSpPr txBox="1"/>
          <p:nvPr/>
        </p:nvSpPr>
        <p:spPr>
          <a:xfrm>
            <a:off x="5436973" y="2474312"/>
            <a:ext cx="17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Random noise 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329F4C-DF09-4C98-854F-6AA580F4049F}"/>
              </a:ext>
            </a:extLst>
          </p:cNvPr>
          <p:cNvCxnSpPr>
            <a:cxnSpLocks/>
          </p:cNvCxnSpPr>
          <p:nvPr/>
        </p:nvCxnSpPr>
        <p:spPr>
          <a:xfrm flipH="1">
            <a:off x="4652149" y="2840107"/>
            <a:ext cx="1124738" cy="56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/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b>
                          </m:s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sSubSup>
                        <m:sSub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6157502-149B-49F8-9ECB-1FCDDDB01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0" y="4044860"/>
                <a:ext cx="5203348" cy="843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DD7CA23-F733-4F65-B356-D10DEEB96BFC}"/>
              </a:ext>
            </a:extLst>
          </p:cNvPr>
          <p:cNvCxnSpPr>
            <a:cxnSpLocks/>
          </p:cNvCxnSpPr>
          <p:nvPr/>
        </p:nvCxnSpPr>
        <p:spPr>
          <a:xfrm flipH="1">
            <a:off x="5997146" y="3919247"/>
            <a:ext cx="313806" cy="355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ECAF0F-88FF-4EFC-80A3-E75D09A0F7A1}"/>
              </a:ext>
            </a:extLst>
          </p:cNvPr>
          <p:cNvSpPr txBox="1"/>
          <p:nvPr/>
        </p:nvSpPr>
        <p:spPr>
          <a:xfrm>
            <a:off x="5776886" y="3416185"/>
            <a:ext cx="173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Unit vector from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i to </a:t>
            </a:r>
            <a:r>
              <a:rPr lang="it-IT" sz="1400" dirty="0" err="1">
                <a:solidFill>
                  <a:schemeClr val="bg1"/>
                </a:solidFill>
              </a:rPr>
              <a:t>sheep</a:t>
            </a:r>
            <a:r>
              <a:rPr lang="it-IT" sz="1400" dirty="0">
                <a:solidFill>
                  <a:schemeClr val="bg1"/>
                </a:solidFill>
              </a:rPr>
              <a:t> j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1764EC5-D8B6-461A-9A47-01493F13410A}"/>
              </a:ext>
            </a:extLst>
          </p:cNvPr>
          <p:cNvSpPr txBox="1"/>
          <p:nvPr/>
        </p:nvSpPr>
        <p:spPr>
          <a:xfrm>
            <a:off x="4432471" y="5235781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Equilibrium </a:t>
            </a:r>
            <a:r>
              <a:rPr lang="it-IT" sz="1400" dirty="0" err="1">
                <a:solidFill>
                  <a:schemeClr val="bg1"/>
                </a:solidFill>
              </a:rPr>
              <a:t>distance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1697A38-0D0B-43CD-BA91-D93C191458B3}"/>
              </a:ext>
            </a:extLst>
          </p:cNvPr>
          <p:cNvCxnSpPr>
            <a:cxnSpLocks/>
          </p:cNvCxnSpPr>
          <p:nvPr/>
        </p:nvCxnSpPr>
        <p:spPr>
          <a:xfrm flipH="1" flipV="1">
            <a:off x="5322664" y="4817438"/>
            <a:ext cx="95773" cy="41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CD9F02B-04A9-42EA-BE30-389126B48362}"/>
              </a:ext>
            </a:extLst>
          </p:cNvPr>
          <p:cNvSpPr txBox="1"/>
          <p:nvPr/>
        </p:nvSpPr>
        <p:spPr>
          <a:xfrm>
            <a:off x="3360523" y="5095205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Cohesion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93CF9AC-B1D3-413F-A4D1-C058E3A030BC}"/>
              </a:ext>
            </a:extLst>
          </p:cNvPr>
          <p:cNvCxnSpPr>
            <a:cxnSpLocks/>
          </p:cNvCxnSpPr>
          <p:nvPr/>
        </p:nvCxnSpPr>
        <p:spPr>
          <a:xfrm flipV="1">
            <a:off x="3861485" y="4631271"/>
            <a:ext cx="144287" cy="50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CEB451-EBF4-425E-8D91-4AA604759B6E}"/>
              </a:ext>
            </a:extLst>
          </p:cNvPr>
          <p:cNvSpPr txBox="1"/>
          <p:nvPr/>
        </p:nvSpPr>
        <p:spPr>
          <a:xfrm>
            <a:off x="1748480" y="5355408"/>
            <a:ext cx="194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Metric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neighbours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F9E6CE1-59F0-4D95-94E1-C52EFC2EC881}"/>
              </a:ext>
            </a:extLst>
          </p:cNvPr>
          <p:cNvCxnSpPr>
            <a:cxnSpLocks/>
          </p:cNvCxnSpPr>
          <p:nvPr/>
        </p:nvCxnSpPr>
        <p:spPr>
          <a:xfrm flipV="1">
            <a:off x="2838707" y="4901212"/>
            <a:ext cx="0" cy="454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98AB7-6CBD-4307-BFF7-D24835770565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MOVEMENT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1513D2-E005-49C6-9712-0D02B3A85AF2}"/>
              </a:ext>
            </a:extLst>
          </p:cNvPr>
          <p:cNvSpPr txBox="1"/>
          <p:nvPr/>
        </p:nvSpPr>
        <p:spPr>
          <a:xfrm>
            <a:off x="86497" y="1016566"/>
            <a:ext cx="6981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sheep decides whether to change its state according to the following probabilities.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/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0→1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02A3E7-8317-4734-A4D3-519B17D0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46" y="1920962"/>
                <a:ext cx="3573379" cy="476477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/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3D325C6-5AC8-4AFC-83E5-45AD6A38C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8" y="1865118"/>
                <a:ext cx="3573379" cy="495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/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0,1→2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0,1→2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d>
                          <m:dPr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A272EEE-0C83-42EA-8014-02D694F6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619" y="2834962"/>
                <a:ext cx="6590054" cy="486030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/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2→0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2→0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it-IT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it-IT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E15A8B2-1F8C-48D0-B0D0-FC8FC89D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3" y="3409623"/>
                <a:ext cx="6496622" cy="597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/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spontaneous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transition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it-IT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allelomimetic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number of metric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neighbours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that are in state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average distance from sheep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to other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characteristic</a:t>
                </a:r>
                <a:r>
                  <a:rPr lang="it-IT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lengths</a:t>
                </a: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68EE4C9-B736-4217-85D4-AF450A4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1738"/>
                <a:ext cx="6981568" cy="3187796"/>
              </a:xfrm>
              <a:prstGeom prst="rect">
                <a:avLst/>
              </a:prstGeom>
              <a:blipFill>
                <a:blip r:embed="rId8"/>
                <a:stretch>
                  <a:fillRect l="-524" t="-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198590-0899-4CA5-9140-A2B95A2896C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MUSIC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F8FCA08-7684-48CB-87CB-E89BE28F5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94" y="950773"/>
            <a:ext cx="6620150" cy="58616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C9853F0-DC58-4D36-BC57-19BAC3FED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5" y="1582631"/>
            <a:ext cx="1168780" cy="475730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69E5794-B11A-41CC-8D5C-8C8C5B86BC73}"/>
              </a:ext>
            </a:extLst>
          </p:cNvPr>
          <p:cNvSpPr txBox="1"/>
          <p:nvPr/>
        </p:nvSpPr>
        <p:spPr>
          <a:xfrm>
            <a:off x="1228430" y="2251232"/>
            <a:ext cx="600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The way the sheeps </a:t>
            </a:r>
            <a:r>
              <a:rPr lang="it-IT" sz="1600" dirty="0" err="1">
                <a:solidFill>
                  <a:schemeClr val="bg1"/>
                </a:solidFill>
              </a:rPr>
              <a:t>change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their</a:t>
            </a:r>
            <a:r>
              <a:rPr lang="it-IT" sz="1600" dirty="0">
                <a:solidFill>
                  <a:schemeClr val="bg1"/>
                </a:solidFill>
              </a:rPr>
              <a:t> state </a:t>
            </a:r>
            <a:r>
              <a:rPr lang="it-IT" sz="1600" dirty="0" err="1">
                <a:solidFill>
                  <a:schemeClr val="bg1"/>
                </a:solidFill>
              </a:rPr>
              <a:t>is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used</a:t>
            </a:r>
            <a:r>
              <a:rPr lang="it-IT" sz="1600" dirty="0">
                <a:solidFill>
                  <a:schemeClr val="bg1"/>
                </a:solidFill>
              </a:rPr>
              <a:t> to create music.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C8BEEF3-8730-4420-A3A0-8EAA153C03CC}"/>
              </a:ext>
            </a:extLst>
          </p:cNvPr>
          <p:cNvSpPr/>
          <p:nvPr/>
        </p:nvSpPr>
        <p:spPr>
          <a:xfrm>
            <a:off x="1384942" y="3319434"/>
            <a:ext cx="3096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5BBA525-8EE2-4FDC-B892-16E8844F9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7036" y="2947397"/>
            <a:ext cx="2651030" cy="118879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7DF5BF-B830-4CAD-AC6E-6226794422BF}"/>
              </a:ext>
            </a:extLst>
          </p:cNvPr>
          <p:cNvSpPr txBox="1"/>
          <p:nvPr/>
        </p:nvSpPr>
        <p:spPr>
          <a:xfrm>
            <a:off x="1198605" y="4611618"/>
            <a:ext cx="564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3D9A262E-56E2-4CAE-80E4-0D1F9E89E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0354" y="4047163"/>
            <a:ext cx="2706066" cy="1128910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DD1C36F-405D-4C8E-A567-A85D926DD962}"/>
              </a:ext>
            </a:extLst>
          </p:cNvPr>
          <p:cNvSpPr/>
          <p:nvPr/>
        </p:nvSpPr>
        <p:spPr>
          <a:xfrm>
            <a:off x="1141644" y="4437491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DCDCAA"/>
                </a:solidFill>
                <a:latin typeface="Consolas" panose="020B0609020204030204" pitchFamily="49" charset="0"/>
              </a:rPr>
              <a:t>playDrums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B5B44A-F65D-446C-80E5-E90C744BFA47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MELODY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4FFC29F-A87C-4378-A3DE-816FA2023B68}"/>
              </a:ext>
            </a:extLst>
          </p:cNvPr>
          <p:cNvSpPr/>
          <p:nvPr/>
        </p:nvSpPr>
        <p:spPr>
          <a:xfrm>
            <a:off x="139219" y="2142819"/>
            <a:ext cx="74140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</a:rPr>
              <a:t>//Notes</a:t>
            </a:r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it-I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/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𝑚𝑤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sheeps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respectively started running, walking or stopped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F60CB42-178A-4958-B05E-03F233138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" y="4866153"/>
                <a:ext cx="6981568" cy="2031325"/>
              </a:xfrm>
              <a:prstGeom prst="rect">
                <a:avLst/>
              </a:prstGeom>
              <a:blipFill>
                <a:blip r:embed="rId4"/>
                <a:stretch>
                  <a:fillRect l="-611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104B56-4E5A-4593-B017-0E569798CF78}"/>
              </a:ext>
            </a:extLst>
          </p:cNvPr>
          <p:cNvSpPr txBox="1"/>
          <p:nvPr/>
        </p:nvSpPr>
        <p:spPr>
          <a:xfrm>
            <a:off x="89792" y="976184"/>
            <a:ext cx="6805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following code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once </a:t>
            </a:r>
            <a:r>
              <a:rPr lang="it-IT" dirty="0" err="1">
                <a:solidFill>
                  <a:schemeClr val="bg1"/>
                </a:solidFill>
              </a:rPr>
              <a:t>every</a:t>
            </a:r>
            <a:r>
              <a:rPr lang="it-IT" dirty="0">
                <a:solidFill>
                  <a:schemeClr val="bg1"/>
                </a:solidFill>
              </a:rPr>
              <a:t> n frames, </a:t>
            </a:r>
            <a:r>
              <a:rPr lang="it-IT" dirty="0" err="1">
                <a:solidFill>
                  <a:schemeClr val="bg1"/>
                </a:solidFill>
              </a:rPr>
              <a:t>depending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how</a:t>
            </a:r>
            <a:r>
              <a:rPr lang="it-IT" dirty="0">
                <a:solidFill>
                  <a:schemeClr val="bg1"/>
                </a:solidFill>
              </a:rPr>
              <a:t> fast the BPM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set. </a:t>
            </a:r>
          </a:p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four</a:t>
            </a:r>
            <a:r>
              <a:rPr lang="it-IT" dirty="0">
                <a:solidFill>
                  <a:schemeClr val="bg1"/>
                </a:solidFill>
              </a:rPr>
              <a:t> notes are </a:t>
            </a:r>
            <a:r>
              <a:rPr lang="it-IT" dirty="0" err="1">
                <a:solidFill>
                  <a:schemeClr val="bg1"/>
                </a:solidFill>
              </a:rPr>
              <a:t>equally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spaced</a:t>
            </a:r>
            <a:r>
              <a:rPr lang="it-IT" dirty="0">
                <a:solidFill>
                  <a:schemeClr val="bg1"/>
                </a:solidFill>
              </a:rPr>
              <a:t> inside </a:t>
            </a:r>
            <a:r>
              <a:rPr lang="it-IT" dirty="0" err="1">
                <a:solidFill>
                  <a:schemeClr val="bg1"/>
                </a:solidFill>
              </a:rPr>
              <a:t>each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3E37A17-8984-4746-8695-F989916C6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1120" y="2051981"/>
            <a:ext cx="2505425" cy="61921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70DA01D-FA38-4543-B771-25FF4D09E35A}"/>
              </a:ext>
            </a:extLst>
          </p:cNvPr>
          <p:cNvSpPr txBox="1"/>
          <p:nvPr/>
        </p:nvSpPr>
        <p:spPr>
          <a:xfrm>
            <a:off x="4287796" y="2051981"/>
            <a:ext cx="87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BPM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0934E89-3799-4E0E-B05C-62B3CBB5B79C}"/>
              </a:ext>
            </a:extLst>
          </p:cNvPr>
          <p:cNvCxnSpPr>
            <a:cxnSpLocks/>
          </p:cNvCxnSpPr>
          <p:nvPr/>
        </p:nvCxnSpPr>
        <p:spPr>
          <a:xfrm flipH="1" flipV="1">
            <a:off x="4930347" y="2607299"/>
            <a:ext cx="135923" cy="22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1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9F6604-B585-446E-B3D3-702DC3DE8AC2}"/>
              </a:ext>
            </a:extLst>
          </p:cNvPr>
          <p:cNvSpPr txBox="1"/>
          <p:nvPr/>
        </p:nvSpPr>
        <p:spPr>
          <a:xfrm>
            <a:off x="0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DRUMS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EC8CA96-FAEF-4DB6-B1E3-CCCA6A475C36}"/>
              </a:ext>
            </a:extLst>
          </p:cNvPr>
          <p:cNvSpPr/>
          <p:nvPr/>
        </p:nvSpPr>
        <p:spPr>
          <a:xfrm>
            <a:off x="0" y="972153"/>
            <a:ext cx="85138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crash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mr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ride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kick</a:t>
            </a:r>
            <a:r>
              <a:rPr lang="it-IT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it-IT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closed_hat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snare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ms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open_hat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n_pecore_stay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it-IT" sz="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mw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it-IT" sz="800" dirty="0">
                <a:solidFill>
                  <a:srgbClr val="DCDCAA"/>
                </a:solidFill>
                <a:latin typeface="Consolas" panose="020B0609020204030204" pitchFamily="49" charset="0"/>
              </a:rPr>
              <a:t>rewind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it-IT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tom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)},(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7.5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)/(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fps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it-IT" sz="8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it-IT" sz="800" dirty="0">
                <a:solidFill>
                  <a:srgbClr val="9CDCFE"/>
                </a:solidFill>
                <a:latin typeface="Consolas" panose="020B0609020204030204" pitchFamily="49" charset="0"/>
              </a:rPr>
              <a:t>framesPermeasure</a:t>
            </a:r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8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D91D6F-0F4C-4509-AEFB-CDC8991686F7}"/>
              </a:ext>
            </a:extLst>
          </p:cNvPr>
          <p:cNvSpPr txBox="1"/>
          <p:nvPr/>
        </p:nvSpPr>
        <p:spPr>
          <a:xfrm>
            <a:off x="2718486" y="964925"/>
            <a:ext cx="459671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Drums are played using a similar logic, some conditions </a:t>
            </a:r>
          </a:p>
          <a:p>
            <a:r>
              <a:rPr lang="it-IT" sz="1400" dirty="0">
                <a:solidFill>
                  <a:schemeClr val="bg1"/>
                </a:solidFill>
              </a:rPr>
              <a:t>are related to the number of sheeps that stopped in the </a:t>
            </a:r>
          </a:p>
          <a:p>
            <a:r>
              <a:rPr lang="it-IT" sz="1400" dirty="0">
                <a:solidFill>
                  <a:schemeClr val="bg1"/>
                </a:solidFill>
              </a:rPr>
              <a:t>particular frame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515F53A-0DDF-4CD3-869F-57CB4EF811C0}"/>
              </a:ext>
            </a:extLst>
          </p:cNvPr>
          <p:cNvCxnSpPr>
            <a:cxnSpLocks/>
          </p:cNvCxnSpPr>
          <p:nvPr/>
        </p:nvCxnSpPr>
        <p:spPr>
          <a:xfrm flipH="1">
            <a:off x="1495168" y="1532238"/>
            <a:ext cx="1223319" cy="3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2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FB3C99-530C-40C5-A630-530A1B43225F}"/>
              </a:ext>
            </a:extLst>
          </p:cNvPr>
          <p:cNvSpPr txBox="1"/>
          <p:nvPr/>
        </p:nvSpPr>
        <p:spPr>
          <a:xfrm>
            <a:off x="123567" y="157954"/>
            <a:ext cx="543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SHEEPS MIX</a:t>
            </a:r>
          </a:p>
        </p:txBody>
      </p:sp>
      <p:sp>
        <p:nvSpPr>
          <p:cNvPr id="6" name="Rettangolo 1">
            <a:extLst>
              <a:ext uri="{FF2B5EF4-FFF2-40B4-BE49-F238E27FC236}">
                <a16:creationId xmlns:a16="http://schemas.microsoft.com/office/drawing/2014/main" id="{FD424009-4158-4D33-8181-D3AFAC80D5E2}"/>
              </a:ext>
            </a:extLst>
          </p:cNvPr>
          <p:cNvSpPr/>
          <p:nvPr/>
        </p:nvSpPr>
        <p:spPr>
          <a:xfrm>
            <a:off x="0" y="972153"/>
            <a:ext cx="74140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solidFill>
                <a:srgbClr val="D4D4D4"/>
              </a:solidFill>
              <a:latin typeface="+mj-lt"/>
            </a:endParaRPr>
          </a:p>
          <a:p>
            <a:r>
              <a:rPr lang="it-IT" sz="1400" dirty="0" err="1">
                <a:solidFill>
                  <a:srgbClr val="D4D4D4"/>
                </a:solidFill>
                <a:latin typeface="+mj-lt"/>
              </a:rPr>
              <a:t>Spatial</a:t>
            </a:r>
            <a:r>
              <a:rPr lang="it-IT" sz="1400" dirty="0">
                <a:solidFill>
                  <a:srgbClr val="D4D4D4"/>
                </a:solidFill>
                <a:latin typeface="+mj-lt"/>
              </a:rPr>
              <a:t> audio mix </a:t>
            </a:r>
            <a:r>
              <a:rPr lang="it-IT" sz="1400" dirty="0" err="1">
                <a:solidFill>
                  <a:srgbClr val="D4D4D4"/>
                </a:solidFill>
                <a:latin typeface="+mj-lt"/>
              </a:rPr>
              <a:t>depending</a:t>
            </a:r>
            <a:r>
              <a:rPr lang="it-IT" sz="1400" dirty="0">
                <a:solidFill>
                  <a:srgbClr val="D4D4D4"/>
                </a:solidFill>
                <a:latin typeface="+mj-lt"/>
              </a:rPr>
              <a:t> on the relative position of the </a:t>
            </a:r>
            <a:r>
              <a:rPr lang="it-IT" sz="1400" dirty="0" err="1">
                <a:solidFill>
                  <a:srgbClr val="D4D4D4"/>
                </a:solidFill>
                <a:latin typeface="+mj-lt"/>
              </a:rPr>
              <a:t>listener</a:t>
            </a:r>
            <a:r>
              <a:rPr lang="it-IT" sz="1400" dirty="0">
                <a:solidFill>
                  <a:srgbClr val="D4D4D4"/>
                </a:solidFill>
                <a:latin typeface="+mj-lt"/>
              </a:rPr>
              <a:t> (</a:t>
            </a:r>
            <a:r>
              <a:rPr lang="it-IT" sz="1400" dirty="0" err="1">
                <a:solidFill>
                  <a:srgbClr val="D4D4D4"/>
                </a:solidFill>
                <a:latin typeface="+mj-lt"/>
              </a:rPr>
              <a:t>sheeperd</a:t>
            </a:r>
            <a:r>
              <a:rPr lang="it-IT" sz="1400" dirty="0">
                <a:solidFill>
                  <a:srgbClr val="D4D4D4"/>
                </a:solidFill>
                <a:latin typeface="+mj-lt"/>
              </a:rPr>
              <a:t>) </a:t>
            </a:r>
            <a:r>
              <a:rPr lang="it-IT" sz="1400" dirty="0" err="1">
                <a:solidFill>
                  <a:srgbClr val="D4D4D4"/>
                </a:solidFill>
                <a:latin typeface="+mj-lt"/>
              </a:rPr>
              <a:t>regarding</a:t>
            </a:r>
            <a:r>
              <a:rPr lang="it-IT" sz="1400" dirty="0">
                <a:solidFill>
                  <a:srgbClr val="D4D4D4"/>
                </a:solidFill>
                <a:latin typeface="+mj-lt"/>
              </a:rPr>
              <a:t> the </a:t>
            </a:r>
            <a:r>
              <a:rPr lang="it-IT" sz="1400" dirty="0" err="1">
                <a:solidFill>
                  <a:srgbClr val="D4D4D4"/>
                </a:solidFill>
                <a:latin typeface="+mj-lt"/>
              </a:rPr>
              <a:t>herd</a:t>
            </a:r>
            <a:r>
              <a:rPr lang="it-IT" sz="1400" dirty="0">
                <a:solidFill>
                  <a:srgbClr val="D4D4D4"/>
                </a:solidFill>
                <a:latin typeface="+mj-lt"/>
              </a:rPr>
              <a:t> center of mass</a:t>
            </a:r>
            <a:endParaRPr lang="it-IT" sz="1400" b="0" dirty="0">
              <a:solidFill>
                <a:srgbClr val="D4D4D4"/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CB52C-A71C-4D83-8855-D45BF87E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40" y="2065278"/>
            <a:ext cx="5107619" cy="3359856"/>
          </a:xfrm>
          <a:prstGeom prst="rect">
            <a:avLst/>
          </a:prstGeom>
        </p:spPr>
      </p:pic>
      <p:sp>
        <p:nvSpPr>
          <p:cNvPr id="8" name="Action Button: Sound 7">
            <a:hlinkClick r:id="" action="ppaction://noaction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DD1407FD-C706-4C54-9823-606090D5E386}"/>
              </a:ext>
            </a:extLst>
          </p:cNvPr>
          <p:cNvSpPr/>
          <p:nvPr/>
        </p:nvSpPr>
        <p:spPr>
          <a:xfrm>
            <a:off x="2068496" y="3282944"/>
            <a:ext cx="648071" cy="578842"/>
          </a:xfrm>
          <a:prstGeom prst="actionButtonSou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635B46ED-B948-4441-8651-8E669736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1CA025-7C12-45BD-BE19-7A2999F3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6" y="157954"/>
            <a:ext cx="926757" cy="7006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5CA404-B32B-4FDC-B76F-0EC2E6423E5A}"/>
              </a:ext>
            </a:extLst>
          </p:cNvPr>
          <p:cNvSpPr txBox="1"/>
          <p:nvPr/>
        </p:nvSpPr>
        <p:spPr>
          <a:xfrm>
            <a:off x="5563833" y="6361900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Slide 2/totale</a:t>
            </a:r>
          </a:p>
        </p:txBody>
      </p:sp>
    </p:spTree>
    <p:extLst>
      <p:ext uri="{BB962C8B-B14F-4D97-AF65-F5344CB8AC3E}">
        <p14:creationId xmlns:p14="http://schemas.microsoft.com/office/powerpoint/2010/main" val="24588011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534D53"/>
      </a:dk1>
      <a:lt1>
        <a:srgbClr val="FFFFFF"/>
      </a:lt1>
      <a:dk2>
        <a:srgbClr val="53673C"/>
      </a:dk2>
      <a:lt2>
        <a:srgbClr val="52576C"/>
      </a:lt2>
      <a:accent1>
        <a:srgbClr val="C3B29D"/>
      </a:accent1>
      <a:accent2>
        <a:srgbClr val="778EAC"/>
      </a:accent2>
      <a:accent3>
        <a:srgbClr val="FFFFFF"/>
      </a:accent3>
      <a:accent4>
        <a:srgbClr val="464046"/>
      </a:accent4>
      <a:accent5>
        <a:srgbClr val="DED5CC"/>
      </a:accent5>
      <a:accent6>
        <a:srgbClr val="6B809B"/>
      </a:accent6>
      <a:hlink>
        <a:srgbClr val="819555"/>
      </a:hlink>
      <a:folHlink>
        <a:srgbClr val="8896A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898</Words>
  <Application>Microsoft Office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Consolas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Clearly Presented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Sheep template</dc:title>
  <dc:creator>Presentation Magazine</dc:creator>
  <cp:lastModifiedBy>Juan Camilo Albarracín Sánchez</cp:lastModifiedBy>
  <cp:revision>105</cp:revision>
  <dcterms:created xsi:type="dcterms:W3CDTF">2010-09-06T21:45:52Z</dcterms:created>
  <dcterms:modified xsi:type="dcterms:W3CDTF">2021-12-27T18:51:53Z</dcterms:modified>
</cp:coreProperties>
</file>