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customXml/item1.xml"/><Relationship Id="rId5" Type="http://schemas.openxmlformats.org/officeDocument/2006/relationships/customXml" Target="customXml/item2.xml"/><Relationship Id="rId6" Type="http://schemas.openxmlformats.org/officeDocument/2006/relationships/customXml" Target="customXml/item3.xml"/><Relationship Id="rId7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8"/>
    <p:sldId id="259" r:id="rId9"/>
  </p:sldIdLst>
  <p:sldSz cx="12192000" cy="6858000"/>
  <p:notesSz cx="6792913" cy="99250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Fai clic per spostare la diapositiva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2000" spc="-1" strike="noStrike">
                <a:latin typeface="Arial"/>
              </a:rPr>
              <a:t>Fai clic per modificare il formato 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50C67160-AE6F-4C3E-AE3B-E53B556B009D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419040" y="1239840"/>
            <a:ext cx="5954400" cy="335088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9320" y="4776480"/>
            <a:ext cx="5433840" cy="390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/>
          </p:nvPr>
        </p:nvSpPr>
        <p:spPr>
          <a:xfrm>
            <a:off x="3847680" y="9426960"/>
            <a:ext cx="2943360" cy="49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40EDE9-AD81-41F3-B366-39D9D6EA15FD}" type="slidenum">
              <a:rPr b="0" lang="it-IT" sz="1200" spc="-1" strike="noStrike">
                <a:latin typeface="Times New Roman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43440" y="196920"/>
            <a:ext cx="8459640" cy="16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3440" y="196920"/>
            <a:ext cx="8459640" cy="16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a1a26"/>
            </a:gs>
            <a:gs pos="100000">
              <a:srgbClr val="13334b"/>
            </a:gs>
          </a:gsLst>
          <a:lin ang="2158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11296440" y="631440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8E977078-CCAE-4817-9BE7-705C04B41815}" type="slidenum">
              <a:rPr b="0" lang="it-IT" sz="1070" spc="-1" strike="noStrike">
                <a:solidFill>
                  <a:srgbClr val="8b8b8b"/>
                </a:solidFill>
                <a:latin typeface="Karla Light"/>
                <a:ea typeface="Karla Light"/>
              </a:rPr>
              <a:t>&lt;numero&gt;</a:t>
            </a:fld>
            <a:endParaRPr b="0" lang="it-IT" sz="1070" spc="-1" strike="noStrike">
              <a:latin typeface="Times New Roman"/>
            </a:endParaRPr>
          </a:p>
        </p:txBody>
      </p:sp>
      <p:sp>
        <p:nvSpPr>
          <p:cNvPr id="1" name="Google Shape;55;p2"/>
          <p:cNvSpPr/>
          <p:nvPr/>
        </p:nvSpPr>
        <p:spPr>
          <a:xfrm>
            <a:off x="396720" y="293760"/>
            <a:ext cx="360" cy="63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c7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792720" y="2057040"/>
            <a:ext cx="8543520" cy="206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Schibsted Grotesk"/>
                <a:ea typeface="Schibsted Grotesk"/>
              </a:rPr>
              <a:t>Titolo della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Schibsted Grotesk"/>
                <a:ea typeface="Schibsted Grotesk"/>
              </a:rPr>
              <a:t>Presentazione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723960" y="4318560"/>
            <a:ext cx="854352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40" spc="-1" strike="noStrike">
                <a:solidFill>
                  <a:srgbClr val="46667e"/>
                </a:solidFill>
                <a:latin typeface="Schibsted Grotesk"/>
                <a:ea typeface="Schibsted Grotesk"/>
              </a:rPr>
              <a:t>Oggetto, sottotitolo o altri dettagli</a:t>
            </a:r>
            <a:endParaRPr b="0" lang="it-IT" sz="214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4" name="Google Shape;43;p1" descr=""/>
          <p:cNvPicPr/>
          <p:nvPr/>
        </p:nvPicPr>
        <p:blipFill>
          <a:blip r:embed="rId2"/>
          <a:stretch/>
        </p:blipFill>
        <p:spPr>
          <a:xfrm>
            <a:off x="792720" y="423360"/>
            <a:ext cx="2012760" cy="4064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  <a:ea typeface="Calibri"/>
              </a:rPr>
              <a:t>TITOLO SLIDE</a:t>
            </a:r>
            <a:endParaRPr b="0" lang="it-IT" sz="24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3" name="Segnaposto piè di pagina 4"/>
          <p:cNvSpPr/>
          <p:nvPr/>
        </p:nvSpPr>
        <p:spPr>
          <a:xfrm>
            <a:off x="4338360" y="6496200"/>
            <a:ext cx="3515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900" spc="-1" strike="noStrike">
                <a:solidFill>
                  <a:srgbClr val="000000"/>
                </a:solidFill>
                <a:latin typeface="Calibri"/>
                <a:ea typeface="Calibri"/>
              </a:rPr>
              <a:t>Strictly Confidential</a:t>
            </a:r>
            <a:endParaRPr b="0" lang="it-IT" sz="900" spc="-1" strike="noStrike">
              <a:latin typeface="Arial"/>
            </a:endParaRPr>
          </a:p>
        </p:txBody>
      </p:sp>
      <p:sp>
        <p:nvSpPr>
          <p:cNvPr id="44" name="Segnaposto numero diapositiva 15"/>
          <p:cNvSpPr/>
          <p:nvPr/>
        </p:nvSpPr>
        <p:spPr>
          <a:xfrm>
            <a:off x="11268000" y="6523920"/>
            <a:ext cx="593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fld id="{4E446CCD-D1BD-4F66-92C4-F93D716A38F1}" type="slidenum">
              <a:rPr b="0" lang="it-IT" sz="900" spc="-1" strike="noStrike">
                <a:solidFill>
                  <a:srgbClr val="000000"/>
                </a:solidFill>
                <a:latin typeface="Calibri"/>
                <a:ea typeface="Calibri"/>
              </a:rPr>
              <a:t>&lt;numero&gt;</a:t>
            </a:fld>
            <a:endParaRPr b="0" lang="it-IT" sz="900" spc="-1" strike="noStrike">
              <a:latin typeface="Arial"/>
            </a:endParaRPr>
          </a:p>
        </p:txBody>
      </p:sp>
      <p:sp>
        <p:nvSpPr>
          <p:cNvPr id="45" name="Connettore diritto 42"/>
          <p:cNvSpPr/>
          <p:nvPr/>
        </p:nvSpPr>
        <p:spPr>
          <a:xfrm flipV="1">
            <a:off x="333720" y="6384600"/>
            <a:ext cx="360" cy="473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onnettore diritto 42"/>
          <p:cNvSpPr/>
          <p:nvPr/>
        </p:nvSpPr>
        <p:spPr>
          <a:xfrm flipV="1">
            <a:off x="343440" y="0"/>
            <a:ext cx="360" cy="549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Segoe UI Light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792720" y="2057040"/>
            <a:ext cx="8817480" cy="206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522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Calibri"/>
                <a:ea typeface="Calibri"/>
              </a:rPr>
              <a:t>THERA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929880" y="3038400"/>
            <a:ext cx="854352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2" name="Google Shape;88;p5"/>
          <p:cNvSpPr/>
          <p:nvPr/>
        </p:nvSpPr>
        <p:spPr>
          <a:xfrm>
            <a:off x="806040" y="6177600"/>
            <a:ext cx="4092840" cy="5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  <a:ea typeface="Calibri"/>
              </a:rPr>
              <a:t>Maggio 2025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1065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Competitors Analysis</a:t>
            </a:r>
            <a:endParaRPr b="0" lang="it-IT" sz="24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4" name="Straight Connector 9"/>
          <p:cNvSpPr/>
          <p:nvPr/>
        </p:nvSpPr>
        <p:spPr>
          <a:xfrm>
            <a:off x="7921440" y="1103400"/>
            <a:ext cx="393876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11"/>
          <p:cNvSpPr/>
          <p:nvPr/>
        </p:nvSpPr>
        <p:spPr>
          <a:xfrm>
            <a:off x="8766000" y="795600"/>
            <a:ext cx="21859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Key Financials (€/k)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6" name="Straight Connector 4"/>
          <p:cNvSpPr/>
          <p:nvPr/>
        </p:nvSpPr>
        <p:spPr>
          <a:xfrm>
            <a:off x="34596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Box 15"/>
          <p:cNvSpPr/>
          <p:nvPr/>
        </p:nvSpPr>
        <p:spPr>
          <a:xfrm>
            <a:off x="388440" y="811800"/>
            <a:ext cx="1121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Società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8" name="Straight Connector 5"/>
          <p:cNvSpPr/>
          <p:nvPr/>
        </p:nvSpPr>
        <p:spPr>
          <a:xfrm flipV="1">
            <a:off x="4231440" y="1103400"/>
            <a:ext cx="3526920" cy="324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8"/>
          <p:cNvSpPr/>
          <p:nvPr/>
        </p:nvSpPr>
        <p:spPr>
          <a:xfrm>
            <a:off x="4720680" y="811800"/>
            <a:ext cx="25480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Descrizione dell’attività svolta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0" name="Straight Connector 10"/>
          <p:cNvSpPr/>
          <p:nvPr/>
        </p:nvSpPr>
        <p:spPr>
          <a:xfrm>
            <a:off x="164484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17"/>
          <p:cNvSpPr/>
          <p:nvPr/>
        </p:nvSpPr>
        <p:spPr>
          <a:xfrm>
            <a:off x="1687320" y="811800"/>
            <a:ext cx="1121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Logo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2" name="Straight Connector 19"/>
          <p:cNvSpPr/>
          <p:nvPr/>
        </p:nvSpPr>
        <p:spPr>
          <a:xfrm>
            <a:off x="294336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20"/>
          <p:cNvSpPr/>
          <p:nvPr/>
        </p:nvSpPr>
        <p:spPr>
          <a:xfrm>
            <a:off x="2985840" y="811800"/>
            <a:ext cx="1121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Sede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4" name="Straight Connector 24"/>
          <p:cNvSpPr/>
          <p:nvPr/>
        </p:nvSpPr>
        <p:spPr>
          <a:xfrm>
            <a:off x="433800" y="189252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Straight Connector 26"/>
          <p:cNvSpPr/>
          <p:nvPr/>
        </p:nvSpPr>
        <p:spPr>
          <a:xfrm>
            <a:off x="438840" y="265248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Straight Connector 28"/>
          <p:cNvSpPr/>
          <p:nvPr/>
        </p:nvSpPr>
        <p:spPr>
          <a:xfrm>
            <a:off x="438840" y="341208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Straight Connector 30"/>
          <p:cNvSpPr/>
          <p:nvPr/>
        </p:nvSpPr>
        <p:spPr>
          <a:xfrm>
            <a:off x="438840" y="418356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Straight Connector 31"/>
          <p:cNvSpPr/>
          <p:nvPr/>
        </p:nvSpPr>
        <p:spPr>
          <a:xfrm>
            <a:off x="438840" y="497376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Straight Connector 33"/>
          <p:cNvSpPr/>
          <p:nvPr/>
        </p:nvSpPr>
        <p:spPr>
          <a:xfrm>
            <a:off x="438840" y="577260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TextBox 109"/>
          <p:cNvSpPr txBox="1"/>
          <p:nvPr/>
        </p:nvSpPr>
        <p:spPr>
          <a:xfrm>
            <a:off x="435600" y="1360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Beta Srl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078000" y="1270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Via Verdi, 123 - Milano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233600" y="1191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Opera nel settore food &amp; beverage, con una lunga tradizione e prodotti di alta qualità riconosciuti sul mercato nazionale ed estero.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920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12.000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5752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3.000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2304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856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5408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900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196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250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35600" y="21240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Gamma Spa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078000" y="20340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Corso Italia, 45 - Roma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233600" y="19548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Leader nella logistica urbana e trasporti sostenibili, con focus sull'innovazione tecnologica.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20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8.000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752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1.600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2304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8856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40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5408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1.200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196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180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35600" y="28872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Delta Group International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078000" y="27972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Piazza Affari, 1 - Torino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233600" y="27180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Specializzati in consulenza finanziaria strategica e operazioni di M&amp;A cross-border.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920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15.000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5752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4.500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2304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30%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8856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75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5408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500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196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400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35600" y="36504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Epsilon Solutions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078000" y="35604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Via Mazzini, 7 - Firenze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233600" y="34812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Fornitore di software gestionali per PMI, con soluzioni cloud innovative e scalabili.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920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7.500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5752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1.800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2304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24%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8856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5408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600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1196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220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5600" y="44136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Zeta Corp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078000" y="43236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Largo Garibaldi, 22 - Napoli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233600" y="42444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Produzione e distribuzione di componenti elettronici per il settore automotive e industriale.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920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20.000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5752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5.000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2304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8856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100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5408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2.000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1196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500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35600" y="5176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Eta Systems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078000" y="5086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Viale Europa, 90 - Bologna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233600" y="5007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Integrazione di sistemi di automazione industriale e robotica avanzata per manifattura.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920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9.000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5752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2.250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2304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8856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45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5408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750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1196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300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35600" y="1360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Theta Industries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8000" y="1270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Via Roma, 1 - Genova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3600" y="1191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Costruzioni navali e offshore, specializzata in imbarcazioni da lavoro e piattaforme.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0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30.000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2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6.000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304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856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150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408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5.000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96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800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600" y="21240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Iota Renewables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8000" y="20340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Strada del Sole, 55 - Bari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3600" y="19548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Sviluppo e gestione di impianti per la produzione di energia da fonti rinnovabili.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0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18.000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52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7.200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304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40%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856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80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408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3.000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1.000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600" y="28872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Kappa Logistics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78000" y="27972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Piazza Duomo, 3 - Palermo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33600" y="27180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Servizi di trasporto merci intermodale e gestione magazzini conto terzi su scala nazionale.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0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11.000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752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1.980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304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18%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56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55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408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1.500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96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150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35600" y="36504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Lambda Biotech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78000" y="35604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Via della Scienza, 10 - Trieste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233600" y="34812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Ricerca e sviluppo nel campo delle biotecnologie applicate alla farmaceutica e agrifood.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920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25.000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5752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6.250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304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8856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90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5408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2.500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196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700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35600" y="44136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Mu Digital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78000" y="43236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Corso Vittorio Emanuele, 70 - Cagliari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233600" y="42444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Agenzia di marketing digitale specializzata in SEO, SEM e social media strategy per aziende.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920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5.000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5752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1.500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2304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30%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8856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25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5408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300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196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100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35600" y="5176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Nu Innovations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78000" y="5086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Via dell'Innovazione, 42 - Trento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4233600" y="5007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Startup focalizzata su soluzioni IoT per smart cities e monitoraggio ambientale.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920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6.000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5752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1.200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2304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8856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30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05408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400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196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80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35600" y="1360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Xi Holdings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78000" y="1270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Via Finanza, 8 - Milano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33600" y="1191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Società di investimento con portafoglio diversificato in vari settori industriali e tecnologici.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0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50.000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752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12.500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304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856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200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5408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8.000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96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2.000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5600" y="21240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Omicron Services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78000" y="20340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Largo dei Servizi, 15 - Ancona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33600" y="19548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Servizi di consulenza aziendale per l'ottimizzazione dei processi e la trasformazione digitale.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20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13.000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5752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3.250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304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8856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65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5408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1.100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196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350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35600" y="28872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Pi Manufacturing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78000" y="27972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Zona Industriale Est, Blocco 5 - Perugia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33600" y="27180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Produzione di macchinari industriali su misura per il settore metalmeccanico e plastico.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0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16.000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5752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3.200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2304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8856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70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5408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2.200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196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450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BBD81F5B144F4AAEF64FC4F1FDAA12" ma:contentTypeVersion="15" ma:contentTypeDescription="Creare un nuovo documento." ma:contentTypeScope="" ma:versionID="78e8d0d69d46b38c4f32b375ab5a23f4">
  <xsd:schema xmlns:xsd="http://www.w3.org/2001/XMLSchema" xmlns:xs="http://www.w3.org/2001/XMLSchema" xmlns:p="http://schemas.microsoft.com/office/2006/metadata/properties" xmlns:ns2="1be2a77e-60a6-4a48-ba4a-6e170f17dac2" xmlns:ns3="30b39b5f-29fc-4b83-af89-2af2526d1e46" targetNamespace="http://schemas.microsoft.com/office/2006/metadata/properties" ma:root="true" ma:fieldsID="bdee5aee1cb6a41887b1450acf9d7625" ns2:_="" ns3:_="">
    <xsd:import namespace="1be2a77e-60a6-4a48-ba4a-6e170f17dac2"/>
    <xsd:import namespace="30b39b5f-29fc-4b83-af89-2af2526d1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2a77e-60a6-4a48-ba4a-6e170f17d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bc5cdca0-77c8-4b09-ba71-1194a87436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9b5f-29fc-4b83-af89-2af2526d1e4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20dec57-3e67-436a-8179-775444456eb0}" ma:internalName="TaxCatchAll" ma:showField="CatchAllData" ma:web="30b39b5f-29fc-4b83-af89-2af2526d1e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e2a77e-60a6-4a48-ba4a-6e170f17dac2">
      <Terms xmlns="http://schemas.microsoft.com/office/infopath/2007/PartnerControls"/>
    </lcf76f155ced4ddcb4097134ff3c332f>
    <TaxCatchAll xmlns="30b39b5f-29fc-4b83-af89-2af2526d1e46" xsi:nil="true"/>
  </documentManagement>
</p:properties>
</file>

<file path=customXml/itemProps1.xml><?xml version="1.0" encoding="utf-8"?>
<ds:datastoreItem xmlns:ds="http://schemas.openxmlformats.org/officeDocument/2006/customXml" ds:itemID="{8D00D18C-E1F1-4D85-8326-EFCA9221E541}">
  <ds:schemaRefs>
    <ds:schemaRef ds:uri="1be2a77e-60a6-4a48-ba4a-6e170f17dac2"/>
    <ds:schemaRef ds:uri="30b39b5f-29fc-4b83-af89-2af2526d1e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9C2C5D-B13E-4EBB-838C-E7C61F442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BE2BC3-1DF7-47B7-81CE-C650EDAAA32E}">
  <ds:schemaRefs>
    <ds:schemaRef ds:uri="1be2a77e-60a6-4a48-ba4a-6e170f17dac2"/>
    <ds:schemaRef ds:uri="30b39b5f-29fc-4b83-af89-2af2526d1e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LibreOffice/7.2.3.2$Windows_X86_64 LibreOffice_project/d166454616c1632304285822f9c83ce2e660fd92</Application>
  <AppVersion>15.0000</AppVersion>
  <Words>54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2023-05-22T08:46:18Z</dcterms:created>
  <dc:creator>Michele Piazza</dc:creator>
  <dc:description/>
  <dc:language>it-IT</dc:language>
  <cp:lastModifiedBy/>
  <cp:lastPrinted>2024-03-16T09:04:02Z</cp:lastPrinted>
  <dcterms:modified xsi:type="dcterms:W3CDTF">2025-05-13T21:02:06Z</dcterms:modified>
  <cp:revision>6</cp:revision>
  <dc:subject/>
  <dc:title>HaikiCobat_BP_2527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0x010100EBBBD81F5B144F4AAEF64FC4F1FDAA12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2</vt:i4>
  </property>
</Properties>
</file>