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customXml/item1.xml"/><Relationship Id="rId5" Type="http://schemas.openxmlformats.org/officeDocument/2006/relationships/customXml" Target="customXml/item2.xml"/><Relationship Id="rId6" Type="http://schemas.openxmlformats.org/officeDocument/2006/relationships/customXml" Target="customXml/item3.xml"/><Relationship Id="rId7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8"/>
    <p:sldId id="259" r:id="rId9"/>
  </p:sldIdLst>
  <p:sldSz cx="12192000" cy="6858000"/>
  <p:notesSz cx="6792913" cy="99250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presProps" Target="presProps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Fai clic per spostare la diapositiva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2000" spc="-1" strike="noStrike">
                <a:latin typeface="Arial"/>
              </a:rPr>
              <a:t>Fai clic per modificare il formato delle note</a:t>
            </a:r>
            <a:endParaRPr b="0" lang="it-IT" sz="2000" spc="-1" strike="noStrike">
              <a:latin typeface="Arial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it-IT" sz="1400" spc="-1" strike="noStrike">
                <a:latin typeface="Times New Roman"/>
              </a:rPr>
              <a:t>&lt;intestazione&gt;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r"/>
            <a:r>
              <a:rPr b="0" lang="it-IT" sz="1400" spc="-1" strike="noStrike">
                <a:latin typeface="Times New Roman"/>
              </a:rPr>
              <a:t>&lt;data/ora&gt;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8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r>
              <a:rPr b="0" lang="it-IT" sz="1400" spc="-1" strike="noStrike">
                <a:latin typeface="Times New Roman"/>
              </a:rPr>
              <a:t>&lt;piè di pagina&gt;</a:t>
            </a:r>
            <a:endParaRPr b="0" lang="it-IT" sz="1400" spc="-1" strike="noStrike">
              <a:latin typeface="Times New Roman"/>
            </a:endParaRPr>
          </a:p>
        </p:txBody>
      </p:sp>
      <p:sp>
        <p:nvSpPr>
          <p:cNvPr id="89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algn="r"/>
            <a:fld id="{50C67160-AE6F-4C3E-AE3B-E53B556B009D}" type="slidenum">
              <a:rPr b="0" lang="it-IT" sz="1400" spc="-1" strike="noStrike">
                <a:latin typeface="Times New Roman"/>
              </a:rPr>
              <a:t>&lt;numero&gt;</a:t>
            </a:fld>
            <a:endParaRPr b="0" lang="it-IT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419040" y="1239840"/>
            <a:ext cx="5954400" cy="335088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679320" y="4776480"/>
            <a:ext cx="5433840" cy="3907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endParaRPr b="0" lang="it-IT" sz="2000" spc="-1" strike="noStrike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/>
          </p:nvPr>
        </p:nvSpPr>
        <p:spPr>
          <a:xfrm>
            <a:off x="3847680" y="9426960"/>
            <a:ext cx="2943360" cy="49752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EE40EDE9-AD81-41F3-B366-39D9D6EA15FD}" type="slidenum">
              <a:rPr b="0" lang="it-IT" sz="1200" spc="-1" strike="noStrike">
                <a:latin typeface="Times New Roman"/>
              </a:rPr>
              <a:t>&lt;numero&gt;</a:t>
            </a:fld>
            <a:endParaRPr b="0" lang="it-IT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343440" y="196920"/>
            <a:ext cx="8459640" cy="16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43440" y="196920"/>
            <a:ext cx="8459640" cy="169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</Relationships>
</file>

<file path=ppt/slideMasters/_rels/slideMaster2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0a1a26"/>
            </a:gs>
            <a:gs pos="100000">
              <a:srgbClr val="13334b"/>
            </a:gs>
          </a:gsLst>
          <a:lin ang="21588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sldNum"/>
          </p:nvPr>
        </p:nvSpPr>
        <p:spPr>
          <a:xfrm>
            <a:off x="11296440" y="6314400"/>
            <a:ext cx="731160" cy="5245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p>
            <a:pPr algn="r">
              <a:lnSpc>
                <a:spcPct val="100000"/>
              </a:lnSpc>
            </a:pPr>
            <a:fld id="{8E977078-CCAE-4817-9BE7-705C04B41815}" type="slidenum">
              <a:rPr b="0" lang="it-IT" sz="1070" spc="-1" strike="noStrike">
                <a:solidFill>
                  <a:srgbClr val="8b8b8b"/>
                </a:solidFill>
                <a:latin typeface="Karla Light"/>
                <a:ea typeface="Karla Light"/>
              </a:rPr>
              <a:t>&lt;numero&gt;</a:t>
            </a:fld>
            <a:endParaRPr b="0" lang="it-IT" sz="1070" spc="-1" strike="noStrike">
              <a:latin typeface="Times New Roman"/>
            </a:endParaRPr>
          </a:p>
        </p:txBody>
      </p:sp>
      <p:sp>
        <p:nvSpPr>
          <p:cNvPr id="1" name="Google Shape;55;p2"/>
          <p:cNvSpPr/>
          <p:nvPr/>
        </p:nvSpPr>
        <p:spPr>
          <a:xfrm>
            <a:off x="396720" y="293760"/>
            <a:ext cx="360" cy="6315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ffc7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792720" y="2057040"/>
            <a:ext cx="8543520" cy="206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Schibsted Grotesk"/>
                <a:ea typeface="Schibsted Grotesk"/>
              </a:rPr>
              <a:t>Titolo della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  <a:p>
            <a:pPr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Schibsted Grotesk"/>
                <a:ea typeface="Schibsted Grotesk"/>
              </a:rPr>
              <a:t>Presentazione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723960" y="4318560"/>
            <a:ext cx="85435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it-IT" sz="2140" spc="-1" strike="noStrike">
                <a:solidFill>
                  <a:srgbClr val="46667e"/>
                </a:solidFill>
                <a:latin typeface="Schibsted Grotesk"/>
                <a:ea typeface="Schibsted Grotesk"/>
              </a:rPr>
              <a:t>Oggetto, sottotitolo o altri dettagli</a:t>
            </a:r>
            <a:endParaRPr b="0" lang="it-IT" sz="2140" spc="-1" strike="noStrike">
              <a:solidFill>
                <a:srgbClr val="000000"/>
              </a:solidFill>
              <a:latin typeface="Segoe UI Light"/>
            </a:endParaRPr>
          </a:p>
        </p:txBody>
      </p:sp>
      <p:pic>
        <p:nvPicPr>
          <p:cNvPr id="4" name="Google Shape;43;p1" descr=""/>
          <p:cNvPicPr/>
          <p:nvPr/>
        </p:nvPicPr>
        <p:blipFill>
          <a:blip r:embed="rId2"/>
          <a:stretch/>
        </p:blipFill>
        <p:spPr>
          <a:xfrm>
            <a:off x="792720" y="423360"/>
            <a:ext cx="2012760" cy="40644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Fai clic per modificare il formato del testo del titolo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845964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  <a:ea typeface="Calibri"/>
              </a:rPr>
              <a:t>TITOLO SLIDE</a:t>
            </a:r>
            <a:endParaRPr b="0" lang="it-IT" sz="24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43" name="Segnaposto piè di pagina 4"/>
          <p:cNvSpPr/>
          <p:nvPr/>
        </p:nvSpPr>
        <p:spPr>
          <a:xfrm>
            <a:off x="4338360" y="6496200"/>
            <a:ext cx="35154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it-IT" sz="900" spc="-1" strike="noStrike">
                <a:solidFill>
                  <a:srgbClr val="000000"/>
                </a:solidFill>
                <a:latin typeface="Calibri"/>
                <a:ea typeface="Calibri"/>
              </a:rPr>
              <a:t>Strictly Confidential</a:t>
            </a:r>
            <a:endParaRPr b="0" lang="it-IT" sz="900" spc="-1" strike="noStrike">
              <a:latin typeface="Arial"/>
            </a:endParaRPr>
          </a:p>
        </p:txBody>
      </p:sp>
      <p:sp>
        <p:nvSpPr>
          <p:cNvPr id="44" name="Segnaposto numero diapositiva 15"/>
          <p:cNvSpPr/>
          <p:nvPr/>
        </p:nvSpPr>
        <p:spPr>
          <a:xfrm>
            <a:off x="11268000" y="6523920"/>
            <a:ext cx="59328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fld id="{4E446CCD-D1BD-4F66-92C4-F93D716A38F1}" type="slidenum">
              <a:rPr b="0" lang="it-IT" sz="900" spc="-1" strike="noStrike">
                <a:solidFill>
                  <a:srgbClr val="000000"/>
                </a:solidFill>
                <a:latin typeface="Calibri"/>
                <a:ea typeface="Calibri"/>
              </a:rPr>
              <a:t>&lt;numero&gt;</a:t>
            </a:fld>
            <a:endParaRPr b="0" lang="it-IT" sz="900" spc="-1" strike="noStrike">
              <a:latin typeface="Arial"/>
            </a:endParaRPr>
          </a:p>
        </p:txBody>
      </p:sp>
      <p:sp>
        <p:nvSpPr>
          <p:cNvPr id="45" name="Connettore diritto 42"/>
          <p:cNvSpPr/>
          <p:nvPr/>
        </p:nvSpPr>
        <p:spPr>
          <a:xfrm flipV="1">
            <a:off x="333720" y="6384600"/>
            <a:ext cx="360" cy="4734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6" name="Connettore diritto 42"/>
          <p:cNvSpPr/>
          <p:nvPr/>
        </p:nvSpPr>
        <p:spPr>
          <a:xfrm flipV="1">
            <a:off x="343440" y="0"/>
            <a:ext cx="360" cy="549000"/>
          </a:xfrm>
          <a:prstGeom prst="line">
            <a:avLst/>
          </a:prstGeom>
          <a:ln w="127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800" spc="-1" strike="noStrike">
                <a:solidFill>
                  <a:srgbClr val="000000"/>
                </a:solidFill>
                <a:latin typeface="Segoe UI Light"/>
              </a:rPr>
              <a:t>Fai clic per modificare il formato del testo della struttura</a:t>
            </a:r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Secondo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Terzo livello struttura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1800" spc="-1" strike="noStrike">
                <a:solidFill>
                  <a:srgbClr val="000000"/>
                </a:solidFill>
                <a:latin typeface="Segoe UI Light"/>
              </a:rPr>
              <a:t>Quarto livello struttura</a:t>
            </a:r>
            <a:endParaRPr b="0" lang="it-IT" sz="1800" spc="-1" strike="noStrike">
              <a:solidFill>
                <a:srgbClr val="000000"/>
              </a:solidFill>
              <a:latin typeface="Segoe UI Light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Segoe UI Light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Segoe UI Light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/>
          </p:nvPr>
        </p:nvSpPr>
        <p:spPr>
          <a:xfrm>
            <a:off x="792720" y="2057040"/>
            <a:ext cx="8817480" cy="20685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pPr marL="15228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it-IT" sz="6669" spc="-1" strike="noStrike">
                <a:solidFill>
                  <a:srgbClr val="f7f7f7"/>
                </a:solidFill>
                <a:latin typeface="Calibri"/>
                <a:ea typeface="Calibri"/>
              </a:rPr>
              <a:t>THERA</a:t>
            </a:r>
            <a:endParaRPr b="0" lang="it-IT" sz="6669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929880" y="3038400"/>
            <a:ext cx="8543520" cy="5756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p>
            <a:endParaRPr b="0" lang="it-IT" sz="28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2" name="Google Shape;88;p5"/>
          <p:cNvSpPr/>
          <p:nvPr/>
        </p:nvSpPr>
        <p:spPr>
          <a:xfrm>
            <a:off x="806040" y="6177600"/>
            <a:ext cx="4092840" cy="55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122040" rIns="122040" tIns="122040" bIns="122040" anchor="t">
            <a:noAutofit/>
          </a:bodyPr>
          <a:p>
            <a:pPr>
              <a:lnSpc>
                <a:spcPct val="100000"/>
              </a:lnSpc>
            </a:pPr>
            <a:r>
              <a:rPr b="0" lang="it-IT" sz="2400" spc="-1" strike="noStrike">
                <a:solidFill>
                  <a:srgbClr val="ffffff"/>
                </a:solidFill>
                <a:latin typeface="Calibri"/>
                <a:ea typeface="Calibri"/>
              </a:rPr>
              <a:t>Maggio 2025</a:t>
            </a:r>
            <a:endParaRPr b="0" lang="it-IT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343440" y="196920"/>
            <a:ext cx="106545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it-IT" sz="2400" spc="-1" strike="noStrike">
                <a:solidFill>
                  <a:srgbClr val="000000"/>
                </a:solidFill>
                <a:latin typeface="Calibri"/>
                <a:ea typeface="Calibri"/>
              </a:rPr>
              <a:t>Competitors Analysis</a:t>
            </a:r>
            <a:endParaRPr b="0" lang="it-IT" sz="2400" spc="-1" strike="noStrike">
              <a:solidFill>
                <a:srgbClr val="000000"/>
              </a:solidFill>
              <a:latin typeface="Segoe UI Light"/>
            </a:endParaRPr>
          </a:p>
        </p:txBody>
      </p:sp>
      <p:sp>
        <p:nvSpPr>
          <p:cNvPr id="94" name="Straight Connector 9"/>
          <p:cNvSpPr/>
          <p:nvPr/>
        </p:nvSpPr>
        <p:spPr>
          <a:xfrm>
            <a:off x="7921440" y="1103400"/>
            <a:ext cx="393876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/>
          </a:p>
        </p:txBody>
      </p:sp>
      <p:sp>
        <p:nvSpPr>
          <p:cNvPr id="95" name="TextBox 11"/>
          <p:cNvSpPr/>
          <p:nvPr/>
        </p:nvSpPr>
        <p:spPr>
          <a:xfrm>
            <a:off x="8766000" y="795600"/>
            <a:ext cx="2185920" cy="303480"/>
          </a:xfrm>
          <a:prstGeom prst="rect">
            <a:avLst/>
          </a:prstGeom>
          <a:noFill/>
          <a:ln w="0">
            <a:solid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Key Financials (€/k)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6" name="Straight Connector 4"/>
          <p:cNvSpPr/>
          <p:nvPr/>
        </p:nvSpPr>
        <p:spPr>
          <a:xfrm>
            <a:off x="34596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/>
          </a:p>
        </p:txBody>
      </p:sp>
      <p:sp>
        <p:nvSpPr>
          <p:cNvPr id="97" name="TextBox 15"/>
          <p:cNvSpPr/>
          <p:nvPr/>
        </p:nvSpPr>
        <p:spPr>
          <a:xfrm>
            <a:off x="388440" y="811800"/>
            <a:ext cx="1121400" cy="303480"/>
          </a:xfrm>
          <a:prstGeom prst="rect">
            <a:avLst/>
          </a:prstGeom>
          <a:noFill/>
          <a:ln w="0">
            <a:solid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Società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98" name="Straight Connector 5"/>
          <p:cNvSpPr/>
          <p:nvPr/>
        </p:nvSpPr>
        <p:spPr>
          <a:xfrm flipV="1">
            <a:off x="4231440" y="1103400"/>
            <a:ext cx="3526920" cy="324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/>
          </a:p>
        </p:txBody>
      </p:sp>
      <p:sp>
        <p:nvSpPr>
          <p:cNvPr id="99" name="TextBox 8"/>
          <p:cNvSpPr/>
          <p:nvPr/>
        </p:nvSpPr>
        <p:spPr>
          <a:xfrm>
            <a:off x="4720680" y="811800"/>
            <a:ext cx="2548080" cy="303480"/>
          </a:xfrm>
          <a:prstGeom prst="rect">
            <a:avLst/>
          </a:prstGeom>
          <a:noFill/>
          <a:ln w="0">
            <a:solid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Descrizione dell’attività svolta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0" name="Straight Connector 10"/>
          <p:cNvSpPr/>
          <p:nvPr/>
        </p:nvSpPr>
        <p:spPr>
          <a:xfrm>
            <a:off x="164484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/>
          </a:p>
        </p:txBody>
      </p:sp>
      <p:sp>
        <p:nvSpPr>
          <p:cNvPr id="101" name="TextBox 17"/>
          <p:cNvSpPr/>
          <p:nvPr/>
        </p:nvSpPr>
        <p:spPr>
          <a:xfrm>
            <a:off x="1687320" y="811800"/>
            <a:ext cx="1121400" cy="303480"/>
          </a:xfrm>
          <a:prstGeom prst="rect">
            <a:avLst/>
          </a:prstGeom>
          <a:noFill/>
          <a:ln w="0">
            <a:solid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Logo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2" name="Straight Connector 19"/>
          <p:cNvSpPr/>
          <p:nvPr/>
        </p:nvSpPr>
        <p:spPr>
          <a:xfrm>
            <a:off x="2943360" y="1106640"/>
            <a:ext cx="1206720" cy="360"/>
          </a:xfrm>
          <a:prstGeom prst="line">
            <a:avLst/>
          </a:prstGeom>
          <a:ln w="28575">
            <a:solidFill>
              <a:srgbClr val="505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/>
          </a:p>
        </p:txBody>
      </p:sp>
      <p:sp>
        <p:nvSpPr>
          <p:cNvPr id="103" name="TextBox 20"/>
          <p:cNvSpPr/>
          <p:nvPr/>
        </p:nvSpPr>
        <p:spPr>
          <a:xfrm>
            <a:off x="2985840" y="811800"/>
            <a:ext cx="1121400" cy="303480"/>
          </a:xfrm>
          <a:prstGeom prst="rect">
            <a:avLst/>
          </a:prstGeom>
          <a:noFill/>
          <a:ln w="0">
            <a:solid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it-IT" sz="1400" spc="-1" strike="noStrike">
                <a:solidFill>
                  <a:srgbClr val="000000"/>
                </a:solidFill>
                <a:latin typeface="Calibri"/>
                <a:ea typeface="Calibri"/>
              </a:rPr>
              <a:t>Sede</a:t>
            </a:r>
            <a:endParaRPr b="0" lang="it-IT" sz="1400" spc="-1" strike="noStrike">
              <a:latin typeface="Arial"/>
            </a:endParaRPr>
          </a:p>
        </p:txBody>
      </p:sp>
      <p:sp>
        <p:nvSpPr>
          <p:cNvPr id="104" name="Straight Connector 24"/>
          <p:cNvSpPr/>
          <p:nvPr/>
        </p:nvSpPr>
        <p:spPr>
          <a:xfrm>
            <a:off x="433800" y="189252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/>
          </a:p>
        </p:txBody>
      </p:sp>
      <p:sp>
        <p:nvSpPr>
          <p:cNvPr id="105" name="Straight Connector 26"/>
          <p:cNvSpPr/>
          <p:nvPr/>
        </p:nvSpPr>
        <p:spPr>
          <a:xfrm>
            <a:off x="438840" y="265248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/>
          </a:p>
        </p:txBody>
      </p:sp>
      <p:sp>
        <p:nvSpPr>
          <p:cNvPr id="106" name="Straight Connector 28"/>
          <p:cNvSpPr/>
          <p:nvPr/>
        </p:nvSpPr>
        <p:spPr>
          <a:xfrm>
            <a:off x="438840" y="341208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/>
          </a:p>
        </p:txBody>
      </p:sp>
      <p:sp>
        <p:nvSpPr>
          <p:cNvPr id="107" name="Straight Connector 30"/>
          <p:cNvSpPr/>
          <p:nvPr/>
        </p:nvSpPr>
        <p:spPr>
          <a:xfrm>
            <a:off x="438840" y="418356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/>
          </a:p>
        </p:txBody>
      </p:sp>
      <p:sp>
        <p:nvSpPr>
          <p:cNvPr id="108" name="Straight Connector 31"/>
          <p:cNvSpPr/>
          <p:nvPr/>
        </p:nvSpPr>
        <p:spPr>
          <a:xfrm>
            <a:off x="438840" y="497376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/>
          </a:p>
        </p:txBody>
      </p:sp>
      <p:sp>
        <p:nvSpPr>
          <p:cNvPr id="109" name="Straight Connector 33"/>
          <p:cNvSpPr/>
          <p:nvPr/>
        </p:nvSpPr>
        <p:spPr>
          <a:xfrm>
            <a:off x="438840" y="5772600"/>
            <a:ext cx="11323800" cy="360"/>
          </a:xfrm>
          <a:prstGeom prst="line">
            <a:avLst/>
          </a:prstGeom>
          <a:ln>
            <a:solidFill>
              <a:srgbClr val="ffffff">
                <a:lumMod val="85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p>
            <a:pPr/>
          </a:p>
        </p:txBody>
      </p:sp>
      <p:sp>
        <p:nvSpPr>
          <p:cNvPr id="110" name="TextBox 109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Beta Srl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Via Verdi, 123 - Milano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Opera nel settore food &amp; beverage, con una lunga tradizione e prodotti di alta qualità riconosciuti sul mercato nazionale ed estero.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12.000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3.000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60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900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250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Gamma Spa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Corso Italia, 45 - Roma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Leader nella logistica urbana e trasporti sostenibili, con focus sull'innovazione tecnologica.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8.000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1.600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40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1.200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180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435600" y="2887200"/>
            <a:ext cx="10764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Delta Group International</a:t>
            </a:r>
          </a:p>
        </p:txBody>
      </p:sp>
      <p:sp>
        <p:nvSpPr>
          <p:cNvPr id="129" name="TextBox 128"/>
          <p:cNvSpPr txBox="1"/>
          <p:nvPr/>
        </p:nvSpPr>
        <p:spPr>
          <a:xfrm>
            <a:off x="3078000" y="2797200"/>
            <a:ext cx="1076400" cy="4104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Piazza Affari, 1 - Torino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4233600" y="2718000"/>
            <a:ext cx="35280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Specializzati in consulenza finanziaria strategica e operazioni di M&amp;A cross-border.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920000" y="28368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15.000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8575200" y="28368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4.500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9230400" y="28368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30%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885600" y="28368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75</a:t>
            </a:r>
          </a:p>
        </p:txBody>
      </p:sp>
      <p:sp>
        <p:nvSpPr>
          <p:cNvPr id="135" name="TextBox 134"/>
          <p:cNvSpPr txBox="1"/>
          <p:nvPr/>
        </p:nvSpPr>
        <p:spPr>
          <a:xfrm>
            <a:off x="10540800" y="28368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500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11196000" y="28368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400</a:t>
            </a:r>
          </a:p>
        </p:txBody>
      </p:sp>
      <p:sp>
        <p:nvSpPr>
          <p:cNvPr id="137" name="TextBox 136"/>
          <p:cNvSpPr txBox="1"/>
          <p:nvPr/>
        </p:nvSpPr>
        <p:spPr>
          <a:xfrm>
            <a:off x="435600" y="3650400"/>
            <a:ext cx="10764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Epsilon Solutions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3078000" y="3560400"/>
            <a:ext cx="1076400" cy="4104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Via Mazzini, 7 - Firenze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4233600" y="3481200"/>
            <a:ext cx="35280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Fornitore di software gestionali per PMI, con soluzioni cloud innovative e scalabili.</a:t>
            </a:r>
          </a:p>
        </p:txBody>
      </p:sp>
      <p:sp>
        <p:nvSpPr>
          <p:cNvPr id="140" name="TextBox 139"/>
          <p:cNvSpPr txBox="1"/>
          <p:nvPr/>
        </p:nvSpPr>
        <p:spPr>
          <a:xfrm>
            <a:off x="7920000" y="36000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7.500</a:t>
            </a:r>
          </a:p>
        </p:txBody>
      </p:sp>
      <p:sp>
        <p:nvSpPr>
          <p:cNvPr id="141" name="TextBox 140"/>
          <p:cNvSpPr txBox="1"/>
          <p:nvPr/>
        </p:nvSpPr>
        <p:spPr>
          <a:xfrm>
            <a:off x="8575200" y="36000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1.800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9230400" y="36000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24%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9885600" y="36000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35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540800" y="36000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600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11196000" y="36000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220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435600" y="4413600"/>
            <a:ext cx="10764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Zeta Corp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3078000" y="4323600"/>
            <a:ext cx="1076400" cy="4104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Largo Garibaldi, 22 - Napoli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4233600" y="4244400"/>
            <a:ext cx="35280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Produzione e distribuzione di componenti elettronici per il settore automotive e industriale.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7920000" y="43632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20.000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8575200" y="43632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5.000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9230400" y="43632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9885600" y="43632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100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10540800" y="43632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2.000</a:t>
            </a:r>
          </a:p>
        </p:txBody>
      </p:sp>
      <p:sp>
        <p:nvSpPr>
          <p:cNvPr id="154" name="TextBox 153"/>
          <p:cNvSpPr txBox="1"/>
          <p:nvPr/>
        </p:nvSpPr>
        <p:spPr>
          <a:xfrm>
            <a:off x="11196000" y="43632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500</a:t>
            </a:r>
          </a:p>
        </p:txBody>
      </p:sp>
      <p:sp>
        <p:nvSpPr>
          <p:cNvPr id="155" name="TextBox 154"/>
          <p:cNvSpPr txBox="1"/>
          <p:nvPr/>
        </p:nvSpPr>
        <p:spPr>
          <a:xfrm>
            <a:off x="435600" y="5176800"/>
            <a:ext cx="10764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Eta Systems</a:t>
            </a:r>
          </a:p>
        </p:txBody>
      </p:sp>
      <p:sp>
        <p:nvSpPr>
          <p:cNvPr id="156" name="TextBox 155"/>
          <p:cNvSpPr txBox="1"/>
          <p:nvPr/>
        </p:nvSpPr>
        <p:spPr>
          <a:xfrm>
            <a:off x="3078000" y="5086800"/>
            <a:ext cx="1076400" cy="4104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Viale Europa, 90 - Bologna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4233600" y="5007600"/>
            <a:ext cx="3528000" cy="2520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Integrazione di sistemi di automazione industriale e robotica avanzata per manifattura.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7920000" y="5126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9.000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8575200" y="5126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2.250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9230400" y="5126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61" name="TextBox 160"/>
          <p:cNvSpPr txBox="1"/>
          <p:nvPr/>
        </p:nvSpPr>
        <p:spPr>
          <a:xfrm>
            <a:off x="9885600" y="5126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45</a:t>
            </a:r>
          </a:p>
        </p:txBody>
      </p:sp>
      <p:sp>
        <p:nvSpPr>
          <p:cNvPr id="162" name="TextBox 161"/>
          <p:cNvSpPr txBox="1"/>
          <p:nvPr/>
        </p:nvSpPr>
        <p:spPr>
          <a:xfrm>
            <a:off x="10540800" y="5126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750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1196000" y="5126400"/>
            <a:ext cx="666000" cy="363600"/>
          </a:xfrm>
          <a:prstGeom prst="rect">
            <a:avLst/>
          </a:prstGeom>
          <a:noFill/>
          <a:ln/>
        </p:spPr>
        <p:txBody>
          <a:bodyPr wrap="square">
            <a:noAutofit/>
          </a:bodyPr>
          <a:lstStyle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300</a:t>
            </a: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traight Connector 9"/>
          <p:cNvSpPr txBox="1"/>
          <p:nvPr/>
        </p:nvSpPr>
        <p:spPr>
          <a:xfrm>
            <a:off x="7921440" y="1103400"/>
            <a:ext cx="3938760" cy="360"/>
          </a:xfrm>
          <a:prstGeom prst="rect">
            <a:avLst/>
          </a:prstGeom>
          <a:noFill/>
          <a:ln w="28575">
            <a:solidFill>
              <a:srgbClr val="505050"/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3" name="TextBox 11"/>
          <p:cNvSpPr txBox="1"/>
          <p:nvPr/>
        </p:nvSpPr>
        <p:spPr>
          <a:xfrm>
            <a:off x="8766000" y="795600"/>
            <a:ext cx="2185920" cy="303480"/>
          </a:xfrm>
          <a:prstGeom prst="rect">
            <a:avLst/>
          </a:prstGeom>
          <a:noFill/>
          <a:ln>
            <a:solidFill/>
          </a:ln>
        </p:spPr>
        <p:txBody>
          <a:bodyPr bIns="45000" lIns="90000" rIns="90000" tIns="45000" anchor="t">
            <a:spAutoFit/>
          </a:bodyPr>
          <a:lstStyle/>
          <a:p/>
          <a:p>
            <a:pPr algn="ctr">
              <a:lnSpc>
                <a:spcPct val="100000"/>
              </a:lnSpc>
            </a:pPr>
            <a:r>
              <a:rPr sz="1400" b="1">
                <a:solidFill>
                  <a:srgbClr val="000000"/>
                </a:solidFill>
                <a:latin typeface="Calibri"/>
              </a:rPr>
              <a:t>Key Financials (€/k)</a:t>
            </a:r>
          </a:p>
        </p:txBody>
      </p:sp>
      <p:sp>
        <p:nvSpPr>
          <p:cNvPr id="4" name="Straight Connector 4"/>
          <p:cNvSpPr txBox="1"/>
          <p:nvPr/>
        </p:nvSpPr>
        <p:spPr>
          <a:xfrm>
            <a:off x="345960" y="1106640"/>
            <a:ext cx="1206720" cy="360"/>
          </a:xfrm>
          <a:prstGeom prst="rect">
            <a:avLst/>
          </a:prstGeom>
          <a:noFill/>
          <a:ln w="28575">
            <a:solidFill>
              <a:srgbClr val="505050"/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5" name="TextBox 15"/>
          <p:cNvSpPr txBox="1"/>
          <p:nvPr/>
        </p:nvSpPr>
        <p:spPr>
          <a:xfrm>
            <a:off x="388440" y="811800"/>
            <a:ext cx="1121400" cy="303480"/>
          </a:xfrm>
          <a:prstGeom prst="rect">
            <a:avLst/>
          </a:prstGeom>
          <a:noFill/>
          <a:ln>
            <a:solidFill/>
          </a:ln>
        </p:spPr>
        <p:txBody>
          <a:bodyPr bIns="45000" lIns="90000" rIns="90000" tIns="45000" anchor="t">
            <a:spAutoFit/>
          </a:bodyPr>
          <a:lstStyle/>
          <a:p/>
          <a:p>
            <a:pPr algn="ctr">
              <a:lnSpc>
                <a:spcPct val="100000"/>
              </a:lnSpc>
            </a:pPr>
            <a:r>
              <a:rPr sz="1400" b="1">
                <a:solidFill>
                  <a:srgbClr val="000000"/>
                </a:solidFill>
                <a:latin typeface="Calibri"/>
              </a:rPr>
              <a:t>Società</a:t>
            </a:r>
          </a:p>
        </p:txBody>
      </p:sp>
      <p:sp>
        <p:nvSpPr>
          <p:cNvPr id="6" name="Straight Connector 5"/>
          <p:cNvSpPr txBox="1"/>
          <p:nvPr/>
        </p:nvSpPr>
        <p:spPr>
          <a:xfrm>
            <a:off x="4231440" y="1103400"/>
            <a:ext cx="3526920" cy="3240"/>
          </a:xfrm>
          <a:prstGeom prst="rect">
            <a:avLst/>
          </a:prstGeom>
          <a:noFill/>
          <a:ln w="28575">
            <a:solidFill>
              <a:srgbClr val="505050"/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7" name="TextBox 8"/>
          <p:cNvSpPr txBox="1"/>
          <p:nvPr/>
        </p:nvSpPr>
        <p:spPr>
          <a:xfrm>
            <a:off x="4720680" y="811800"/>
            <a:ext cx="2548080" cy="303480"/>
          </a:xfrm>
          <a:prstGeom prst="rect">
            <a:avLst/>
          </a:prstGeom>
          <a:noFill/>
          <a:ln>
            <a:solidFill/>
          </a:ln>
        </p:spPr>
        <p:txBody>
          <a:bodyPr bIns="45000" lIns="90000" rIns="90000" tIns="45000" anchor="t">
            <a:spAutoFit/>
          </a:bodyPr>
          <a:lstStyle/>
          <a:p/>
          <a:p>
            <a:pPr algn="ctr">
              <a:lnSpc>
                <a:spcPct val="100000"/>
              </a:lnSpc>
            </a:pPr>
            <a:r>
              <a:rPr sz="1400" b="1">
                <a:solidFill>
                  <a:srgbClr val="000000"/>
                </a:solidFill>
                <a:latin typeface="Calibri"/>
              </a:rPr>
              <a:t>Descrizione dell’attività svolta</a:t>
            </a:r>
          </a:p>
        </p:txBody>
      </p:sp>
      <p:sp>
        <p:nvSpPr>
          <p:cNvPr id="8" name="Straight Connector 10"/>
          <p:cNvSpPr txBox="1"/>
          <p:nvPr/>
        </p:nvSpPr>
        <p:spPr>
          <a:xfrm>
            <a:off x="1644840" y="1106640"/>
            <a:ext cx="1206720" cy="360"/>
          </a:xfrm>
          <a:prstGeom prst="rect">
            <a:avLst/>
          </a:prstGeom>
          <a:noFill/>
          <a:ln w="28575">
            <a:solidFill>
              <a:srgbClr val="505050"/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9" name="TextBox 17"/>
          <p:cNvSpPr txBox="1"/>
          <p:nvPr/>
        </p:nvSpPr>
        <p:spPr>
          <a:xfrm>
            <a:off x="1687320" y="811800"/>
            <a:ext cx="1121400" cy="303480"/>
          </a:xfrm>
          <a:prstGeom prst="rect">
            <a:avLst/>
          </a:prstGeom>
          <a:noFill/>
          <a:ln>
            <a:solidFill/>
          </a:ln>
        </p:spPr>
        <p:txBody>
          <a:bodyPr bIns="45000" lIns="90000" rIns="90000" tIns="45000" anchor="t">
            <a:spAutoFit/>
          </a:bodyPr>
          <a:lstStyle/>
          <a:p/>
          <a:p>
            <a:pPr algn="ctr">
              <a:lnSpc>
                <a:spcPct val="100000"/>
              </a:lnSpc>
            </a:pPr>
            <a:r>
              <a:rPr sz="1400" b="1">
                <a:solidFill>
                  <a:srgbClr val="000000"/>
                </a:solidFill>
                <a:latin typeface="Calibri"/>
              </a:rPr>
              <a:t>Logo</a:t>
            </a:r>
          </a:p>
        </p:txBody>
      </p:sp>
      <p:sp>
        <p:nvSpPr>
          <p:cNvPr id="10" name="Straight Connector 19"/>
          <p:cNvSpPr txBox="1"/>
          <p:nvPr/>
        </p:nvSpPr>
        <p:spPr>
          <a:xfrm>
            <a:off x="2943360" y="1106640"/>
            <a:ext cx="1206720" cy="360"/>
          </a:xfrm>
          <a:prstGeom prst="rect">
            <a:avLst/>
          </a:prstGeom>
          <a:noFill/>
          <a:ln w="28575">
            <a:solidFill>
              <a:srgbClr val="505050"/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1" name="TextBox 20"/>
          <p:cNvSpPr txBox="1"/>
          <p:nvPr/>
        </p:nvSpPr>
        <p:spPr>
          <a:xfrm>
            <a:off x="2985840" y="811800"/>
            <a:ext cx="1121400" cy="303480"/>
          </a:xfrm>
          <a:prstGeom prst="rect">
            <a:avLst/>
          </a:prstGeom>
          <a:noFill/>
          <a:ln>
            <a:solidFill/>
          </a:ln>
        </p:spPr>
        <p:txBody>
          <a:bodyPr bIns="45000" lIns="90000" rIns="90000" tIns="45000" anchor="t">
            <a:spAutoFit/>
          </a:bodyPr>
          <a:lstStyle/>
          <a:p/>
          <a:p>
            <a:pPr algn="ctr">
              <a:lnSpc>
                <a:spcPct val="100000"/>
              </a:lnSpc>
            </a:pPr>
            <a:r>
              <a:rPr sz="1400" b="1">
                <a:solidFill>
                  <a:srgbClr val="000000"/>
                </a:solidFill>
                <a:latin typeface="Calibri"/>
              </a:rPr>
              <a:t>Sede</a:t>
            </a:r>
          </a:p>
        </p:txBody>
      </p:sp>
      <p:sp>
        <p:nvSpPr>
          <p:cNvPr id="12" name="Straight Connector 24"/>
          <p:cNvSpPr txBox="1"/>
          <p:nvPr/>
        </p:nvSpPr>
        <p:spPr>
          <a:xfrm>
            <a:off x="433800" y="189252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3" name="Straight Connector 26"/>
          <p:cNvSpPr txBox="1"/>
          <p:nvPr/>
        </p:nvSpPr>
        <p:spPr>
          <a:xfrm>
            <a:off x="438840" y="265248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4" name="Straight Connector 28"/>
          <p:cNvSpPr txBox="1"/>
          <p:nvPr/>
        </p:nvSpPr>
        <p:spPr>
          <a:xfrm>
            <a:off x="438840" y="341208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5" name="Straight Connector 30"/>
          <p:cNvSpPr txBox="1"/>
          <p:nvPr/>
        </p:nvSpPr>
        <p:spPr>
          <a:xfrm>
            <a:off x="438840" y="418356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6" name="Straight Connector 31"/>
          <p:cNvSpPr txBox="1"/>
          <p:nvPr/>
        </p:nvSpPr>
        <p:spPr>
          <a:xfrm>
            <a:off x="438840" y="497376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7" name="Straight Connector 33"/>
          <p:cNvSpPr txBox="1"/>
          <p:nvPr/>
        </p:nvSpPr>
        <p:spPr>
          <a:xfrm>
            <a:off x="438840" y="577260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8" name="TextBox 109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Beta Srl</a:t>
            </a:r>
          </a:p>
        </p:txBody>
      </p:sp>
      <p:sp>
        <p:nvSpPr>
          <p:cNvPr id="19" name="TextBox 110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Via Verdi, 123 - Milano</a:t>
            </a:r>
          </a:p>
        </p:txBody>
      </p:sp>
      <p:sp>
        <p:nvSpPr>
          <p:cNvPr id="20" name="TextBox 111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Opera nel settore food &amp; beverage, con una lunga tradizione e prodotti di alta qualità riconosciuti sul mercato nazionale ed estero.</a:t>
            </a:r>
          </a:p>
        </p:txBody>
      </p:sp>
      <p:sp>
        <p:nvSpPr>
          <p:cNvPr id="21" name="TextBox 112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12.000</a:t>
            </a:r>
          </a:p>
        </p:txBody>
      </p:sp>
      <p:sp>
        <p:nvSpPr>
          <p:cNvPr id="22" name="TextBox 113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3.000</a:t>
            </a:r>
          </a:p>
        </p:txBody>
      </p:sp>
      <p:sp>
        <p:nvSpPr>
          <p:cNvPr id="23" name="TextBox 114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24" name="TextBox 115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60</a:t>
            </a:r>
          </a:p>
        </p:txBody>
      </p:sp>
      <p:sp>
        <p:nvSpPr>
          <p:cNvPr id="25" name="TextBox 116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900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250</a:t>
            </a:r>
          </a:p>
        </p:txBody>
      </p:sp>
      <p:sp>
        <p:nvSpPr>
          <p:cNvPr id="27" name="TextBox 118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Gamma Spa</a:t>
            </a:r>
          </a:p>
        </p:txBody>
      </p:sp>
      <p:sp>
        <p:nvSpPr>
          <p:cNvPr id="28" name="TextBox 119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Corso Italia, 45 - Roma</a:t>
            </a:r>
          </a:p>
        </p:txBody>
      </p:sp>
      <p:sp>
        <p:nvSpPr>
          <p:cNvPr id="29" name="TextBox 120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Leader nella logistica urbana e trasporti sostenibili, con focus sull'innovazione tecnologica.</a:t>
            </a:r>
          </a:p>
        </p:txBody>
      </p:sp>
      <p:sp>
        <p:nvSpPr>
          <p:cNvPr id="30" name="TextBox 121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8.000</a:t>
            </a:r>
          </a:p>
        </p:txBody>
      </p:sp>
      <p:sp>
        <p:nvSpPr>
          <p:cNvPr id="31" name="TextBox 122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1.600</a:t>
            </a:r>
          </a:p>
        </p:txBody>
      </p:sp>
      <p:sp>
        <p:nvSpPr>
          <p:cNvPr id="32" name="TextBox 123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33" name="TextBox 124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40</a:t>
            </a:r>
          </a:p>
        </p:txBody>
      </p:sp>
      <p:sp>
        <p:nvSpPr>
          <p:cNvPr id="34" name="TextBox 125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1.200</a:t>
            </a:r>
          </a:p>
        </p:txBody>
      </p:sp>
      <p:sp>
        <p:nvSpPr>
          <p:cNvPr id="35" name="TextBox 126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180</a:t>
            </a:r>
          </a:p>
        </p:txBody>
      </p:sp>
      <p:sp>
        <p:nvSpPr>
          <p:cNvPr id="36" name="TextBox 127"/>
          <p:cNvSpPr txBox="1"/>
          <p:nvPr/>
        </p:nvSpPr>
        <p:spPr>
          <a:xfrm>
            <a:off x="435600" y="28872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Delta Group International</a:t>
            </a:r>
          </a:p>
        </p:txBody>
      </p:sp>
      <p:sp>
        <p:nvSpPr>
          <p:cNvPr id="37" name="TextBox 128"/>
          <p:cNvSpPr txBox="1"/>
          <p:nvPr/>
        </p:nvSpPr>
        <p:spPr>
          <a:xfrm>
            <a:off x="3078000" y="27972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Piazza Affari, 1 - Torino</a:t>
            </a:r>
          </a:p>
        </p:txBody>
      </p:sp>
      <p:sp>
        <p:nvSpPr>
          <p:cNvPr id="38" name="TextBox 129"/>
          <p:cNvSpPr txBox="1"/>
          <p:nvPr/>
        </p:nvSpPr>
        <p:spPr>
          <a:xfrm>
            <a:off x="4233600" y="27180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Specializzati in consulenza finanziaria strategica e operazioni di M&amp;A cross-border.</a:t>
            </a:r>
          </a:p>
        </p:txBody>
      </p:sp>
      <p:sp>
        <p:nvSpPr>
          <p:cNvPr id="39" name="TextBox 130"/>
          <p:cNvSpPr txBox="1"/>
          <p:nvPr/>
        </p:nvSpPr>
        <p:spPr>
          <a:xfrm>
            <a:off x="7920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15.000</a:t>
            </a:r>
          </a:p>
        </p:txBody>
      </p:sp>
      <p:sp>
        <p:nvSpPr>
          <p:cNvPr id="40" name="TextBox 131"/>
          <p:cNvSpPr txBox="1"/>
          <p:nvPr/>
        </p:nvSpPr>
        <p:spPr>
          <a:xfrm>
            <a:off x="85752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4.500</a:t>
            </a:r>
          </a:p>
        </p:txBody>
      </p:sp>
      <p:sp>
        <p:nvSpPr>
          <p:cNvPr id="41" name="TextBox 132"/>
          <p:cNvSpPr txBox="1"/>
          <p:nvPr/>
        </p:nvSpPr>
        <p:spPr>
          <a:xfrm>
            <a:off x="92304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30%</a:t>
            </a:r>
          </a:p>
        </p:txBody>
      </p:sp>
      <p:sp>
        <p:nvSpPr>
          <p:cNvPr id="42" name="TextBox 133"/>
          <p:cNvSpPr txBox="1"/>
          <p:nvPr/>
        </p:nvSpPr>
        <p:spPr>
          <a:xfrm>
            <a:off x="98856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75</a:t>
            </a:r>
          </a:p>
        </p:txBody>
      </p:sp>
      <p:sp>
        <p:nvSpPr>
          <p:cNvPr id="43" name="TextBox 134"/>
          <p:cNvSpPr txBox="1"/>
          <p:nvPr/>
        </p:nvSpPr>
        <p:spPr>
          <a:xfrm>
            <a:off x="105408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500</a:t>
            </a:r>
          </a:p>
        </p:txBody>
      </p:sp>
      <p:sp>
        <p:nvSpPr>
          <p:cNvPr id="44" name="TextBox 135"/>
          <p:cNvSpPr txBox="1"/>
          <p:nvPr/>
        </p:nvSpPr>
        <p:spPr>
          <a:xfrm>
            <a:off x="11196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400</a:t>
            </a:r>
          </a:p>
        </p:txBody>
      </p:sp>
      <p:sp>
        <p:nvSpPr>
          <p:cNvPr id="45" name="TextBox 136"/>
          <p:cNvSpPr txBox="1"/>
          <p:nvPr/>
        </p:nvSpPr>
        <p:spPr>
          <a:xfrm>
            <a:off x="435600" y="36504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Epsilon Solutions</a:t>
            </a:r>
          </a:p>
        </p:txBody>
      </p:sp>
      <p:sp>
        <p:nvSpPr>
          <p:cNvPr id="46" name="TextBox 137"/>
          <p:cNvSpPr txBox="1"/>
          <p:nvPr/>
        </p:nvSpPr>
        <p:spPr>
          <a:xfrm>
            <a:off x="3078000" y="35604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Via Mazzini, 7 - Firenze</a:t>
            </a:r>
          </a:p>
        </p:txBody>
      </p:sp>
      <p:sp>
        <p:nvSpPr>
          <p:cNvPr id="47" name="TextBox 138"/>
          <p:cNvSpPr txBox="1"/>
          <p:nvPr/>
        </p:nvSpPr>
        <p:spPr>
          <a:xfrm>
            <a:off x="4233600" y="34812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Fornitore di software gestionali per PMI, con soluzioni cloud innovative e scalabili.</a:t>
            </a:r>
          </a:p>
        </p:txBody>
      </p:sp>
      <p:sp>
        <p:nvSpPr>
          <p:cNvPr id="48" name="TextBox 139"/>
          <p:cNvSpPr txBox="1"/>
          <p:nvPr/>
        </p:nvSpPr>
        <p:spPr>
          <a:xfrm>
            <a:off x="7920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7.500</a:t>
            </a:r>
          </a:p>
        </p:txBody>
      </p:sp>
      <p:sp>
        <p:nvSpPr>
          <p:cNvPr id="49" name="TextBox 140"/>
          <p:cNvSpPr txBox="1"/>
          <p:nvPr/>
        </p:nvSpPr>
        <p:spPr>
          <a:xfrm>
            <a:off x="85752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1.800</a:t>
            </a:r>
          </a:p>
        </p:txBody>
      </p:sp>
      <p:sp>
        <p:nvSpPr>
          <p:cNvPr id="50" name="TextBox 141"/>
          <p:cNvSpPr txBox="1"/>
          <p:nvPr/>
        </p:nvSpPr>
        <p:spPr>
          <a:xfrm>
            <a:off x="92304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24%</a:t>
            </a:r>
          </a:p>
        </p:txBody>
      </p:sp>
      <p:sp>
        <p:nvSpPr>
          <p:cNvPr id="51" name="TextBox 142"/>
          <p:cNvSpPr txBox="1"/>
          <p:nvPr/>
        </p:nvSpPr>
        <p:spPr>
          <a:xfrm>
            <a:off x="98856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35</a:t>
            </a:r>
          </a:p>
        </p:txBody>
      </p:sp>
      <p:sp>
        <p:nvSpPr>
          <p:cNvPr id="52" name="TextBox 143"/>
          <p:cNvSpPr txBox="1"/>
          <p:nvPr/>
        </p:nvSpPr>
        <p:spPr>
          <a:xfrm>
            <a:off x="105408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600</a:t>
            </a:r>
          </a:p>
        </p:txBody>
      </p:sp>
      <p:sp>
        <p:nvSpPr>
          <p:cNvPr id="53" name="TextBox 144"/>
          <p:cNvSpPr txBox="1"/>
          <p:nvPr/>
        </p:nvSpPr>
        <p:spPr>
          <a:xfrm>
            <a:off x="11196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220</a:t>
            </a:r>
          </a:p>
        </p:txBody>
      </p:sp>
      <p:sp>
        <p:nvSpPr>
          <p:cNvPr id="54" name="TextBox 145"/>
          <p:cNvSpPr txBox="1"/>
          <p:nvPr/>
        </p:nvSpPr>
        <p:spPr>
          <a:xfrm>
            <a:off x="435600" y="44136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Zeta Corp</a:t>
            </a:r>
          </a:p>
        </p:txBody>
      </p:sp>
      <p:sp>
        <p:nvSpPr>
          <p:cNvPr id="55" name="TextBox 146"/>
          <p:cNvSpPr txBox="1"/>
          <p:nvPr/>
        </p:nvSpPr>
        <p:spPr>
          <a:xfrm>
            <a:off x="3078000" y="43236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Largo Garibaldi, 22 - Napoli</a:t>
            </a:r>
          </a:p>
        </p:txBody>
      </p:sp>
      <p:sp>
        <p:nvSpPr>
          <p:cNvPr id="56" name="TextBox 147"/>
          <p:cNvSpPr txBox="1"/>
          <p:nvPr/>
        </p:nvSpPr>
        <p:spPr>
          <a:xfrm>
            <a:off x="4233600" y="42444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Produzione e distribuzione di componenti elettronici per il settore automotive e industriale.</a:t>
            </a:r>
          </a:p>
        </p:txBody>
      </p:sp>
      <p:sp>
        <p:nvSpPr>
          <p:cNvPr id="57" name="TextBox 148"/>
          <p:cNvSpPr txBox="1"/>
          <p:nvPr/>
        </p:nvSpPr>
        <p:spPr>
          <a:xfrm>
            <a:off x="7920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20.000</a:t>
            </a:r>
          </a:p>
        </p:txBody>
      </p:sp>
      <p:sp>
        <p:nvSpPr>
          <p:cNvPr id="58" name="TextBox 149"/>
          <p:cNvSpPr txBox="1"/>
          <p:nvPr/>
        </p:nvSpPr>
        <p:spPr>
          <a:xfrm>
            <a:off x="85752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5.000</a:t>
            </a:r>
          </a:p>
        </p:txBody>
      </p:sp>
      <p:sp>
        <p:nvSpPr>
          <p:cNvPr id="59" name="TextBox 150"/>
          <p:cNvSpPr txBox="1"/>
          <p:nvPr/>
        </p:nvSpPr>
        <p:spPr>
          <a:xfrm>
            <a:off x="92304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60" name="TextBox 151"/>
          <p:cNvSpPr txBox="1"/>
          <p:nvPr/>
        </p:nvSpPr>
        <p:spPr>
          <a:xfrm>
            <a:off x="98856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100</a:t>
            </a:r>
          </a:p>
        </p:txBody>
      </p:sp>
      <p:sp>
        <p:nvSpPr>
          <p:cNvPr id="61" name="TextBox 152"/>
          <p:cNvSpPr txBox="1"/>
          <p:nvPr/>
        </p:nvSpPr>
        <p:spPr>
          <a:xfrm>
            <a:off x="105408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2.000</a:t>
            </a:r>
          </a:p>
        </p:txBody>
      </p:sp>
      <p:sp>
        <p:nvSpPr>
          <p:cNvPr id="62" name="TextBox 153"/>
          <p:cNvSpPr txBox="1"/>
          <p:nvPr/>
        </p:nvSpPr>
        <p:spPr>
          <a:xfrm>
            <a:off x="11196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500</a:t>
            </a:r>
          </a:p>
        </p:txBody>
      </p:sp>
      <p:sp>
        <p:nvSpPr>
          <p:cNvPr id="63" name="TextBox 154"/>
          <p:cNvSpPr txBox="1"/>
          <p:nvPr/>
        </p:nvSpPr>
        <p:spPr>
          <a:xfrm>
            <a:off x="435600" y="5176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Eta Systems</a:t>
            </a:r>
          </a:p>
        </p:txBody>
      </p:sp>
      <p:sp>
        <p:nvSpPr>
          <p:cNvPr id="64" name="TextBox 155"/>
          <p:cNvSpPr txBox="1"/>
          <p:nvPr/>
        </p:nvSpPr>
        <p:spPr>
          <a:xfrm>
            <a:off x="3078000" y="5086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Viale Europa, 90 - Bologna</a:t>
            </a:r>
          </a:p>
        </p:txBody>
      </p:sp>
      <p:sp>
        <p:nvSpPr>
          <p:cNvPr id="65" name="TextBox 156"/>
          <p:cNvSpPr txBox="1"/>
          <p:nvPr/>
        </p:nvSpPr>
        <p:spPr>
          <a:xfrm>
            <a:off x="4233600" y="5007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Integrazione di sistemi di automazione industriale e robotica avanzata per manifattura.</a:t>
            </a:r>
          </a:p>
        </p:txBody>
      </p:sp>
      <p:sp>
        <p:nvSpPr>
          <p:cNvPr id="66" name="TextBox 157"/>
          <p:cNvSpPr txBox="1"/>
          <p:nvPr/>
        </p:nvSpPr>
        <p:spPr>
          <a:xfrm>
            <a:off x="7920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9.000</a:t>
            </a:r>
          </a:p>
        </p:txBody>
      </p:sp>
      <p:sp>
        <p:nvSpPr>
          <p:cNvPr id="67" name="TextBox 158"/>
          <p:cNvSpPr txBox="1"/>
          <p:nvPr/>
        </p:nvSpPr>
        <p:spPr>
          <a:xfrm>
            <a:off x="85752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2.250</a:t>
            </a:r>
          </a:p>
        </p:txBody>
      </p:sp>
      <p:sp>
        <p:nvSpPr>
          <p:cNvPr id="68" name="TextBox 159"/>
          <p:cNvSpPr txBox="1"/>
          <p:nvPr/>
        </p:nvSpPr>
        <p:spPr>
          <a:xfrm>
            <a:off x="92304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69" name="TextBox 160"/>
          <p:cNvSpPr txBox="1"/>
          <p:nvPr/>
        </p:nvSpPr>
        <p:spPr>
          <a:xfrm>
            <a:off x="98856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45</a:t>
            </a:r>
          </a:p>
        </p:txBody>
      </p:sp>
      <p:sp>
        <p:nvSpPr>
          <p:cNvPr id="70" name="TextBox 161"/>
          <p:cNvSpPr txBox="1"/>
          <p:nvPr/>
        </p:nvSpPr>
        <p:spPr>
          <a:xfrm>
            <a:off x="105408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750</a:t>
            </a:r>
          </a:p>
        </p:txBody>
      </p:sp>
      <p:sp>
        <p:nvSpPr>
          <p:cNvPr id="71" name="TextBox 162"/>
          <p:cNvSpPr txBox="1"/>
          <p:nvPr/>
        </p:nvSpPr>
        <p:spPr>
          <a:xfrm>
            <a:off x="11196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300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Theta Industries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 Roma, 1 - Genova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Costruzioni navali e offshore, specializzata in imbarcazioni da lavoro e piattaforme.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30.000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6.000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150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5.000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800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Iota Renewables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Strada del Sole, 55 - Bari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Sviluppo e gestione di impianti per la produzione di energia da fonti rinnovabili.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18.000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7.200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40%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80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3.000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1.000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5600" y="28872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Kappa Logistics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078000" y="27972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Piazza Duomo, 3 - Palermo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33600" y="27180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Servizi di trasporto merci intermodale e gestione magazzini conto terzi su scala nazionale.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20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11.000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5752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1.980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2304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18%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8856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55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5408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1.500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196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150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435600" y="36504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Lambda Biotech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3078000" y="35604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 della Scienza, 10 - Trieste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4233600" y="34812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Ricerca e sviluppo nel campo delle biotecnologie applicate alla farmaceutica e agrifood.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7920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25.000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85752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6.250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92304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98856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90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105408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2.500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1196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700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435600" y="44136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Mu Digital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3078000" y="43236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Corso Vittorio Emanuele, 70 - Cagliari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4233600" y="42444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Agenzia di marketing digitale specializzata in SEO, SEM e social media strategy per aziende.</a:t>
            </a:r>
          </a:p>
        </p:txBody>
      </p:sp>
      <p:sp>
        <p:nvSpPr>
          <p:cNvPr id="111" name="TextBox 110"/>
          <p:cNvSpPr txBox="1"/>
          <p:nvPr/>
        </p:nvSpPr>
        <p:spPr>
          <a:xfrm>
            <a:off x="7920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5.000</a:t>
            </a:r>
          </a:p>
        </p:txBody>
      </p:sp>
      <p:sp>
        <p:nvSpPr>
          <p:cNvPr id="112" name="TextBox 111"/>
          <p:cNvSpPr txBox="1"/>
          <p:nvPr/>
        </p:nvSpPr>
        <p:spPr>
          <a:xfrm>
            <a:off x="85752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1.500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92304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30%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98856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25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105408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300</a:t>
            </a:r>
          </a:p>
        </p:txBody>
      </p:sp>
      <p:sp>
        <p:nvSpPr>
          <p:cNvPr id="116" name="TextBox 115"/>
          <p:cNvSpPr txBox="1"/>
          <p:nvPr/>
        </p:nvSpPr>
        <p:spPr>
          <a:xfrm>
            <a:off x="11196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100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35600" y="5176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Nu Innovations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078000" y="5086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 dell'Innovazione, 42 - Trento</a:t>
            </a:r>
          </a:p>
        </p:txBody>
      </p:sp>
      <p:sp>
        <p:nvSpPr>
          <p:cNvPr id="119" name="TextBox 118"/>
          <p:cNvSpPr txBox="1"/>
          <p:nvPr/>
        </p:nvSpPr>
        <p:spPr>
          <a:xfrm>
            <a:off x="4233600" y="5007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Startup focalizzata su soluzioni IoT per smart cities e monitoraggio ambientale.</a:t>
            </a:r>
          </a:p>
        </p:txBody>
      </p:sp>
      <p:sp>
        <p:nvSpPr>
          <p:cNvPr id="120" name="TextBox 119"/>
          <p:cNvSpPr txBox="1"/>
          <p:nvPr/>
        </p:nvSpPr>
        <p:spPr>
          <a:xfrm>
            <a:off x="7920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6.000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85752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1.200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92304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98856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30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05408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400</a:t>
            </a:r>
          </a:p>
        </p:txBody>
      </p:sp>
      <p:sp>
        <p:nvSpPr>
          <p:cNvPr id="125" name="TextBox 124"/>
          <p:cNvSpPr txBox="1"/>
          <p:nvPr/>
        </p:nvSpPr>
        <p:spPr>
          <a:xfrm>
            <a:off x="11196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80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traight Connector 9"/>
          <p:cNvSpPr txBox="1"/>
          <p:nvPr/>
        </p:nvSpPr>
        <p:spPr>
          <a:xfrm>
            <a:off x="7921440" y="1103400"/>
            <a:ext cx="3938760" cy="360"/>
          </a:xfrm>
          <a:prstGeom prst="rect">
            <a:avLst/>
          </a:prstGeom>
          <a:noFill/>
          <a:ln w="28575">
            <a:solidFill>
              <a:srgbClr val="505050"/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3" name="TextBox 11"/>
          <p:cNvSpPr txBox="1"/>
          <p:nvPr/>
        </p:nvSpPr>
        <p:spPr>
          <a:xfrm>
            <a:off x="8766000" y="795600"/>
            <a:ext cx="2185920" cy="303480"/>
          </a:xfrm>
          <a:prstGeom prst="rect">
            <a:avLst/>
          </a:prstGeom>
          <a:noFill/>
          <a:ln>
            <a:solidFill/>
          </a:ln>
        </p:spPr>
        <p:txBody>
          <a:bodyPr bIns="45000" lIns="90000" rIns="90000" tIns="45000" anchor="t">
            <a:spAutoFit/>
          </a:bodyPr>
          <a:lstStyle/>
          <a:p/>
          <a:p>
            <a:pPr algn="ctr">
              <a:lnSpc>
                <a:spcPct val="100000"/>
              </a:lnSpc>
            </a:pPr>
            <a:r>
              <a:rPr sz="1400" b="1">
                <a:solidFill>
                  <a:srgbClr val="000000"/>
                </a:solidFill>
                <a:latin typeface="Calibri"/>
              </a:rPr>
              <a:t>Key Financials (€/k)</a:t>
            </a:r>
          </a:p>
        </p:txBody>
      </p:sp>
      <p:sp>
        <p:nvSpPr>
          <p:cNvPr id="4" name="Straight Connector 4"/>
          <p:cNvSpPr txBox="1"/>
          <p:nvPr/>
        </p:nvSpPr>
        <p:spPr>
          <a:xfrm>
            <a:off x="345960" y="1106640"/>
            <a:ext cx="1206720" cy="360"/>
          </a:xfrm>
          <a:prstGeom prst="rect">
            <a:avLst/>
          </a:prstGeom>
          <a:noFill/>
          <a:ln w="28575">
            <a:solidFill>
              <a:srgbClr val="505050"/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5" name="TextBox 15"/>
          <p:cNvSpPr txBox="1"/>
          <p:nvPr/>
        </p:nvSpPr>
        <p:spPr>
          <a:xfrm>
            <a:off x="388440" y="811800"/>
            <a:ext cx="1121400" cy="303480"/>
          </a:xfrm>
          <a:prstGeom prst="rect">
            <a:avLst/>
          </a:prstGeom>
          <a:noFill/>
          <a:ln>
            <a:solidFill/>
          </a:ln>
        </p:spPr>
        <p:txBody>
          <a:bodyPr bIns="45000" lIns="90000" rIns="90000" tIns="45000" anchor="t">
            <a:spAutoFit/>
          </a:bodyPr>
          <a:lstStyle/>
          <a:p/>
          <a:p>
            <a:pPr algn="ctr">
              <a:lnSpc>
                <a:spcPct val="100000"/>
              </a:lnSpc>
            </a:pPr>
            <a:r>
              <a:rPr sz="1400" b="1">
                <a:solidFill>
                  <a:srgbClr val="000000"/>
                </a:solidFill>
                <a:latin typeface="Calibri"/>
              </a:rPr>
              <a:t>Società</a:t>
            </a:r>
          </a:p>
        </p:txBody>
      </p:sp>
      <p:sp>
        <p:nvSpPr>
          <p:cNvPr id="6" name="Straight Connector 5"/>
          <p:cNvSpPr txBox="1"/>
          <p:nvPr/>
        </p:nvSpPr>
        <p:spPr>
          <a:xfrm>
            <a:off x="4231440" y="1103400"/>
            <a:ext cx="3526920" cy="3240"/>
          </a:xfrm>
          <a:prstGeom prst="rect">
            <a:avLst/>
          </a:prstGeom>
          <a:noFill/>
          <a:ln w="28575">
            <a:solidFill>
              <a:srgbClr val="505050"/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7" name="TextBox 8"/>
          <p:cNvSpPr txBox="1"/>
          <p:nvPr/>
        </p:nvSpPr>
        <p:spPr>
          <a:xfrm>
            <a:off x="4720680" y="811800"/>
            <a:ext cx="2548080" cy="303480"/>
          </a:xfrm>
          <a:prstGeom prst="rect">
            <a:avLst/>
          </a:prstGeom>
          <a:noFill/>
          <a:ln>
            <a:solidFill/>
          </a:ln>
        </p:spPr>
        <p:txBody>
          <a:bodyPr bIns="45000" lIns="90000" rIns="90000" tIns="45000" anchor="t">
            <a:spAutoFit/>
          </a:bodyPr>
          <a:lstStyle/>
          <a:p/>
          <a:p>
            <a:pPr algn="ctr">
              <a:lnSpc>
                <a:spcPct val="100000"/>
              </a:lnSpc>
            </a:pPr>
            <a:r>
              <a:rPr sz="1400" b="1">
                <a:solidFill>
                  <a:srgbClr val="000000"/>
                </a:solidFill>
                <a:latin typeface="Calibri"/>
              </a:rPr>
              <a:t>Descrizione dell’attività svolta</a:t>
            </a:r>
          </a:p>
        </p:txBody>
      </p:sp>
      <p:sp>
        <p:nvSpPr>
          <p:cNvPr id="8" name="Straight Connector 10"/>
          <p:cNvSpPr txBox="1"/>
          <p:nvPr/>
        </p:nvSpPr>
        <p:spPr>
          <a:xfrm>
            <a:off x="1644840" y="1106640"/>
            <a:ext cx="1206720" cy="360"/>
          </a:xfrm>
          <a:prstGeom prst="rect">
            <a:avLst/>
          </a:prstGeom>
          <a:noFill/>
          <a:ln w="28575">
            <a:solidFill>
              <a:srgbClr val="505050"/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9" name="TextBox 17"/>
          <p:cNvSpPr txBox="1"/>
          <p:nvPr/>
        </p:nvSpPr>
        <p:spPr>
          <a:xfrm>
            <a:off x="1687320" y="811800"/>
            <a:ext cx="1121400" cy="303480"/>
          </a:xfrm>
          <a:prstGeom prst="rect">
            <a:avLst/>
          </a:prstGeom>
          <a:noFill/>
          <a:ln>
            <a:solidFill/>
          </a:ln>
        </p:spPr>
        <p:txBody>
          <a:bodyPr bIns="45000" lIns="90000" rIns="90000" tIns="45000" anchor="t">
            <a:spAutoFit/>
          </a:bodyPr>
          <a:lstStyle/>
          <a:p/>
          <a:p>
            <a:pPr algn="ctr">
              <a:lnSpc>
                <a:spcPct val="100000"/>
              </a:lnSpc>
            </a:pPr>
            <a:r>
              <a:rPr sz="1400" b="1">
                <a:solidFill>
                  <a:srgbClr val="000000"/>
                </a:solidFill>
                <a:latin typeface="Calibri"/>
              </a:rPr>
              <a:t>Logo</a:t>
            </a:r>
          </a:p>
        </p:txBody>
      </p:sp>
      <p:sp>
        <p:nvSpPr>
          <p:cNvPr id="10" name="Straight Connector 19"/>
          <p:cNvSpPr txBox="1"/>
          <p:nvPr/>
        </p:nvSpPr>
        <p:spPr>
          <a:xfrm>
            <a:off x="2943360" y="1106640"/>
            <a:ext cx="1206720" cy="360"/>
          </a:xfrm>
          <a:prstGeom prst="rect">
            <a:avLst/>
          </a:prstGeom>
          <a:noFill/>
          <a:ln w="28575">
            <a:solidFill>
              <a:srgbClr val="505050"/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1" name="TextBox 20"/>
          <p:cNvSpPr txBox="1"/>
          <p:nvPr/>
        </p:nvSpPr>
        <p:spPr>
          <a:xfrm>
            <a:off x="2985840" y="811800"/>
            <a:ext cx="1121400" cy="303480"/>
          </a:xfrm>
          <a:prstGeom prst="rect">
            <a:avLst/>
          </a:prstGeom>
          <a:noFill/>
          <a:ln>
            <a:solidFill/>
          </a:ln>
        </p:spPr>
        <p:txBody>
          <a:bodyPr bIns="45000" lIns="90000" rIns="90000" tIns="45000" anchor="t">
            <a:spAutoFit/>
          </a:bodyPr>
          <a:lstStyle/>
          <a:p/>
          <a:p>
            <a:pPr algn="ctr">
              <a:lnSpc>
                <a:spcPct val="100000"/>
              </a:lnSpc>
            </a:pPr>
            <a:r>
              <a:rPr sz="1400" b="1">
                <a:solidFill>
                  <a:srgbClr val="000000"/>
                </a:solidFill>
                <a:latin typeface="Calibri"/>
              </a:rPr>
              <a:t>Sede</a:t>
            </a:r>
          </a:p>
        </p:txBody>
      </p:sp>
      <p:sp>
        <p:nvSpPr>
          <p:cNvPr id="12" name="Straight Connector 24"/>
          <p:cNvSpPr txBox="1"/>
          <p:nvPr/>
        </p:nvSpPr>
        <p:spPr>
          <a:xfrm>
            <a:off x="433800" y="189252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3" name="Straight Connector 26"/>
          <p:cNvSpPr txBox="1"/>
          <p:nvPr/>
        </p:nvSpPr>
        <p:spPr>
          <a:xfrm>
            <a:off x="438840" y="265248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4" name="Straight Connector 28"/>
          <p:cNvSpPr txBox="1"/>
          <p:nvPr/>
        </p:nvSpPr>
        <p:spPr>
          <a:xfrm>
            <a:off x="438840" y="341208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5" name="Straight Connector 30"/>
          <p:cNvSpPr txBox="1"/>
          <p:nvPr/>
        </p:nvSpPr>
        <p:spPr>
          <a:xfrm>
            <a:off x="438840" y="418356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6" name="Straight Connector 31"/>
          <p:cNvSpPr txBox="1"/>
          <p:nvPr/>
        </p:nvSpPr>
        <p:spPr>
          <a:xfrm>
            <a:off x="438840" y="497376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7" name="Straight Connector 33"/>
          <p:cNvSpPr txBox="1"/>
          <p:nvPr/>
        </p:nvSpPr>
        <p:spPr>
          <a:xfrm>
            <a:off x="438840" y="5772600"/>
            <a:ext cx="11323800" cy="360"/>
          </a:xfrm>
          <a:prstGeom prst="rect">
            <a:avLst/>
          </a:prstGeom>
          <a:noFill/>
          <a:ln>
            <a:solidFill>
              <a:srgbClr val="FFFFFF">
                <a:lumMod val="85000"/>
              </a:srgbClr>
            </a:solidFill>
          </a:ln>
        </p:spPr>
        <p:txBody>
          <a:bodyPr/>
          <a:lstStyle/>
          <a:p/>
          <a:p>
            <a:pPr/>
          </a:p>
        </p:txBody>
      </p:sp>
      <p:sp>
        <p:nvSpPr>
          <p:cNvPr id="18" name="TextBox 109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Beta Srl</a:t>
            </a:r>
          </a:p>
        </p:txBody>
      </p:sp>
      <p:sp>
        <p:nvSpPr>
          <p:cNvPr id="19" name="TextBox 110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Via Verdi, 123 - Milano</a:t>
            </a:r>
          </a:p>
        </p:txBody>
      </p:sp>
      <p:sp>
        <p:nvSpPr>
          <p:cNvPr id="20" name="TextBox 111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Opera nel settore food &amp; beverage, con una lunga tradizione e prodotti di alta qualità riconosciuti sul mercato nazionale ed estero.</a:t>
            </a:r>
          </a:p>
        </p:txBody>
      </p:sp>
      <p:sp>
        <p:nvSpPr>
          <p:cNvPr id="21" name="TextBox 112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12.000</a:t>
            </a:r>
          </a:p>
        </p:txBody>
      </p:sp>
      <p:sp>
        <p:nvSpPr>
          <p:cNvPr id="22" name="TextBox 113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3.000</a:t>
            </a:r>
          </a:p>
        </p:txBody>
      </p:sp>
      <p:sp>
        <p:nvSpPr>
          <p:cNvPr id="23" name="TextBox 114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24" name="TextBox 115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60</a:t>
            </a:r>
          </a:p>
        </p:txBody>
      </p:sp>
      <p:sp>
        <p:nvSpPr>
          <p:cNvPr id="25" name="TextBox 116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900</a:t>
            </a:r>
          </a:p>
        </p:txBody>
      </p:sp>
      <p:sp>
        <p:nvSpPr>
          <p:cNvPr id="26" name="TextBox 117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250</a:t>
            </a:r>
          </a:p>
        </p:txBody>
      </p:sp>
      <p:sp>
        <p:nvSpPr>
          <p:cNvPr id="27" name="TextBox 118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Gamma Spa</a:t>
            </a:r>
          </a:p>
        </p:txBody>
      </p:sp>
      <p:sp>
        <p:nvSpPr>
          <p:cNvPr id="28" name="TextBox 119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Corso Italia, 45 - Roma</a:t>
            </a:r>
          </a:p>
        </p:txBody>
      </p:sp>
      <p:sp>
        <p:nvSpPr>
          <p:cNvPr id="29" name="TextBox 120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Leader nella logistica urbana e trasporti sostenibili, con focus sull'innovazione tecnologica.</a:t>
            </a:r>
          </a:p>
        </p:txBody>
      </p:sp>
      <p:sp>
        <p:nvSpPr>
          <p:cNvPr id="30" name="TextBox 121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8.000</a:t>
            </a:r>
          </a:p>
        </p:txBody>
      </p:sp>
      <p:sp>
        <p:nvSpPr>
          <p:cNvPr id="31" name="TextBox 122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1.600</a:t>
            </a:r>
          </a:p>
        </p:txBody>
      </p:sp>
      <p:sp>
        <p:nvSpPr>
          <p:cNvPr id="32" name="TextBox 123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33" name="TextBox 124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40</a:t>
            </a:r>
          </a:p>
        </p:txBody>
      </p:sp>
      <p:sp>
        <p:nvSpPr>
          <p:cNvPr id="34" name="TextBox 125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1.200</a:t>
            </a:r>
          </a:p>
        </p:txBody>
      </p:sp>
      <p:sp>
        <p:nvSpPr>
          <p:cNvPr id="35" name="TextBox 126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180</a:t>
            </a:r>
          </a:p>
        </p:txBody>
      </p:sp>
      <p:sp>
        <p:nvSpPr>
          <p:cNvPr id="36" name="TextBox 127"/>
          <p:cNvSpPr txBox="1"/>
          <p:nvPr/>
        </p:nvSpPr>
        <p:spPr>
          <a:xfrm>
            <a:off x="435600" y="28872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Delta Group International</a:t>
            </a:r>
          </a:p>
        </p:txBody>
      </p:sp>
      <p:sp>
        <p:nvSpPr>
          <p:cNvPr id="37" name="TextBox 128"/>
          <p:cNvSpPr txBox="1"/>
          <p:nvPr/>
        </p:nvSpPr>
        <p:spPr>
          <a:xfrm>
            <a:off x="3078000" y="27972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Piazza Affari, 1 - Torino</a:t>
            </a:r>
          </a:p>
        </p:txBody>
      </p:sp>
      <p:sp>
        <p:nvSpPr>
          <p:cNvPr id="38" name="TextBox 129"/>
          <p:cNvSpPr txBox="1"/>
          <p:nvPr/>
        </p:nvSpPr>
        <p:spPr>
          <a:xfrm>
            <a:off x="4233600" y="27180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Specializzati in consulenza finanziaria strategica e operazioni di M&amp;A cross-border.</a:t>
            </a:r>
          </a:p>
        </p:txBody>
      </p:sp>
      <p:sp>
        <p:nvSpPr>
          <p:cNvPr id="39" name="TextBox 130"/>
          <p:cNvSpPr txBox="1"/>
          <p:nvPr/>
        </p:nvSpPr>
        <p:spPr>
          <a:xfrm>
            <a:off x="7920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15.000</a:t>
            </a:r>
          </a:p>
        </p:txBody>
      </p:sp>
      <p:sp>
        <p:nvSpPr>
          <p:cNvPr id="40" name="TextBox 131"/>
          <p:cNvSpPr txBox="1"/>
          <p:nvPr/>
        </p:nvSpPr>
        <p:spPr>
          <a:xfrm>
            <a:off x="85752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4.500</a:t>
            </a:r>
          </a:p>
        </p:txBody>
      </p:sp>
      <p:sp>
        <p:nvSpPr>
          <p:cNvPr id="41" name="TextBox 132"/>
          <p:cNvSpPr txBox="1"/>
          <p:nvPr/>
        </p:nvSpPr>
        <p:spPr>
          <a:xfrm>
            <a:off x="92304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30%</a:t>
            </a:r>
          </a:p>
        </p:txBody>
      </p:sp>
      <p:sp>
        <p:nvSpPr>
          <p:cNvPr id="42" name="TextBox 133"/>
          <p:cNvSpPr txBox="1"/>
          <p:nvPr/>
        </p:nvSpPr>
        <p:spPr>
          <a:xfrm>
            <a:off x="98856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75</a:t>
            </a:r>
          </a:p>
        </p:txBody>
      </p:sp>
      <p:sp>
        <p:nvSpPr>
          <p:cNvPr id="43" name="TextBox 134"/>
          <p:cNvSpPr txBox="1"/>
          <p:nvPr/>
        </p:nvSpPr>
        <p:spPr>
          <a:xfrm>
            <a:off x="105408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500</a:t>
            </a:r>
          </a:p>
        </p:txBody>
      </p:sp>
      <p:sp>
        <p:nvSpPr>
          <p:cNvPr id="44" name="TextBox 135"/>
          <p:cNvSpPr txBox="1"/>
          <p:nvPr/>
        </p:nvSpPr>
        <p:spPr>
          <a:xfrm>
            <a:off x="11196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400</a:t>
            </a:r>
          </a:p>
        </p:txBody>
      </p:sp>
      <p:sp>
        <p:nvSpPr>
          <p:cNvPr id="45" name="TextBox 136"/>
          <p:cNvSpPr txBox="1"/>
          <p:nvPr/>
        </p:nvSpPr>
        <p:spPr>
          <a:xfrm>
            <a:off x="435600" y="36504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Epsilon Solutions</a:t>
            </a:r>
          </a:p>
        </p:txBody>
      </p:sp>
      <p:sp>
        <p:nvSpPr>
          <p:cNvPr id="46" name="TextBox 137"/>
          <p:cNvSpPr txBox="1"/>
          <p:nvPr/>
        </p:nvSpPr>
        <p:spPr>
          <a:xfrm>
            <a:off x="3078000" y="35604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Via Mazzini, 7 - Firenze</a:t>
            </a:r>
          </a:p>
        </p:txBody>
      </p:sp>
      <p:sp>
        <p:nvSpPr>
          <p:cNvPr id="47" name="TextBox 138"/>
          <p:cNvSpPr txBox="1"/>
          <p:nvPr/>
        </p:nvSpPr>
        <p:spPr>
          <a:xfrm>
            <a:off x="4233600" y="34812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Fornitore di software gestionali per PMI, con soluzioni cloud innovative e scalabili.</a:t>
            </a:r>
          </a:p>
        </p:txBody>
      </p:sp>
      <p:sp>
        <p:nvSpPr>
          <p:cNvPr id="48" name="TextBox 139"/>
          <p:cNvSpPr txBox="1"/>
          <p:nvPr/>
        </p:nvSpPr>
        <p:spPr>
          <a:xfrm>
            <a:off x="7920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7.500</a:t>
            </a:r>
          </a:p>
        </p:txBody>
      </p:sp>
      <p:sp>
        <p:nvSpPr>
          <p:cNvPr id="49" name="TextBox 140"/>
          <p:cNvSpPr txBox="1"/>
          <p:nvPr/>
        </p:nvSpPr>
        <p:spPr>
          <a:xfrm>
            <a:off x="85752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1.800</a:t>
            </a:r>
          </a:p>
        </p:txBody>
      </p:sp>
      <p:sp>
        <p:nvSpPr>
          <p:cNvPr id="50" name="TextBox 141"/>
          <p:cNvSpPr txBox="1"/>
          <p:nvPr/>
        </p:nvSpPr>
        <p:spPr>
          <a:xfrm>
            <a:off x="92304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24%</a:t>
            </a:r>
          </a:p>
        </p:txBody>
      </p:sp>
      <p:sp>
        <p:nvSpPr>
          <p:cNvPr id="51" name="TextBox 142"/>
          <p:cNvSpPr txBox="1"/>
          <p:nvPr/>
        </p:nvSpPr>
        <p:spPr>
          <a:xfrm>
            <a:off x="98856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35</a:t>
            </a:r>
          </a:p>
        </p:txBody>
      </p:sp>
      <p:sp>
        <p:nvSpPr>
          <p:cNvPr id="52" name="TextBox 143"/>
          <p:cNvSpPr txBox="1"/>
          <p:nvPr/>
        </p:nvSpPr>
        <p:spPr>
          <a:xfrm>
            <a:off x="105408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600</a:t>
            </a:r>
          </a:p>
        </p:txBody>
      </p:sp>
      <p:sp>
        <p:nvSpPr>
          <p:cNvPr id="53" name="TextBox 144"/>
          <p:cNvSpPr txBox="1"/>
          <p:nvPr/>
        </p:nvSpPr>
        <p:spPr>
          <a:xfrm>
            <a:off x="11196000" y="36000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220</a:t>
            </a:r>
          </a:p>
        </p:txBody>
      </p:sp>
      <p:sp>
        <p:nvSpPr>
          <p:cNvPr id="54" name="TextBox 145"/>
          <p:cNvSpPr txBox="1"/>
          <p:nvPr/>
        </p:nvSpPr>
        <p:spPr>
          <a:xfrm>
            <a:off x="435600" y="44136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Zeta Corp</a:t>
            </a:r>
          </a:p>
        </p:txBody>
      </p:sp>
      <p:sp>
        <p:nvSpPr>
          <p:cNvPr id="55" name="TextBox 146"/>
          <p:cNvSpPr txBox="1"/>
          <p:nvPr/>
        </p:nvSpPr>
        <p:spPr>
          <a:xfrm>
            <a:off x="3078000" y="43236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Largo Garibaldi, 22 - Napoli</a:t>
            </a:r>
          </a:p>
        </p:txBody>
      </p:sp>
      <p:sp>
        <p:nvSpPr>
          <p:cNvPr id="56" name="TextBox 147"/>
          <p:cNvSpPr txBox="1"/>
          <p:nvPr/>
        </p:nvSpPr>
        <p:spPr>
          <a:xfrm>
            <a:off x="4233600" y="42444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Produzione e distribuzione di componenti elettronici per il settore automotive e industriale.</a:t>
            </a:r>
          </a:p>
        </p:txBody>
      </p:sp>
      <p:sp>
        <p:nvSpPr>
          <p:cNvPr id="57" name="TextBox 148"/>
          <p:cNvSpPr txBox="1"/>
          <p:nvPr/>
        </p:nvSpPr>
        <p:spPr>
          <a:xfrm>
            <a:off x="7920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20.000</a:t>
            </a:r>
          </a:p>
        </p:txBody>
      </p:sp>
      <p:sp>
        <p:nvSpPr>
          <p:cNvPr id="58" name="TextBox 149"/>
          <p:cNvSpPr txBox="1"/>
          <p:nvPr/>
        </p:nvSpPr>
        <p:spPr>
          <a:xfrm>
            <a:off x="85752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5.000</a:t>
            </a:r>
          </a:p>
        </p:txBody>
      </p:sp>
      <p:sp>
        <p:nvSpPr>
          <p:cNvPr id="59" name="TextBox 150"/>
          <p:cNvSpPr txBox="1"/>
          <p:nvPr/>
        </p:nvSpPr>
        <p:spPr>
          <a:xfrm>
            <a:off x="92304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60" name="TextBox 151"/>
          <p:cNvSpPr txBox="1"/>
          <p:nvPr/>
        </p:nvSpPr>
        <p:spPr>
          <a:xfrm>
            <a:off x="98856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100</a:t>
            </a:r>
          </a:p>
        </p:txBody>
      </p:sp>
      <p:sp>
        <p:nvSpPr>
          <p:cNvPr id="61" name="TextBox 152"/>
          <p:cNvSpPr txBox="1"/>
          <p:nvPr/>
        </p:nvSpPr>
        <p:spPr>
          <a:xfrm>
            <a:off x="105408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2.000</a:t>
            </a:r>
          </a:p>
        </p:txBody>
      </p:sp>
      <p:sp>
        <p:nvSpPr>
          <p:cNvPr id="62" name="TextBox 153"/>
          <p:cNvSpPr txBox="1"/>
          <p:nvPr/>
        </p:nvSpPr>
        <p:spPr>
          <a:xfrm>
            <a:off x="11196000" y="43632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500</a:t>
            </a:r>
          </a:p>
        </p:txBody>
      </p:sp>
      <p:sp>
        <p:nvSpPr>
          <p:cNvPr id="63" name="TextBox 154"/>
          <p:cNvSpPr txBox="1"/>
          <p:nvPr/>
        </p:nvSpPr>
        <p:spPr>
          <a:xfrm>
            <a:off x="435600" y="5176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Eta Systems</a:t>
            </a:r>
          </a:p>
        </p:txBody>
      </p:sp>
      <p:sp>
        <p:nvSpPr>
          <p:cNvPr id="64" name="TextBox 155"/>
          <p:cNvSpPr txBox="1"/>
          <p:nvPr/>
        </p:nvSpPr>
        <p:spPr>
          <a:xfrm>
            <a:off x="3078000" y="5086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Viale Europa, 90 - Bologna</a:t>
            </a:r>
          </a:p>
        </p:txBody>
      </p:sp>
      <p:sp>
        <p:nvSpPr>
          <p:cNvPr id="65" name="TextBox 156"/>
          <p:cNvSpPr txBox="1"/>
          <p:nvPr/>
        </p:nvSpPr>
        <p:spPr>
          <a:xfrm>
            <a:off x="4233600" y="5007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1050" b="0" i="0">
                <a:solidFill>
                  <a:srgbClr val="000000"/>
                </a:solidFill>
                <a:latin typeface="Calibri"/>
              </a:rPr>
              <a:t>Integrazione di sistemi di automazione industriale e robotica avanzata per manifattura.</a:t>
            </a:r>
          </a:p>
        </p:txBody>
      </p:sp>
      <p:sp>
        <p:nvSpPr>
          <p:cNvPr id="66" name="TextBox 157"/>
          <p:cNvSpPr txBox="1"/>
          <p:nvPr/>
        </p:nvSpPr>
        <p:spPr>
          <a:xfrm>
            <a:off x="7920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VDP
9.000</a:t>
            </a:r>
          </a:p>
        </p:txBody>
      </p:sp>
      <p:sp>
        <p:nvSpPr>
          <p:cNvPr id="67" name="TextBox 158"/>
          <p:cNvSpPr txBox="1"/>
          <p:nvPr/>
        </p:nvSpPr>
        <p:spPr>
          <a:xfrm>
            <a:off x="85752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
2.250</a:t>
            </a:r>
          </a:p>
        </p:txBody>
      </p:sp>
      <p:sp>
        <p:nvSpPr>
          <p:cNvPr id="68" name="TextBox 159"/>
          <p:cNvSpPr txBox="1"/>
          <p:nvPr/>
        </p:nvSpPr>
        <p:spPr>
          <a:xfrm>
            <a:off x="92304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69" name="TextBox 160"/>
          <p:cNvSpPr txBox="1"/>
          <p:nvPr/>
        </p:nvSpPr>
        <p:spPr>
          <a:xfrm>
            <a:off x="98856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N. Dip.
45</a:t>
            </a:r>
          </a:p>
        </p:txBody>
      </p:sp>
      <p:sp>
        <p:nvSpPr>
          <p:cNvPr id="70" name="TextBox 161"/>
          <p:cNvSpPr txBox="1"/>
          <p:nvPr/>
        </p:nvSpPr>
        <p:spPr>
          <a:xfrm>
            <a:off x="105408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PFN
750</a:t>
            </a:r>
          </a:p>
        </p:txBody>
      </p:sp>
      <p:sp>
        <p:nvSpPr>
          <p:cNvPr id="71" name="TextBox 162"/>
          <p:cNvSpPr txBox="1"/>
          <p:nvPr/>
        </p:nvSpPr>
        <p:spPr>
          <a:xfrm>
            <a:off x="11196000" y="5126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/>
          <a:p>
            <a:pPr/>
            <a:r>
              <a:rPr sz="900" b="0" i="0">
                <a:solidFill>
                  <a:srgbClr val="000000"/>
                </a:solidFill>
                <a:latin typeface="Calibri"/>
              </a:rPr>
              <a:t>FCF
300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435600" y="13608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Xi Holdings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3078000" y="12708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Via Finanza, 8 - Milano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233600" y="11916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Società di investimento con portafoglio diversificato in vari settori industriali e tecnologici.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7920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50.000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85752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12.500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92304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98856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200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05408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8.000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1196000" y="13104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2.000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435600" y="21240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Omicron Services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3078000" y="20340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Largo dei Servizi, 15 - Ancona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4233600" y="19548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Servizi di consulenza aziendale per l'ottimizzazione dei processi e la trasformazione digitale.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7920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13.000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85752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3.250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92304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25%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98856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65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05408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1.100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1196000" y="20736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350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35600" y="2887200"/>
            <a:ext cx="10764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Pi Manufacturing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078000" y="2797200"/>
            <a:ext cx="1076400" cy="4104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Zona Industriale Est, Blocco 5 - Perugia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233600" y="2718000"/>
            <a:ext cx="3528000" cy="2520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1050" b="0" i="0">
                <a:solidFill>
                  <a:srgbClr val="000000"/>
                </a:solidFill>
                <a:latin typeface="Calibri"/>
              </a:rPr>
              <a:t>Produzione di macchinari industriali su misura per il settore metalmeccanico e plastico.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7920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VDP
16.000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5752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
3.200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92304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EBITDA %
20%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98856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N. Dip.
70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105408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PFN
2.200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11196000" y="2836800"/>
            <a:ext cx="666000" cy="3636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r>
              <a:rPr sz="900" b="0" i="0">
                <a:solidFill>
                  <a:srgbClr val="000000"/>
                </a:solidFill>
                <a:latin typeface="Calibri"/>
              </a:rPr>
              <a:t>FCF
450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505050"/>
      </a:accent1>
      <a:accent2>
        <a:srgbClr val="d3d3d3"/>
      </a:accent2>
      <a:accent3>
        <a:srgbClr val="7f7f7f"/>
      </a:accent3>
      <a:accent4>
        <a:srgbClr val="000000"/>
      </a:accent4>
      <a:accent5>
        <a:srgbClr val="f0f0f0"/>
      </a:accent5>
      <a:accent6>
        <a:srgbClr val="232323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BBBD81F5B144F4AAEF64FC4F1FDAA12" ma:contentTypeVersion="15" ma:contentTypeDescription="Creare un nuovo documento." ma:contentTypeScope="" ma:versionID="78e8d0d69d46b38c4f32b375ab5a23f4">
  <xsd:schema xmlns:xsd="http://www.w3.org/2001/XMLSchema" xmlns:xs="http://www.w3.org/2001/XMLSchema" xmlns:p="http://schemas.microsoft.com/office/2006/metadata/properties" xmlns:ns2="1be2a77e-60a6-4a48-ba4a-6e170f17dac2" xmlns:ns3="30b39b5f-29fc-4b83-af89-2af2526d1e46" targetNamespace="http://schemas.microsoft.com/office/2006/metadata/properties" ma:root="true" ma:fieldsID="bdee5aee1cb6a41887b1450acf9d7625" ns2:_="" ns3:_="">
    <xsd:import namespace="1be2a77e-60a6-4a48-ba4a-6e170f17dac2"/>
    <xsd:import namespace="30b39b5f-29fc-4b83-af89-2af2526d1e4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e2a77e-60a6-4a48-ba4a-6e170f17dac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Tag immagine" ma:readOnly="false" ma:fieldId="{5cf76f15-5ced-4ddc-b409-7134ff3c332f}" ma:taxonomyMulti="true" ma:sspId="bc5cdca0-77c8-4b09-ba71-1194a874367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b39b5f-29fc-4b83-af89-2af2526d1e46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b20dec57-3e67-436a-8179-775444456eb0}" ma:internalName="TaxCatchAll" ma:showField="CatchAllData" ma:web="30b39b5f-29fc-4b83-af89-2af2526d1e4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Condivis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Condiviso con dettagli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be2a77e-60a6-4a48-ba4a-6e170f17dac2">
      <Terms xmlns="http://schemas.microsoft.com/office/infopath/2007/PartnerControls"/>
    </lcf76f155ced4ddcb4097134ff3c332f>
    <TaxCatchAll xmlns="30b39b5f-29fc-4b83-af89-2af2526d1e46" xsi:nil="true"/>
  </documentManagement>
</p:properties>
</file>

<file path=customXml/itemProps1.xml><?xml version="1.0" encoding="utf-8"?>
<ds:datastoreItem xmlns:ds="http://schemas.openxmlformats.org/officeDocument/2006/customXml" ds:itemID="{8D00D18C-E1F1-4D85-8326-EFCA9221E541}">
  <ds:schemaRefs>
    <ds:schemaRef ds:uri="1be2a77e-60a6-4a48-ba4a-6e170f17dac2"/>
    <ds:schemaRef ds:uri="30b39b5f-29fc-4b83-af89-2af2526d1e4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A9C2C5D-B13E-4EBB-838C-E7C61F442F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FBE2BC3-1DF7-47B7-81CE-C650EDAAA32E}">
  <ds:schemaRefs>
    <ds:schemaRef ds:uri="1be2a77e-60a6-4a48-ba4a-6e170f17dac2"/>
    <ds:schemaRef ds:uri="30b39b5f-29fc-4b83-af89-2af2526d1e4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</TotalTime>
  <Application>LibreOffice/7.2.3.2$Windows_X86_64 LibreOffice_project/d166454616c1632304285822f9c83ce2e660fd92</Application>
  <AppVersion>15.0000</AppVersion>
  <Words>54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2023-05-22T08:46:18Z</dcterms:created>
  <dc:creator>Michele Piazza</dc:creator>
  <dc:description/>
  <dc:language>it-IT</dc:language>
  <cp:lastModifiedBy/>
  <cp:lastPrinted>2024-03-16T09:04:02Z</cp:lastPrinted>
  <dcterms:modified xsi:type="dcterms:W3CDTF">2025-05-13T21:02:06Z</dcterms:modified>
  <cp:revision>6</cp:revision>
  <dc:subject/>
  <dc:title>HaikiCobat_BP_2527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0x010100EBBBD81F5B144F4AAEF64FC4F1FDAA12</vt:lpwstr>
  </property>
  <property fmtid="{D5CDD505-2E9C-101B-9397-08002B2CF9AE}" pid="3" name="MediaServiceImageTags">
    <vt:lpwstr/>
  </property>
  <property fmtid="{D5CDD505-2E9C-101B-9397-08002B2CF9AE}" pid="4" name="Notes">
    <vt:i4>1</vt:i4>
  </property>
  <property fmtid="{D5CDD505-2E9C-101B-9397-08002B2CF9AE}" pid="5" name="PresentationFormat">
    <vt:lpwstr>Widescreen</vt:lpwstr>
  </property>
  <property fmtid="{D5CDD505-2E9C-101B-9397-08002B2CF9AE}" pid="6" name="Slides">
    <vt:i4>2</vt:i4>
  </property>
</Properties>
</file>