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50D9D5-CAAC-43AE-A0F6-08D14D323AC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a:extLst>
              <a:ext uri="{FF2B5EF4-FFF2-40B4-BE49-F238E27FC236}">
                <a16:creationId xmlns:a16="http://schemas.microsoft.com/office/drawing/2014/main" id="{E0A0EE07-DB61-48CD-AEE8-FBAB7D0F0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F581D37-BE7E-4DDA-80C4-9AA0ABC8A3A7}"/>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2A8C8BE7-858C-433A-8E61-1969FD4256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6E1309B-F73B-4420-B7A3-D13354B82049}"/>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414061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D6F5BF-5315-4DB9-AD4C-6A4B659CD940}"/>
              </a:ext>
            </a:extLst>
          </p:cNvPr>
          <p:cNvSpPr>
            <a:spLocks noGrp="1"/>
          </p:cNvSpPr>
          <p:nvPr>
            <p:ph type="title"/>
          </p:nvPr>
        </p:nvSpPr>
        <p:spPr/>
        <p:txBody>
          <a:bodyPr/>
          <a:lstStyle/>
          <a:p>
            <a:r>
              <a:rPr lang="it-IT"/>
              <a:t>Fare clic per modificare lo stile del titolo</a:t>
            </a:r>
          </a:p>
        </p:txBody>
      </p:sp>
      <p:sp>
        <p:nvSpPr>
          <p:cNvPr id="3" name="Segnaposto testo verticale 2">
            <a:extLst>
              <a:ext uri="{FF2B5EF4-FFF2-40B4-BE49-F238E27FC236}">
                <a16:creationId xmlns:a16="http://schemas.microsoft.com/office/drawing/2014/main" id="{A81D598F-0C2A-48E9-9F2B-508593E216AF}"/>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A23609-B10A-40BD-9A07-9C82242F3EA3}"/>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61D50D9A-9B93-4438-839D-EACE169FC8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660BBD-FDF0-4769-AF4D-9F71EF3690D6}"/>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333042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2B87913-F317-4883-8677-EE8F5A755E81}"/>
              </a:ext>
            </a:extLst>
          </p:cNvPr>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a:extLst>
              <a:ext uri="{FF2B5EF4-FFF2-40B4-BE49-F238E27FC236}">
                <a16:creationId xmlns:a16="http://schemas.microsoft.com/office/drawing/2014/main" id="{6C58AE5A-E886-4F8E-A005-9815457BCD8A}"/>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8F2E16-62F9-442F-8635-F782DC82CA9E}"/>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62358CC6-972B-4A1A-A586-695676A063E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F1E767-F40A-4C3F-982B-F8632177B1C4}"/>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301040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883D3-BF55-488A-9901-DA0A5525B8AB}"/>
              </a:ext>
            </a:extLst>
          </p:cNvPr>
          <p:cNvSpPr>
            <a:spLocks noGrp="1"/>
          </p:cNvSpPr>
          <p:nvPr>
            <p:ph type="title"/>
          </p:nvPr>
        </p:nvSpPr>
        <p:spPr/>
        <p:txBody>
          <a:bodyPr/>
          <a:lstStyle/>
          <a:p>
            <a:r>
              <a:rPr lang="it-IT"/>
              <a:t>Fare clic per modificare lo stile del titolo</a:t>
            </a:r>
          </a:p>
        </p:txBody>
      </p:sp>
      <p:sp>
        <p:nvSpPr>
          <p:cNvPr id="3" name="Segnaposto contenuto 2">
            <a:extLst>
              <a:ext uri="{FF2B5EF4-FFF2-40B4-BE49-F238E27FC236}">
                <a16:creationId xmlns:a16="http://schemas.microsoft.com/office/drawing/2014/main" id="{0EC7F44B-EFF6-4160-81FB-600A0FECB2B3}"/>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1C0407-4E00-4E29-BCE2-D3360433AD96}"/>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3311D191-751E-4263-BFAD-CFCE44AA95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815E268-EE93-4FF3-8705-5548FBC1551C}"/>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377555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D1F94-2701-4A82-9830-85F961BE40D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a:extLst>
              <a:ext uri="{FF2B5EF4-FFF2-40B4-BE49-F238E27FC236}">
                <a16:creationId xmlns:a16="http://schemas.microsoft.com/office/drawing/2014/main" id="{CE37016A-E1C1-4484-BCA8-D3D3D5BE4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149811EE-5BC5-4B12-901B-D7096B3D0F6C}"/>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DEB23601-652A-46B9-8C00-414811A703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DEA9B2-A263-4CF4-8900-164E3852A281}"/>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32233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0F1F0-5E3F-4DD6-8231-830D8B530450}"/>
              </a:ext>
            </a:extLst>
          </p:cNvPr>
          <p:cNvSpPr>
            <a:spLocks noGrp="1"/>
          </p:cNvSpPr>
          <p:nvPr>
            <p:ph type="title"/>
          </p:nvPr>
        </p:nvSpPr>
        <p:spPr/>
        <p:txBody>
          <a:bodyPr/>
          <a:lstStyle/>
          <a:p>
            <a:r>
              <a:rPr lang="it-IT"/>
              <a:t>Fare clic per modificare lo stile del titolo</a:t>
            </a:r>
          </a:p>
        </p:txBody>
      </p:sp>
      <p:sp>
        <p:nvSpPr>
          <p:cNvPr id="3" name="Segnaposto contenuto 2">
            <a:extLst>
              <a:ext uri="{FF2B5EF4-FFF2-40B4-BE49-F238E27FC236}">
                <a16:creationId xmlns:a16="http://schemas.microsoft.com/office/drawing/2014/main" id="{9274C716-9F25-464B-B6A2-8FC6408BC857}"/>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FD81396-A929-4810-AB6B-787306D2FF23}"/>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4B4A473-E4B4-40C4-A9A2-DAC4F2A74DB5}"/>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6" name="Segnaposto piè di pagina 5">
            <a:extLst>
              <a:ext uri="{FF2B5EF4-FFF2-40B4-BE49-F238E27FC236}">
                <a16:creationId xmlns:a16="http://schemas.microsoft.com/office/drawing/2014/main" id="{3ACCD5B2-770E-4639-86CD-D2ABE50EA52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10605E-26EB-4409-BADB-2ECD873B88ED}"/>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415330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36F87E-E89E-4184-8E9A-8F0767C972ED}"/>
              </a:ext>
            </a:extLst>
          </p:cNvPr>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a:extLst>
              <a:ext uri="{FF2B5EF4-FFF2-40B4-BE49-F238E27FC236}">
                <a16:creationId xmlns:a16="http://schemas.microsoft.com/office/drawing/2014/main" id="{C5CD8133-E170-43F4-8ACA-236719AFB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B707C70A-477D-4FF6-AC46-B36E9987EF1A}"/>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4E26F81-DACF-41FB-A83B-DC2468B6E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EB0B351-FCB3-45CC-99BB-5D8B6CEC045A}"/>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9B0B9CA-3DD7-4383-B640-A9A7E7587AEF}"/>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8" name="Segnaposto piè di pagina 7">
            <a:extLst>
              <a:ext uri="{FF2B5EF4-FFF2-40B4-BE49-F238E27FC236}">
                <a16:creationId xmlns:a16="http://schemas.microsoft.com/office/drawing/2014/main" id="{A19F85B2-305C-4F3C-840D-3B2EB9A73D2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B866A7B-80DF-4E08-B140-0A6BD361245D}"/>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287359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265E25-5BAC-4C43-B10A-719552055FEE}"/>
              </a:ext>
            </a:extLst>
          </p:cNvPr>
          <p:cNvSpPr>
            <a:spLocks noGrp="1"/>
          </p:cNvSpPr>
          <p:nvPr>
            <p:ph type="title"/>
          </p:nvPr>
        </p:nvSpPr>
        <p:spPr/>
        <p:txBody>
          <a:bodyPr/>
          <a:lstStyle/>
          <a:p>
            <a:r>
              <a:rPr lang="it-IT"/>
              <a:t>Fare clic per modificare lo stile del titolo</a:t>
            </a:r>
          </a:p>
        </p:txBody>
      </p:sp>
      <p:sp>
        <p:nvSpPr>
          <p:cNvPr id="3" name="Segnaposto data 2">
            <a:extLst>
              <a:ext uri="{FF2B5EF4-FFF2-40B4-BE49-F238E27FC236}">
                <a16:creationId xmlns:a16="http://schemas.microsoft.com/office/drawing/2014/main" id="{D7CFEFB1-5E30-42B8-AF13-8FAAA9E3F606}"/>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4" name="Segnaposto piè di pagina 3">
            <a:extLst>
              <a:ext uri="{FF2B5EF4-FFF2-40B4-BE49-F238E27FC236}">
                <a16:creationId xmlns:a16="http://schemas.microsoft.com/office/drawing/2014/main" id="{5F44C4AD-0D57-40EC-9A22-0F4D34E3A62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D047293-B776-4889-B24D-F480A7538805}"/>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136192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EF4807E-DB7C-4269-93D7-9DA12BC82FB8}"/>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3" name="Segnaposto piè di pagina 2">
            <a:extLst>
              <a:ext uri="{FF2B5EF4-FFF2-40B4-BE49-F238E27FC236}">
                <a16:creationId xmlns:a16="http://schemas.microsoft.com/office/drawing/2014/main" id="{2274187C-E93B-4620-AAC4-7A1DF18C0C4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FF0F61-FCB4-44AF-9041-D1ED6DF3279F}"/>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26473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FF5857-EF5E-470E-BAD2-33C01A35CCE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a:extLst>
              <a:ext uri="{FF2B5EF4-FFF2-40B4-BE49-F238E27FC236}">
                <a16:creationId xmlns:a16="http://schemas.microsoft.com/office/drawing/2014/main" id="{A7FAEF81-8ADF-45AE-AED8-E266760FB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8D397DD-F316-4920-8125-214103B3C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7154A763-0BD3-48B6-9E2B-DFDA7B118FE6}"/>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6" name="Segnaposto piè di pagina 5">
            <a:extLst>
              <a:ext uri="{FF2B5EF4-FFF2-40B4-BE49-F238E27FC236}">
                <a16:creationId xmlns:a16="http://schemas.microsoft.com/office/drawing/2014/main" id="{D255124B-8EA2-45D8-BE74-E512207892A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3B63126-E93B-4893-94A5-3FC8ED15B142}"/>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64329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C847F0-4278-4CB9-9B3A-842A2B0FFE3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a:extLst>
              <a:ext uri="{FF2B5EF4-FFF2-40B4-BE49-F238E27FC236}">
                <a16:creationId xmlns:a16="http://schemas.microsoft.com/office/drawing/2014/main" id="{973EBDDC-8D6E-428E-9D2F-3B1B7F887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B9E4060-F630-430E-BEBB-87192ABA1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FDBD44D3-6FE4-4EF6-BF3A-F87D644A9DA8}"/>
              </a:ext>
            </a:extLst>
          </p:cNvPr>
          <p:cNvSpPr>
            <a:spLocks noGrp="1"/>
          </p:cNvSpPr>
          <p:nvPr>
            <p:ph type="dt" sz="half" idx="10"/>
          </p:nvPr>
        </p:nvSpPr>
        <p:spPr/>
        <p:txBody>
          <a:bodyPr/>
          <a:lstStyle/>
          <a:p>
            <a:fld id="{46BA6F4D-0870-4306-B836-3378AAF7F3D5}" type="datetimeFigureOut">
              <a:rPr lang="it-IT" smtClean="0"/>
              <a:t>17/07/2017</a:t>
            </a:fld>
            <a:endParaRPr lang="it-IT"/>
          </a:p>
        </p:txBody>
      </p:sp>
      <p:sp>
        <p:nvSpPr>
          <p:cNvPr id="6" name="Segnaposto piè di pagina 5">
            <a:extLst>
              <a:ext uri="{FF2B5EF4-FFF2-40B4-BE49-F238E27FC236}">
                <a16:creationId xmlns:a16="http://schemas.microsoft.com/office/drawing/2014/main" id="{BB46F981-9D8B-409F-B23A-D9A6BFED4F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D458613-B154-4AEF-AE27-E4547AC403F7}"/>
              </a:ext>
            </a:extLst>
          </p:cNvPr>
          <p:cNvSpPr>
            <a:spLocks noGrp="1"/>
          </p:cNvSpPr>
          <p:nvPr>
            <p:ph type="sldNum" sz="quarter" idx="12"/>
          </p:nvPr>
        </p:nvSpPr>
        <p:spPr/>
        <p:txBody>
          <a:bodyPr/>
          <a:lstStyle/>
          <a:p>
            <a:fld id="{4F93F9C5-935B-41AD-A01D-0057058CF792}" type="slidenum">
              <a:rPr lang="it-IT" smtClean="0"/>
              <a:t>‹N›</a:t>
            </a:fld>
            <a:endParaRPr lang="it-IT"/>
          </a:p>
        </p:txBody>
      </p:sp>
    </p:spTree>
    <p:extLst>
      <p:ext uri="{BB962C8B-B14F-4D97-AF65-F5344CB8AC3E}">
        <p14:creationId xmlns:p14="http://schemas.microsoft.com/office/powerpoint/2010/main" val="44476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9F1CD3-E6AF-41A8-8FD2-E2CCAB300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a:extLst>
              <a:ext uri="{FF2B5EF4-FFF2-40B4-BE49-F238E27FC236}">
                <a16:creationId xmlns:a16="http://schemas.microsoft.com/office/drawing/2014/main" id="{B67D484A-846A-48A2-A455-7DDA13186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F20DF3-D19C-4536-AAEF-8E1627D2C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A6F4D-0870-4306-B836-3378AAF7F3D5}" type="datetimeFigureOut">
              <a:rPr lang="it-IT" smtClean="0"/>
              <a:t>17/07/2017</a:t>
            </a:fld>
            <a:endParaRPr lang="it-IT"/>
          </a:p>
        </p:txBody>
      </p:sp>
      <p:sp>
        <p:nvSpPr>
          <p:cNvPr id="5" name="Segnaposto piè di pagina 4">
            <a:extLst>
              <a:ext uri="{FF2B5EF4-FFF2-40B4-BE49-F238E27FC236}">
                <a16:creationId xmlns:a16="http://schemas.microsoft.com/office/drawing/2014/main" id="{1CB49A17-C89F-467B-AF56-5CF408A39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6F2A8B5-E031-4DD7-8434-CEAFB184C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3F9C5-935B-41AD-A01D-0057058CF792}" type="slidenum">
              <a:rPr lang="it-IT" smtClean="0"/>
              <a:t>‹N›</a:t>
            </a:fld>
            <a:endParaRPr lang="it-IT"/>
          </a:p>
        </p:txBody>
      </p:sp>
    </p:spTree>
    <p:extLst>
      <p:ext uri="{BB962C8B-B14F-4D97-AF65-F5344CB8AC3E}">
        <p14:creationId xmlns:p14="http://schemas.microsoft.com/office/powerpoint/2010/main" val="404127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9F18BF-CF74-4395-AC42-A90293EBE072}"/>
              </a:ext>
            </a:extLst>
          </p:cNvPr>
          <p:cNvSpPr>
            <a:spLocks noGrp="1"/>
          </p:cNvSpPr>
          <p:nvPr>
            <p:ph type="ctrTitle"/>
          </p:nvPr>
        </p:nvSpPr>
        <p:spPr>
          <a:xfrm>
            <a:off x="1524000" y="1444487"/>
            <a:ext cx="9051235" cy="549964"/>
          </a:xfrm>
        </p:spPr>
        <p:txBody>
          <a:bodyPr>
            <a:normAutofit/>
          </a:bodyPr>
          <a:lstStyle/>
          <a:p>
            <a:r>
              <a:rPr lang="it-IT" sz="3200" b="1" dirty="0"/>
              <a:t>Gioco strategico/gestionale con visuale isometrica 2d</a:t>
            </a:r>
          </a:p>
        </p:txBody>
      </p:sp>
      <p:pic>
        <p:nvPicPr>
          <p:cNvPr id="5" name="Immagine 4">
            <a:extLst>
              <a:ext uri="{FF2B5EF4-FFF2-40B4-BE49-F238E27FC236}">
                <a16:creationId xmlns:a16="http://schemas.microsoft.com/office/drawing/2014/main" id="{8D46C34D-1FFD-4A38-BEFB-24A839F82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6"/>
            <a:ext cx="12001500" cy="1835425"/>
          </a:xfrm>
          <a:prstGeom prst="rect">
            <a:avLst/>
          </a:prstGeom>
        </p:spPr>
      </p:pic>
      <p:sp>
        <p:nvSpPr>
          <p:cNvPr id="6" name="CasellaDiTesto 5">
            <a:extLst>
              <a:ext uri="{FF2B5EF4-FFF2-40B4-BE49-F238E27FC236}">
                <a16:creationId xmlns:a16="http://schemas.microsoft.com/office/drawing/2014/main" id="{C0BEF7AA-7AA1-4D1B-9228-CABB12B99A2F}"/>
              </a:ext>
            </a:extLst>
          </p:cNvPr>
          <p:cNvSpPr txBox="1"/>
          <p:nvPr/>
        </p:nvSpPr>
        <p:spPr>
          <a:xfrm>
            <a:off x="337930" y="1994451"/>
            <a:ext cx="11423373" cy="489364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400" dirty="0"/>
              <a:t>L’obiettivo del gioco è quello di evolvere la propria civiltà attraverso 3 epoche storiche (età Classica, Medioevo, età Vittoriana) in modo tale da avere accesso a edifici e a truppe militari sempre migliori, al fine di sconfiggere gli avversari.</a:t>
            </a:r>
          </a:p>
          <a:p>
            <a:r>
              <a:rPr lang="it-IT" sz="2400" dirty="0"/>
              <a:t>E’ possibile scegliere tra quattro civiltà iniziali, che nell’evolversi svilupperanno alcuni caratteri particolari per differenziarsi dalle altre.</a:t>
            </a:r>
          </a:p>
          <a:p>
            <a:r>
              <a:rPr lang="it-IT" sz="2400" dirty="0"/>
              <a:t>Nel gioco (diviso a turni) è necessario compiere varie ricerche prima di poter usufruire di tutti gli edifici possibili. Una volta scoperti, tutti gli edifici sbloccati possono essere costruiti nella propria area di gioco, fornendo diversi bonus, oppure possono permettere di reclutare truppe con cui attaccare e sconfiggere gli altri giocatori. Vince l’ultimo giocatore sopravvissuto.</a:t>
            </a:r>
          </a:p>
          <a:p>
            <a:r>
              <a:rPr lang="it-IT" sz="2400" dirty="0"/>
              <a:t>Il gioco è strutturato in modo da poter permettere il gioco in locale (contro l’intelligenza artificiale) oppure on-line attraverso il sistema Client-Server, anche se al momento né l’AI né il Multiplayer sono ancora stati sviluppati. </a:t>
            </a:r>
          </a:p>
        </p:txBody>
      </p:sp>
    </p:spTree>
    <p:extLst>
      <p:ext uri="{BB962C8B-B14F-4D97-AF65-F5344CB8AC3E}">
        <p14:creationId xmlns:p14="http://schemas.microsoft.com/office/powerpoint/2010/main" val="210360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1835A6-80FD-40C3-A667-0518FAF2283B}"/>
              </a:ext>
            </a:extLst>
          </p:cNvPr>
          <p:cNvSpPr>
            <a:spLocks noGrp="1"/>
          </p:cNvSpPr>
          <p:nvPr>
            <p:ph type="title"/>
          </p:nvPr>
        </p:nvSpPr>
        <p:spPr>
          <a:xfrm>
            <a:off x="838200" y="132523"/>
            <a:ext cx="10515600" cy="901147"/>
          </a:xfrm>
        </p:spPr>
        <p:txBody>
          <a:bodyPr/>
          <a:lstStyle/>
          <a:p>
            <a:pPr algn="ctr"/>
            <a:r>
              <a:rPr lang="it-IT" b="1" dirty="0">
                <a:solidFill>
                  <a:srgbClr val="FF0000"/>
                </a:solidFill>
              </a:rPr>
              <a:t>Menu Principale</a:t>
            </a:r>
          </a:p>
        </p:txBody>
      </p:sp>
      <p:sp>
        <p:nvSpPr>
          <p:cNvPr id="3" name="Segnaposto contenuto 2">
            <a:extLst>
              <a:ext uri="{FF2B5EF4-FFF2-40B4-BE49-F238E27FC236}">
                <a16:creationId xmlns:a16="http://schemas.microsoft.com/office/drawing/2014/main" id="{B7A208DE-B5EE-4558-9303-8C307C894BD4}"/>
              </a:ext>
            </a:extLst>
          </p:cNvPr>
          <p:cNvSpPr>
            <a:spLocks noGrp="1"/>
          </p:cNvSpPr>
          <p:nvPr>
            <p:ph idx="1"/>
          </p:nvPr>
        </p:nvSpPr>
        <p:spPr>
          <a:xfrm>
            <a:off x="344557" y="914400"/>
            <a:ext cx="11449878" cy="5632173"/>
          </a:xfrm>
        </p:spPr>
        <p:style>
          <a:lnRef idx="2">
            <a:schemeClr val="accent2"/>
          </a:lnRef>
          <a:fillRef idx="1">
            <a:schemeClr val="lt1"/>
          </a:fillRef>
          <a:effectRef idx="0">
            <a:schemeClr val="accent2"/>
          </a:effectRef>
          <a:fontRef idx="minor">
            <a:schemeClr val="dk1"/>
          </a:fontRef>
        </p:style>
        <p:txBody>
          <a:bodyPr/>
          <a:lstStyle/>
          <a:p>
            <a:pPr marL="0" indent="0">
              <a:spcAft>
                <a:spcPts val="600"/>
              </a:spcAft>
              <a:buNone/>
            </a:pPr>
            <a:r>
              <a:rPr lang="it-IT" dirty="0"/>
              <a:t>Il menu principale si compone di 3 pannelli; uno per il titolo, uno per i bottoni e uno per i sottomenu. I componenti si ridimensionano.</a:t>
            </a:r>
          </a:p>
          <a:p>
            <a:pPr lvl="1">
              <a:spcAft>
                <a:spcPts val="600"/>
              </a:spcAft>
            </a:pPr>
            <a:r>
              <a:rPr lang="it-IT" sz="2800" dirty="0"/>
              <a:t>Nuova Partita: attraverso </a:t>
            </a:r>
            <a:r>
              <a:rPr lang="it-IT" sz="2800" dirty="0" err="1"/>
              <a:t>ComboBox</a:t>
            </a:r>
            <a:r>
              <a:rPr lang="it-IT" sz="2800" dirty="0"/>
              <a:t> e altri elementi di swing si raccolgono le preferenze dell’utente, che vengono utilizzate per creare un primo salvataggio sul </a:t>
            </a:r>
            <a:r>
              <a:rPr lang="it-IT" sz="2800" dirty="0" err="1"/>
              <a:t>DataBase</a:t>
            </a:r>
            <a:r>
              <a:rPr lang="it-IT" sz="2800" dirty="0"/>
              <a:t> (Grazie a </a:t>
            </a:r>
            <a:r>
              <a:rPr lang="it-IT" sz="2800" dirty="0" err="1"/>
              <a:t>SQLite</a:t>
            </a:r>
            <a:r>
              <a:rPr lang="it-IT" sz="2800" dirty="0"/>
              <a:t>) e iniziare la partita.</a:t>
            </a:r>
          </a:p>
          <a:p>
            <a:pPr lvl="1">
              <a:spcAft>
                <a:spcPts val="600"/>
              </a:spcAft>
            </a:pPr>
            <a:r>
              <a:rPr lang="it-IT" sz="2800" dirty="0"/>
              <a:t>Carica Partita: una </a:t>
            </a:r>
            <a:r>
              <a:rPr lang="it-IT" sz="2800" dirty="0" err="1"/>
              <a:t>ComboBox</a:t>
            </a:r>
            <a:r>
              <a:rPr lang="it-IT" sz="2800" dirty="0"/>
              <a:t> in basso permette di selezionare uno dei salvataggi e il metodo «</a:t>
            </a:r>
            <a:r>
              <a:rPr lang="it-IT" sz="2800" dirty="0" err="1"/>
              <a:t>caricaInfoFile</a:t>
            </a:r>
            <a:r>
              <a:rPr lang="it-IT" sz="2800" dirty="0"/>
              <a:t>» visualizza tutte le informazioni di quel salvataggio negli appositi campi. Anche in questo caso si utilizza una connessione al </a:t>
            </a:r>
            <a:r>
              <a:rPr lang="it-IT" sz="2800" dirty="0" err="1"/>
              <a:t>DataBase</a:t>
            </a:r>
            <a:r>
              <a:rPr lang="it-IT" sz="2800" dirty="0"/>
              <a:t> per ottenere tutti i salvataggi e i dati.</a:t>
            </a:r>
          </a:p>
          <a:p>
            <a:pPr lvl="1">
              <a:spcAft>
                <a:spcPts val="600"/>
              </a:spcAft>
            </a:pPr>
            <a:r>
              <a:rPr lang="it-IT" sz="2800" dirty="0"/>
              <a:t>Opzioni: in questa schermata è possibile selezionare alcune preferenze come il livello del volume (Si\No) e i tasti utili allo spostamento della visuale della mappa nel gioco.</a:t>
            </a:r>
          </a:p>
        </p:txBody>
      </p:sp>
    </p:spTree>
    <p:extLst>
      <p:ext uri="{BB962C8B-B14F-4D97-AF65-F5344CB8AC3E}">
        <p14:creationId xmlns:p14="http://schemas.microsoft.com/office/powerpoint/2010/main" val="403002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96E685-6CF9-400D-AD18-AD2D0222A29C}"/>
              </a:ext>
            </a:extLst>
          </p:cNvPr>
          <p:cNvSpPr>
            <a:spLocks noGrp="1"/>
          </p:cNvSpPr>
          <p:nvPr>
            <p:ph type="title"/>
          </p:nvPr>
        </p:nvSpPr>
        <p:spPr>
          <a:xfrm>
            <a:off x="838200" y="365126"/>
            <a:ext cx="10515600" cy="907084"/>
          </a:xfrm>
        </p:spPr>
        <p:txBody>
          <a:bodyPr/>
          <a:lstStyle/>
          <a:p>
            <a:pPr algn="ctr"/>
            <a:r>
              <a:rPr lang="it-IT" dirty="0">
                <a:solidFill>
                  <a:srgbClr val="FF0000"/>
                </a:solidFill>
              </a:rPr>
              <a:t>La centralità della classe «Partita»….</a:t>
            </a:r>
          </a:p>
        </p:txBody>
      </p:sp>
      <p:sp>
        <p:nvSpPr>
          <p:cNvPr id="3" name="Segnaposto contenuto 2">
            <a:extLst>
              <a:ext uri="{FF2B5EF4-FFF2-40B4-BE49-F238E27FC236}">
                <a16:creationId xmlns:a16="http://schemas.microsoft.com/office/drawing/2014/main" id="{8D532E4B-41E5-4EFF-8F8A-FC37D26A54EA}"/>
              </a:ext>
            </a:extLst>
          </p:cNvPr>
          <p:cNvSpPr>
            <a:spLocks noGrp="1"/>
          </p:cNvSpPr>
          <p:nvPr>
            <p:ph idx="1"/>
          </p:nvPr>
        </p:nvSpPr>
        <p:spPr>
          <a:xfrm>
            <a:off x="437321" y="1272209"/>
            <a:ext cx="11357113" cy="4904754"/>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spcAft>
                <a:spcPts val="600"/>
              </a:spcAft>
              <a:buNone/>
            </a:pPr>
            <a:r>
              <a:rPr lang="it-IT" dirty="0"/>
              <a:t>Nella classe «Partita» si definiscono tutte le variabili e i metodi che gestiscono la partita in corso. Si definiscono per esempio:</a:t>
            </a:r>
          </a:p>
          <a:p>
            <a:pPr lvl="1">
              <a:spcAft>
                <a:spcPts val="600"/>
              </a:spcAft>
            </a:pPr>
            <a:r>
              <a:rPr lang="it-IT" sz="2800" dirty="0"/>
              <a:t>La lista dei giocatori e tutto ciò che è a loro direttamente collegato, come la lista dei loro edifici/eserciti oppure la quantità delle loro risorse.</a:t>
            </a:r>
          </a:p>
          <a:p>
            <a:pPr lvl="1">
              <a:spcAft>
                <a:spcPts val="600"/>
              </a:spcAft>
            </a:pPr>
            <a:r>
              <a:rPr lang="it-IT" sz="2800" dirty="0"/>
              <a:t>Lo scenario e i valori di gioco utili (come l’attacco di una unità).</a:t>
            </a:r>
          </a:p>
          <a:p>
            <a:pPr lvl="1">
              <a:spcAft>
                <a:spcPts val="600"/>
              </a:spcAft>
            </a:pPr>
            <a:r>
              <a:rPr lang="it-IT" sz="2800" dirty="0"/>
              <a:t>L’ordine del gioco e il </a:t>
            </a:r>
            <a:r>
              <a:rPr lang="it-IT" sz="2800" dirty="0" err="1"/>
              <a:t>Thread</a:t>
            </a:r>
            <a:r>
              <a:rPr lang="it-IT" sz="2800" dirty="0"/>
              <a:t> che gestisce lo scorrere dei turni.</a:t>
            </a:r>
          </a:p>
          <a:p>
            <a:pPr lvl="1">
              <a:spcAft>
                <a:spcPts val="600"/>
              </a:spcAft>
            </a:pPr>
            <a:r>
              <a:rPr lang="it-IT" sz="2800" dirty="0"/>
              <a:t>La generazione della schermata della partita (</a:t>
            </a:r>
            <a:r>
              <a:rPr lang="it-IT" sz="2800" dirty="0" err="1"/>
              <a:t>GuiPartita</a:t>
            </a:r>
            <a:r>
              <a:rPr lang="it-IT" sz="2800" dirty="0"/>
              <a:t>).</a:t>
            </a:r>
          </a:p>
          <a:p>
            <a:pPr marL="0" indent="0">
              <a:spcAft>
                <a:spcPts val="600"/>
              </a:spcAft>
              <a:buNone/>
            </a:pPr>
            <a:r>
              <a:rPr lang="it-IT" dirty="0"/>
              <a:t>Inoltre si gestiscono molte meccaniche di gioco come:</a:t>
            </a:r>
          </a:p>
          <a:p>
            <a:pPr lvl="1">
              <a:spcAft>
                <a:spcPts val="600"/>
              </a:spcAft>
            </a:pPr>
            <a:r>
              <a:rPr lang="it-IT" sz="2800" dirty="0"/>
              <a:t>L’attacco tra due eserciti.</a:t>
            </a:r>
          </a:p>
          <a:p>
            <a:pPr lvl="1">
              <a:spcAft>
                <a:spcPts val="600"/>
              </a:spcAft>
            </a:pPr>
            <a:r>
              <a:rPr lang="it-IT" sz="2800" dirty="0"/>
              <a:t>Il posizionamento di un edificio sulla mappa.</a:t>
            </a:r>
          </a:p>
        </p:txBody>
      </p:sp>
    </p:spTree>
    <p:extLst>
      <p:ext uri="{BB962C8B-B14F-4D97-AF65-F5344CB8AC3E}">
        <p14:creationId xmlns:p14="http://schemas.microsoft.com/office/powerpoint/2010/main" val="276933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7C9BC6-6D07-4ABA-BE41-759B6D4E6564}"/>
              </a:ext>
            </a:extLst>
          </p:cNvPr>
          <p:cNvSpPr>
            <a:spLocks noGrp="1"/>
          </p:cNvSpPr>
          <p:nvPr>
            <p:ph type="title"/>
          </p:nvPr>
        </p:nvSpPr>
        <p:spPr>
          <a:xfrm>
            <a:off x="838200" y="365125"/>
            <a:ext cx="10515600" cy="867327"/>
          </a:xfrm>
        </p:spPr>
        <p:txBody>
          <a:bodyPr/>
          <a:lstStyle/>
          <a:p>
            <a:pPr algn="ctr"/>
            <a:r>
              <a:rPr lang="it-IT" dirty="0">
                <a:solidFill>
                  <a:srgbClr val="FF0000"/>
                </a:solidFill>
              </a:rPr>
              <a:t>…. e della classe «</a:t>
            </a:r>
            <a:r>
              <a:rPr lang="it-IT" dirty="0" err="1">
                <a:solidFill>
                  <a:srgbClr val="FF0000"/>
                </a:solidFill>
              </a:rPr>
              <a:t>GuiPartita</a:t>
            </a:r>
            <a:r>
              <a:rPr lang="it-IT" dirty="0">
                <a:solidFill>
                  <a:srgbClr val="FF0000"/>
                </a:solidFill>
              </a:rPr>
              <a:t>»</a:t>
            </a:r>
          </a:p>
        </p:txBody>
      </p:sp>
      <p:sp>
        <p:nvSpPr>
          <p:cNvPr id="3" name="Segnaposto contenuto 2">
            <a:extLst>
              <a:ext uri="{FF2B5EF4-FFF2-40B4-BE49-F238E27FC236}">
                <a16:creationId xmlns:a16="http://schemas.microsoft.com/office/drawing/2014/main" id="{CABA2D04-FC7A-4B99-9C65-2F5073A69D8A}"/>
              </a:ext>
            </a:extLst>
          </p:cNvPr>
          <p:cNvSpPr>
            <a:spLocks noGrp="1"/>
          </p:cNvSpPr>
          <p:nvPr>
            <p:ph idx="1"/>
          </p:nvPr>
        </p:nvSpPr>
        <p:spPr>
          <a:xfrm>
            <a:off x="397565" y="1431235"/>
            <a:ext cx="11251096" cy="5221356"/>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it-IT" dirty="0"/>
              <a:t>La classe «</a:t>
            </a:r>
            <a:r>
              <a:rPr lang="it-IT" dirty="0" err="1"/>
              <a:t>GuiPartita</a:t>
            </a:r>
            <a:r>
              <a:rPr lang="it-IT" dirty="0"/>
              <a:t>» si occupa della maggior parte della comunicazione con l’utente. Oltre che mostrare la mappa di gioco, mostra all’utente le sue statistiche e i bottoni con cui può aprire finestre per costruire un edificio o per effettuare una ricerca.</a:t>
            </a:r>
          </a:p>
          <a:p>
            <a:pPr marL="0" indent="0">
              <a:buNone/>
            </a:pPr>
            <a:r>
              <a:rPr lang="it-IT" dirty="0"/>
              <a:t>La mappa è in realtà una matrice in cui ogni posizione rappresenta una cella della mappa. Ogni cella viene trattata come una Label su cui viene applicata una icona (che può essere della semplice erba oppure un edificio).</a:t>
            </a:r>
          </a:p>
          <a:p>
            <a:pPr marL="0" indent="0">
              <a:buNone/>
            </a:pPr>
            <a:r>
              <a:rPr lang="it-IT" dirty="0"/>
              <a:t>In questa classe c’è il «</a:t>
            </a:r>
            <a:r>
              <a:rPr lang="it-IT" dirty="0">
                <a:solidFill>
                  <a:srgbClr val="FF0000"/>
                </a:solidFill>
              </a:rPr>
              <a:t>Gestore dei Click»</a:t>
            </a:r>
            <a:r>
              <a:rPr lang="it-IT" dirty="0"/>
              <a:t>, un metodo che permette, in base alla Label premuta e all’azione che si sta tentando di eseguire (es. piazzare un edificio), di gestire quando un utente clicca sulla mappa. Il gestore si occupa di controllare se l’azione è possibile e poi chiama il metodo adeguato nella classe «Partita».</a:t>
            </a:r>
          </a:p>
        </p:txBody>
      </p:sp>
    </p:spTree>
    <p:extLst>
      <p:ext uri="{BB962C8B-B14F-4D97-AF65-F5344CB8AC3E}">
        <p14:creationId xmlns:p14="http://schemas.microsoft.com/office/powerpoint/2010/main" val="241484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ACBDAC-745D-48BC-B25F-5A4831F00FF6}"/>
              </a:ext>
            </a:extLst>
          </p:cNvPr>
          <p:cNvSpPr>
            <a:spLocks noGrp="1"/>
          </p:cNvSpPr>
          <p:nvPr>
            <p:ph type="title"/>
          </p:nvPr>
        </p:nvSpPr>
        <p:spPr>
          <a:xfrm>
            <a:off x="838200" y="92765"/>
            <a:ext cx="10515600" cy="636105"/>
          </a:xfrm>
        </p:spPr>
        <p:txBody>
          <a:bodyPr>
            <a:normAutofit fontScale="90000"/>
          </a:bodyPr>
          <a:lstStyle/>
          <a:p>
            <a:pPr algn="ctr"/>
            <a:r>
              <a:rPr lang="it-IT" dirty="0">
                <a:solidFill>
                  <a:srgbClr val="FF0000"/>
                </a:solidFill>
              </a:rPr>
              <a:t>Elenco Feature</a:t>
            </a:r>
          </a:p>
        </p:txBody>
      </p:sp>
      <p:sp>
        <p:nvSpPr>
          <p:cNvPr id="3" name="Segnaposto contenuto 2">
            <a:extLst>
              <a:ext uri="{FF2B5EF4-FFF2-40B4-BE49-F238E27FC236}">
                <a16:creationId xmlns:a16="http://schemas.microsoft.com/office/drawing/2014/main" id="{4C3BFC01-B54B-4974-8217-575F9AED2741}"/>
              </a:ext>
            </a:extLst>
          </p:cNvPr>
          <p:cNvSpPr>
            <a:spLocks noGrp="1"/>
          </p:cNvSpPr>
          <p:nvPr>
            <p:ph idx="1"/>
          </p:nvPr>
        </p:nvSpPr>
        <p:spPr>
          <a:xfrm>
            <a:off x="838200" y="728870"/>
            <a:ext cx="10515600" cy="5976730"/>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it-IT" dirty="0"/>
              <a:t>Cursore e icona personalizzate.</a:t>
            </a:r>
          </a:p>
          <a:p>
            <a:r>
              <a:rPr lang="it-IT" dirty="0"/>
              <a:t>Musica nel menu principale (scelta casualmente ad ogni avvio), suoni aggiuntivi su pulsanti e in concomitanza con vari eventi (es. costruzione edifici).</a:t>
            </a:r>
          </a:p>
          <a:p>
            <a:r>
              <a:rPr lang="it-IT" dirty="0"/>
              <a:t>Tutte le ricerche, le unità e gli edifici hanno la propria icona.</a:t>
            </a:r>
          </a:p>
          <a:p>
            <a:r>
              <a:rPr lang="it-IT" dirty="0"/>
              <a:t>Supporto di un </a:t>
            </a:r>
            <a:r>
              <a:rPr lang="it-IT" dirty="0" err="1"/>
              <a:t>DataBase</a:t>
            </a:r>
            <a:r>
              <a:rPr lang="it-IT" dirty="0"/>
              <a:t> per il salvataggio delle partite.</a:t>
            </a:r>
          </a:p>
          <a:p>
            <a:r>
              <a:rPr lang="it-IT" dirty="0"/>
              <a:t>Possibilità di impostare il volume e le preferenze sullo scorrimento della mappa.</a:t>
            </a:r>
          </a:p>
          <a:p>
            <a:r>
              <a:rPr lang="it-IT" dirty="0"/>
              <a:t>4 mappe disponibili, 3 create da noi e una generata casualmente ogni volta (Pur mantenendo dei criteri di posizionamento).</a:t>
            </a:r>
          </a:p>
          <a:p>
            <a:r>
              <a:rPr lang="it-IT" dirty="0"/>
              <a:t>Sistema di traduzione automatico in inglese se l’utente non è italiano.</a:t>
            </a:r>
          </a:p>
          <a:p>
            <a:r>
              <a:rPr lang="it-IT" dirty="0"/>
              <a:t>Albero delle ricerche funzionante su tutte e 3 le epoche scelte.</a:t>
            </a:r>
          </a:p>
          <a:p>
            <a:r>
              <a:rPr lang="it-IT" dirty="0"/>
              <a:t>Possibilità di arruolare truppe, sistema di combattimento semplice ma funzionante.</a:t>
            </a:r>
          </a:p>
          <a:p>
            <a:r>
              <a:rPr lang="it-IT" dirty="0"/>
              <a:t>Possibilità di costruire/vendere edifici nella propria area di gioco. Ogni edificio presenta caratteristiche uniche.</a:t>
            </a:r>
          </a:p>
          <a:p>
            <a:r>
              <a:rPr lang="it-IT" dirty="0"/>
              <a:t>Gestione dei turni di gioco. Ad ogni turno vengono ricalcolate le proprie risorse.</a:t>
            </a:r>
          </a:p>
        </p:txBody>
      </p:sp>
    </p:spTree>
    <p:extLst>
      <p:ext uri="{BB962C8B-B14F-4D97-AF65-F5344CB8AC3E}">
        <p14:creationId xmlns:p14="http://schemas.microsoft.com/office/powerpoint/2010/main" val="61839537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758</Words>
  <Application>Microsoft Office PowerPoint</Application>
  <PresentationFormat>Widescreen</PresentationFormat>
  <Paragraphs>35</Paragraphs>
  <Slides>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vt:i4>
      </vt:variant>
    </vt:vector>
  </HeadingPairs>
  <TitlesOfParts>
    <vt:vector size="9" baseType="lpstr">
      <vt:lpstr>Arial</vt:lpstr>
      <vt:lpstr>Calibri</vt:lpstr>
      <vt:lpstr>Calibri Light</vt:lpstr>
      <vt:lpstr>Tema di Office</vt:lpstr>
      <vt:lpstr>Gioco strategico/gestionale con visuale isometrica 2d</vt:lpstr>
      <vt:lpstr>Menu Principale</vt:lpstr>
      <vt:lpstr>La centralità della classe «Partita»….</vt:lpstr>
      <vt:lpstr>…. e della classe «GuiPartita»</vt:lpstr>
      <vt:lpstr>Elenco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Gioco strategico/gestionale con visuale isometrica 2d</dc:title>
  <dc:creator>Lorenzo Ferrari</dc:creator>
  <cp:lastModifiedBy>Lorenzo Ferrari</cp:lastModifiedBy>
  <cp:revision>19</cp:revision>
  <dcterms:created xsi:type="dcterms:W3CDTF">2017-07-17T14:29:55Z</dcterms:created>
  <dcterms:modified xsi:type="dcterms:W3CDTF">2017-07-17T18:48:59Z</dcterms:modified>
</cp:coreProperties>
</file>