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82" r:id="rId7"/>
    <p:sldId id="271" r:id="rId8"/>
    <p:sldId id="272" r:id="rId9"/>
    <p:sldId id="270" r:id="rId10"/>
    <p:sldId id="267" r:id="rId11"/>
    <p:sldId id="268" r:id="rId12"/>
    <p:sldId id="258" r:id="rId13"/>
    <p:sldId id="261" r:id="rId14"/>
    <p:sldId id="281" r:id="rId15"/>
    <p:sldId id="274" r:id="rId16"/>
    <p:sldId id="275" r:id="rId17"/>
    <p:sldId id="273" r:id="rId18"/>
    <p:sldId id="276" r:id="rId19"/>
    <p:sldId id="283" r:id="rId20"/>
    <p:sldId id="278" r:id="rId21"/>
    <p:sldId id="262" r:id="rId22"/>
    <p:sldId id="279" r:id="rId23"/>
    <p:sldId id="277" r:id="rId24"/>
    <p:sldId id="280"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E8293-836A-F325-98AF-0F9B398D1009}" v="229" dt="2021-12-05T22:00:47.172"/>
    <p1510:client id="{2F1ED7DB-3BCC-4957-86A3-5ECE1D9CAFF0}" v="443" dt="2021-12-05T22:15:04.579"/>
    <p1510:client id="{2F99F3E9-3EFB-4A23-A4C3-CDAF2ABB4CE1}" v="546" dt="2021-12-05T22:49:09.676"/>
    <p1510:client id="{36435E1E-3EC4-0AF6-6AF8-0BB63D8D8FE9}" v="377" dt="2021-12-05T22:41:31.225"/>
    <p1510:client id="{6E0C4B27-495B-6487-97C7-E3EEEBFD1D05}" v="9" dt="2021-12-05T22:25:15.309"/>
    <p1510:client id="{89E8FEF8-84E1-4097-A432-FAC36E314829}" v="5" dt="2021-12-05T21:51:35.017"/>
    <p1510:client id="{8A2EF0B0-9AAC-4C3B-BFB3-123C5EB52EFD}" v="149" dt="2021-12-05T22:34:15.219"/>
    <p1510:client id="{CE117AA9-5652-A0BC-38FD-597CBCC12E58}" v="5" dt="2021-12-05T21:54:39.160"/>
    <p1510:client id="{D908A54C-5CFE-4871-8FDD-65B505085A7C}" v="391" dt="2021-12-05T21:54:19.89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3792" autoAdjust="0"/>
  </p:normalViewPr>
  <p:slideViewPr>
    <p:cSldViewPr snapToGrid="0">
      <p:cViewPr>
        <p:scale>
          <a:sx n="62" d="100"/>
          <a:sy n="62" d="100"/>
        </p:scale>
        <p:origin x="808" y="56"/>
      </p:cViewPr>
      <p:guideLst/>
    </p:cSldViewPr>
  </p:slideViewPr>
  <p:outlineViewPr>
    <p:cViewPr>
      <p:scale>
        <a:sx n="33" d="100"/>
        <a:sy n="33" d="100"/>
      </p:scale>
      <p:origin x="0" y="-16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5T22:39:01.679"/>
    </inkml:context>
    <inkml:brush xml:id="br0">
      <inkml:brushProperty name="width" value="0.1" units="cm"/>
      <inkml:brushProperty name="height" value="0.1" units="cm"/>
    </inkml:brush>
  </inkml:definitions>
  <inkml:trace contextRef="#ctx0" brushRef="#br0">15452 2646 0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732A-3C70-4300-993F-4746D7AE1204}" type="datetimeFigureOut">
              <a:rPr lang="en-GB" smtClean="0"/>
              <a:t>06/12/2021</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073D9-20D0-4390-B5DB-97F27F405CA0}" type="slidenum">
              <a:rPr lang="en-GB" smtClean="0"/>
              <a:t>‹Nr.›</a:t>
            </a:fld>
            <a:endParaRPr lang="en-GB"/>
          </a:p>
        </p:txBody>
      </p:sp>
    </p:spTree>
    <p:extLst>
      <p:ext uri="{BB962C8B-B14F-4D97-AF65-F5344CB8AC3E}">
        <p14:creationId xmlns:p14="http://schemas.microsoft.com/office/powerpoint/2010/main" val="188885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Given a point in space, in order to compute the field in that point one should in principle integrate the force given by each infinitesimal length of wall dx. In order to avoid that, we divided each wall in segments and computed the force relative to each of the segments.</a:t>
            </a:r>
            <a:endParaRPr lang="en-GB" dirty="0"/>
          </a:p>
        </p:txBody>
      </p:sp>
      <p:sp>
        <p:nvSpPr>
          <p:cNvPr id="4" name="Foliennummernplatzhalter 3"/>
          <p:cNvSpPr>
            <a:spLocks noGrp="1"/>
          </p:cNvSpPr>
          <p:nvPr>
            <p:ph type="sldNum" sz="quarter" idx="5"/>
          </p:nvPr>
        </p:nvSpPr>
        <p:spPr/>
        <p:txBody>
          <a:bodyPr/>
          <a:lstStyle/>
          <a:p>
            <a:fld id="{5C4073D9-20D0-4390-B5DB-97F27F405CA0}" type="slidenum">
              <a:rPr lang="en-GB" smtClean="0"/>
              <a:t>18</a:t>
            </a:fld>
            <a:endParaRPr lang="en-GB"/>
          </a:p>
        </p:txBody>
      </p:sp>
    </p:spTree>
    <p:extLst>
      <p:ext uri="{BB962C8B-B14F-4D97-AF65-F5344CB8AC3E}">
        <p14:creationId xmlns:p14="http://schemas.microsoft.com/office/powerpoint/2010/main" val="36586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60803-A1E2-49E6-8655-E508447161F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74AE73AF-02E6-4020-BC9B-90AA29C60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BC987F95-1A1D-4B54-8D5C-0725A9917C44}"/>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6B57DCC6-4C34-4995-9D3C-AC57972FC04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4247601-C38B-4388-BB24-5D374CEE939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316688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98C77-B272-4A9F-A7C9-2D2C36ED1E25}"/>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AB53F0B2-F3EA-4853-BE1A-4DBADB25A85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B2EFE39-3DB5-4797-8EE2-F20DC2DD6C19}"/>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2DA535B9-9207-487B-81D9-B3A454AA7D2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B541416-1710-4A6B-90D4-3298B497CA98}"/>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229750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5DF052-CEDA-413D-A8B7-E861F01C1F9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D9C809E2-EA92-4F43-BA52-54D0904AD6B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690962D-DA26-40D6-8353-A26BFE90B741}"/>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B6F868A1-533B-4FE8-9586-6E518056C27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4E449B79-26F4-49B4-B866-F48C2D242E02}"/>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72079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E25132-6355-460E-B07E-F18000778B1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DF2BDCB1-2E77-46F8-8CBB-35998256D0E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D7898F8-A30B-447E-A64E-FEC674536E37}"/>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8DFF8B44-B077-439A-A670-D0E1909B728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C142865-215D-44B4-BF4F-ED156D5C6AE2}"/>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40691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17F7F-E362-4B88-8435-F3B1522AEBF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481DB0C0-1602-4480-9E9C-9929F68C0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506E078-7CEE-4080-A270-070BD38BBB4A}"/>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E154873E-81C7-4A24-8A17-F1E55F56CAC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A0D8464-E3BB-48C5-B956-7F5ECA145B2D}"/>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3511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72C4E-D67D-42EA-9AFB-8626B974C51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B7F702B-712E-49A8-89F5-90FD93BC1AB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3FA7079-8BBC-4DC0-B0D2-153645D0EAE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558539A3-9679-48E6-B2B1-DE447F7F9A9F}"/>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6" name="Fußzeilenplatzhalter 5">
            <a:extLst>
              <a:ext uri="{FF2B5EF4-FFF2-40B4-BE49-F238E27FC236}">
                <a16:creationId xmlns:a16="http://schemas.microsoft.com/office/drawing/2014/main" id="{0F550643-081B-45F8-9B3E-2C1D9902316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1D593C7-75C9-4BCD-8E6D-408E9514FFC6}"/>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47817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0B394-0D03-496F-B796-842CAB80D63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6DA9EDE7-81FB-463F-94AD-DB42F3546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0215AC-8BDF-4DA5-8717-9EFADAC18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11D62C7A-C7EA-4613-8BE6-1EE1D3D3A0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C093A8-6488-46E2-A4F4-62CD512E885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F2F4A9A5-A7AD-4029-A88E-A7BAC32650C0}"/>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8" name="Fußzeilenplatzhalter 7">
            <a:extLst>
              <a:ext uri="{FF2B5EF4-FFF2-40B4-BE49-F238E27FC236}">
                <a16:creationId xmlns:a16="http://schemas.microsoft.com/office/drawing/2014/main" id="{84B1C701-85AA-4FE7-BBBD-9F4926B6833B}"/>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480FDDD2-ABCD-46E1-B565-01527D0D4EB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2608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55C16-C388-4294-9DF3-A2E3360C8C2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6E14FCB5-D954-42DE-94BE-58EBC13388DE}"/>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4" name="Fußzeilenplatzhalter 3">
            <a:extLst>
              <a:ext uri="{FF2B5EF4-FFF2-40B4-BE49-F238E27FC236}">
                <a16:creationId xmlns:a16="http://schemas.microsoft.com/office/drawing/2014/main" id="{F5100225-6B9D-4B47-93EF-0EC8D8AB29F0}"/>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0B03D106-F202-440F-9653-CAE49393384A}"/>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37771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AD50E4D-76EF-4E90-B40D-8C3495E0352F}"/>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3" name="Fußzeilenplatzhalter 2">
            <a:extLst>
              <a:ext uri="{FF2B5EF4-FFF2-40B4-BE49-F238E27FC236}">
                <a16:creationId xmlns:a16="http://schemas.microsoft.com/office/drawing/2014/main" id="{AF60DD78-24EC-4806-8016-E5BE5C637BF8}"/>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3BFEB375-6241-4A85-995A-946E68D125A3}"/>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799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548DB0-8470-4404-9CE9-395CA4C835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5E8732-FF9D-4179-8B19-863311057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18BC4F6E-5866-43F2-8345-68C43F6E0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108178-4700-46F1-80C7-4474CC22CA01}"/>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6" name="Fußzeilenplatzhalter 5">
            <a:extLst>
              <a:ext uri="{FF2B5EF4-FFF2-40B4-BE49-F238E27FC236}">
                <a16:creationId xmlns:a16="http://schemas.microsoft.com/office/drawing/2014/main" id="{32223DD4-CD80-4DFF-8223-A1B61536AA98}"/>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15BBB57-4F20-4FF7-8B6B-484CF9C5EAC5}"/>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97591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7D976-7B6B-4822-BDDB-286180B333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6F5BF95B-337F-40C0-BCB8-7D4C5C32E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B00A152F-B3EA-46EA-A39F-4193C7630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A5C179-B49D-4C87-BBFC-DFD6BEDB8346}"/>
              </a:ext>
            </a:extLst>
          </p:cNvPr>
          <p:cNvSpPr>
            <a:spLocks noGrp="1"/>
          </p:cNvSpPr>
          <p:nvPr>
            <p:ph type="dt" sz="half" idx="10"/>
          </p:nvPr>
        </p:nvSpPr>
        <p:spPr/>
        <p:txBody>
          <a:bodyPr/>
          <a:lstStyle/>
          <a:p>
            <a:fld id="{9C41D321-80A6-4E23-B2D4-E355D273CE20}" type="datetimeFigureOut">
              <a:rPr lang="de-CH" smtClean="0"/>
              <a:t>06.12.2021</a:t>
            </a:fld>
            <a:endParaRPr lang="de-CH"/>
          </a:p>
        </p:txBody>
      </p:sp>
      <p:sp>
        <p:nvSpPr>
          <p:cNvPr id="6" name="Fußzeilenplatzhalter 5">
            <a:extLst>
              <a:ext uri="{FF2B5EF4-FFF2-40B4-BE49-F238E27FC236}">
                <a16:creationId xmlns:a16="http://schemas.microsoft.com/office/drawing/2014/main" id="{31B78D1E-8526-4AA2-AB73-A1C73B28DF6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E96AE38D-E827-42B6-9A92-8B5FC4154906}"/>
              </a:ext>
            </a:extLst>
          </p:cNvPr>
          <p:cNvSpPr>
            <a:spLocks noGrp="1"/>
          </p:cNvSpPr>
          <p:nvPr>
            <p:ph type="sldNum" sz="quarter" idx="12"/>
          </p:nvPr>
        </p:nvSpPr>
        <p:spPr/>
        <p:txBody>
          <a:bodyPr/>
          <a:lstStyle/>
          <a:p>
            <a:fld id="{ECB248AD-9858-4381-A00D-DDE4559A5088}" type="slidenum">
              <a:rPr lang="de-CH" smtClean="0"/>
              <a:t>‹Nr.›</a:t>
            </a:fld>
            <a:endParaRPr lang="de-CH"/>
          </a:p>
        </p:txBody>
      </p:sp>
    </p:spTree>
    <p:extLst>
      <p:ext uri="{BB962C8B-B14F-4D97-AF65-F5344CB8AC3E}">
        <p14:creationId xmlns:p14="http://schemas.microsoft.com/office/powerpoint/2010/main" val="110854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C1AC808-D0CF-4BFE-A3DA-6FE6F6FDC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688842E1-F24A-48F7-BD80-AAE136F86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34448157-840B-4140-838B-88FF186CF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D321-80A6-4E23-B2D4-E355D273CE20}" type="datetimeFigureOut">
              <a:rPr lang="de-CH" smtClean="0"/>
              <a:t>06.12.2021</a:t>
            </a:fld>
            <a:endParaRPr lang="de-CH"/>
          </a:p>
        </p:txBody>
      </p:sp>
      <p:sp>
        <p:nvSpPr>
          <p:cNvPr id="5" name="Fußzeilenplatzhalter 4">
            <a:extLst>
              <a:ext uri="{FF2B5EF4-FFF2-40B4-BE49-F238E27FC236}">
                <a16:creationId xmlns:a16="http://schemas.microsoft.com/office/drawing/2014/main" id="{33106825-DDF2-47C7-B715-83655DC38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291F5FE7-50C0-4545-AD4B-73FBE2E4F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248AD-9858-4381-A00D-DDE4559A5088}" type="slidenum">
              <a:rPr lang="de-CH" smtClean="0"/>
              <a:t>‹Nr.›</a:t>
            </a:fld>
            <a:endParaRPr lang="de-CH"/>
          </a:p>
        </p:txBody>
      </p:sp>
    </p:spTree>
    <p:extLst>
      <p:ext uri="{BB962C8B-B14F-4D97-AF65-F5344CB8AC3E}">
        <p14:creationId xmlns:p14="http://schemas.microsoft.com/office/powerpoint/2010/main" val="1078235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675E2B-7380-4AD8-A3AD-558CCD53F453}"/>
              </a:ext>
            </a:extLst>
          </p:cNvPr>
          <p:cNvSpPr/>
          <p:nvPr/>
        </p:nvSpPr>
        <p:spPr>
          <a:xfrm>
            <a:off x="1605280" y="2738120"/>
            <a:ext cx="8971280" cy="2082800"/>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6CA829-3AC9-4135-AB55-3D411DBB8A20}"/>
              </a:ext>
            </a:extLst>
          </p:cNvPr>
          <p:cNvSpPr/>
          <p:nvPr/>
        </p:nvSpPr>
        <p:spPr>
          <a:xfrm>
            <a:off x="436880" y="381000"/>
            <a:ext cx="11369040" cy="6146800"/>
          </a:xfrm>
          <a:prstGeom prst="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3EFCB62-A817-475B-AD72-50DBB3CB9954}"/>
              </a:ext>
            </a:extLst>
          </p:cNvPr>
          <p:cNvSpPr>
            <a:spLocks noGrp="1"/>
          </p:cNvSpPr>
          <p:nvPr>
            <p:ph type="ctrTitle"/>
          </p:nvPr>
        </p:nvSpPr>
        <p:spPr>
          <a:xfrm>
            <a:off x="1513840" y="2951163"/>
            <a:ext cx="9144000" cy="1666240"/>
          </a:xfrm>
          <a:ln w="28575">
            <a:solidFill>
              <a:schemeClr val="tx1"/>
            </a:solidFill>
          </a:ln>
        </p:spPr>
        <p:txBody>
          <a:bodyPr>
            <a:normAutofit fontScale="90000"/>
          </a:bodyPr>
          <a:lstStyle/>
          <a:p>
            <a:r>
              <a:rPr lang="de-CH" b="1">
                <a:latin typeface="Arial"/>
                <a:cs typeface="Arial"/>
              </a:rPr>
              <a:t>Modeling </a:t>
            </a:r>
            <a:r>
              <a:rPr lang="en-GB" b="1">
                <a:latin typeface="Arial"/>
                <a:cs typeface="Arial"/>
              </a:rPr>
              <a:t>Pedestrian</a:t>
            </a:r>
            <a:r>
              <a:rPr lang="de-CH" b="1">
                <a:latin typeface="Arial"/>
                <a:cs typeface="Arial"/>
              </a:rPr>
              <a:t> Flow in a </a:t>
            </a:r>
            <a:r>
              <a:rPr lang="de-CH" b="1" err="1">
                <a:latin typeface="Arial"/>
                <a:cs typeface="Arial"/>
              </a:rPr>
              <a:t>Crowded</a:t>
            </a:r>
            <a:r>
              <a:rPr lang="de-CH" b="1">
                <a:latin typeface="Arial"/>
                <a:cs typeface="Arial"/>
              </a:rPr>
              <a:t> Building</a:t>
            </a:r>
          </a:p>
        </p:txBody>
      </p:sp>
      <p:sp>
        <p:nvSpPr>
          <p:cNvPr id="3" name="Untertitel 2">
            <a:extLst>
              <a:ext uri="{FF2B5EF4-FFF2-40B4-BE49-F238E27FC236}">
                <a16:creationId xmlns:a16="http://schemas.microsoft.com/office/drawing/2014/main" id="{36D0D644-55AB-4450-9A06-85BA3F50EDD0}"/>
              </a:ext>
            </a:extLst>
          </p:cNvPr>
          <p:cNvSpPr>
            <a:spLocks noGrp="1"/>
          </p:cNvSpPr>
          <p:nvPr>
            <p:ph type="subTitle" idx="1"/>
          </p:nvPr>
        </p:nvSpPr>
        <p:spPr>
          <a:xfrm>
            <a:off x="6116320" y="5766118"/>
            <a:ext cx="5466080" cy="517842"/>
          </a:xfrm>
        </p:spPr>
        <p:txBody>
          <a:bodyPr vert="horz" lIns="91440" tIns="45720" rIns="91440" bIns="45720" rtlCol="0" anchor="t">
            <a:normAutofit/>
          </a:bodyPr>
          <a:lstStyle/>
          <a:p>
            <a:r>
              <a:rPr lang="de-CH" sz="2000" i="1">
                <a:latin typeface="Arial"/>
                <a:cs typeface="Arial"/>
              </a:rPr>
              <a:t>Battista, </a:t>
            </a:r>
            <a:r>
              <a:rPr lang="de-CH" sz="2000" i="1" err="1">
                <a:latin typeface="Arial"/>
                <a:cs typeface="Arial"/>
              </a:rPr>
              <a:t>Biella</a:t>
            </a:r>
            <a:r>
              <a:rPr lang="de-CH" sz="2000" i="1">
                <a:latin typeface="Arial"/>
                <a:cs typeface="Arial"/>
              </a:rPr>
              <a:t>, </a:t>
            </a:r>
            <a:r>
              <a:rPr lang="de-CH" sz="2000" i="1" err="1">
                <a:latin typeface="Arial"/>
                <a:cs typeface="Arial"/>
              </a:rPr>
              <a:t>Ferradini</a:t>
            </a:r>
            <a:r>
              <a:rPr lang="de-CH" sz="2000" i="1">
                <a:latin typeface="Arial"/>
                <a:cs typeface="Arial"/>
              </a:rPr>
              <a:t>, </a:t>
            </a:r>
            <a:r>
              <a:rPr lang="de-CH" sz="2000" i="1" err="1">
                <a:latin typeface="Arial"/>
                <a:cs typeface="Arial"/>
              </a:rPr>
              <a:t>Fioroni</a:t>
            </a:r>
            <a:r>
              <a:rPr lang="de-CH" sz="2000" i="1">
                <a:latin typeface="Arial"/>
                <a:cs typeface="Arial"/>
              </a:rPr>
              <a:t>, </a:t>
            </a:r>
            <a:r>
              <a:rPr lang="de-CH" sz="2000" i="1" err="1">
                <a:latin typeface="Arial"/>
                <a:cs typeface="Arial"/>
              </a:rPr>
              <a:t>Guillement</a:t>
            </a:r>
            <a:endParaRPr lang="de-CH" sz="2000" i="1" err="1"/>
          </a:p>
        </p:txBody>
      </p:sp>
      <p:pic>
        <p:nvPicPr>
          <p:cNvPr id="5" name="Picture 5">
            <a:extLst>
              <a:ext uri="{FF2B5EF4-FFF2-40B4-BE49-F238E27FC236}">
                <a16:creationId xmlns:a16="http://schemas.microsoft.com/office/drawing/2014/main" id="{2827F7F1-E0E6-4193-B1AC-9C0674204193}"/>
              </a:ext>
            </a:extLst>
          </p:cNvPr>
          <p:cNvPicPr>
            <a:picLocks noChangeAspect="1"/>
          </p:cNvPicPr>
          <p:nvPr/>
        </p:nvPicPr>
        <p:blipFill>
          <a:blip r:embed="rId2"/>
          <a:stretch>
            <a:fillRect/>
          </a:stretch>
        </p:blipFill>
        <p:spPr>
          <a:xfrm>
            <a:off x="9570720" y="739993"/>
            <a:ext cx="1778000" cy="592653"/>
          </a:xfrm>
          <a:prstGeom prst="rect">
            <a:avLst/>
          </a:prstGeom>
        </p:spPr>
      </p:pic>
      <p:sp>
        <p:nvSpPr>
          <p:cNvPr id="9" name="TextBox 8">
            <a:extLst>
              <a:ext uri="{FF2B5EF4-FFF2-40B4-BE49-F238E27FC236}">
                <a16:creationId xmlns:a16="http://schemas.microsoft.com/office/drawing/2014/main" id="{92095562-C4FA-4061-85AF-ECBB4A75C782}"/>
              </a:ext>
            </a:extLst>
          </p:cNvPr>
          <p:cNvSpPr txBox="1"/>
          <p:nvPr/>
        </p:nvSpPr>
        <p:spPr>
          <a:xfrm>
            <a:off x="774065" y="1759585"/>
            <a:ext cx="6268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Complex Social Systems: Modeling Agents, Learning, and Games</a:t>
            </a:r>
            <a:endParaRPr lang="en-US"/>
          </a:p>
          <a:p>
            <a:endParaRPr lang="en-US">
              <a:cs typeface="Calibri"/>
            </a:endParaRPr>
          </a:p>
        </p:txBody>
      </p:sp>
      <p:sp>
        <p:nvSpPr>
          <p:cNvPr id="10" name="TextBox 9">
            <a:extLst>
              <a:ext uri="{FF2B5EF4-FFF2-40B4-BE49-F238E27FC236}">
                <a16:creationId xmlns:a16="http://schemas.microsoft.com/office/drawing/2014/main" id="{C0422322-79AD-43E6-90DA-615A09C357E4}"/>
              </a:ext>
            </a:extLst>
          </p:cNvPr>
          <p:cNvSpPr txBox="1"/>
          <p:nvPr/>
        </p:nvSpPr>
        <p:spPr>
          <a:xfrm>
            <a:off x="784860" y="13843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GESS Course</a:t>
            </a:r>
            <a:endParaRPr lang="en-US" b="1" i="1">
              <a:cs typeface="Calibri"/>
            </a:endParaRPr>
          </a:p>
        </p:txBody>
      </p:sp>
    </p:spTree>
    <p:extLst>
      <p:ext uri="{BB962C8B-B14F-4D97-AF65-F5344CB8AC3E}">
        <p14:creationId xmlns:p14="http://schemas.microsoft.com/office/powerpoint/2010/main" val="195647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a:extLst>
              <a:ext uri="{FF2B5EF4-FFF2-40B4-BE49-F238E27FC236}">
                <a16:creationId xmlns:a16="http://schemas.microsoft.com/office/drawing/2014/main" id="{19D15FB6-5CB5-43FE-82A7-726D930BDFA4}"/>
              </a:ext>
            </a:extLst>
          </p:cNvPr>
          <p:cNvPicPr>
            <a:picLocks noChangeAspect="1"/>
          </p:cNvPicPr>
          <p:nvPr/>
        </p:nvPicPr>
        <p:blipFill>
          <a:blip r:embed="rId2"/>
          <a:stretch>
            <a:fillRect/>
          </a:stretch>
        </p:blipFill>
        <p:spPr>
          <a:xfrm>
            <a:off x="1588" y="849749"/>
            <a:ext cx="12188824" cy="5158501"/>
          </a:xfrm>
          <a:prstGeom prst="rect">
            <a:avLst/>
          </a:prstGeom>
        </p:spPr>
      </p:pic>
    </p:spTree>
    <p:extLst>
      <p:ext uri="{BB962C8B-B14F-4D97-AF65-F5344CB8AC3E}">
        <p14:creationId xmlns:p14="http://schemas.microsoft.com/office/powerpoint/2010/main" val="36772033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8068C57-076A-4DCE-A1BA-973E7E6F316F}"/>
              </a:ext>
            </a:extLst>
          </p:cNvPr>
          <p:cNvPicPr>
            <a:picLocks noChangeAspect="1"/>
          </p:cNvPicPr>
          <p:nvPr/>
        </p:nvPicPr>
        <p:blipFill>
          <a:blip r:embed="rId2"/>
          <a:stretch>
            <a:fillRect/>
          </a:stretch>
        </p:blipFill>
        <p:spPr>
          <a:xfrm>
            <a:off x="1924705" y="541424"/>
            <a:ext cx="12006448" cy="5771977"/>
          </a:xfrm>
          <a:prstGeom prst="rect">
            <a:avLst/>
          </a:prstGeom>
        </p:spPr>
      </p:pic>
      <p:sp>
        <p:nvSpPr>
          <p:cNvPr id="5" name="TextBox 4">
            <a:extLst>
              <a:ext uri="{FF2B5EF4-FFF2-40B4-BE49-F238E27FC236}">
                <a16:creationId xmlns:a16="http://schemas.microsoft.com/office/drawing/2014/main" id="{C32F27F3-10B7-48C7-8A96-244F8F482673}"/>
              </a:ext>
            </a:extLst>
          </p:cNvPr>
          <p:cNvSpPr txBox="1"/>
          <p:nvPr/>
        </p:nvSpPr>
        <p:spPr>
          <a:xfrm>
            <a:off x="690283" y="1712259"/>
            <a:ext cx="424927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cs typeface="Calibri"/>
              </a:rPr>
              <a:t>Trajectory of an agent in a 10x10 m. room with a central wedge.</a:t>
            </a:r>
          </a:p>
        </p:txBody>
      </p:sp>
    </p:spTree>
    <p:extLst>
      <p:ext uri="{BB962C8B-B14F-4D97-AF65-F5344CB8AC3E}">
        <p14:creationId xmlns:p14="http://schemas.microsoft.com/office/powerpoint/2010/main" val="382541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Simulation</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fik 3" descr="Text&#10;&#10;Description automatically generated">
            <a:extLst>
              <a:ext uri="{FF2B5EF4-FFF2-40B4-BE49-F238E27FC236}">
                <a16:creationId xmlns:a16="http://schemas.microsoft.com/office/drawing/2014/main" id="{27CB55B9-972C-4E6C-9C75-4F4D26099497}"/>
              </a:ext>
            </a:extLst>
          </p:cNvPr>
          <p:cNvPicPr>
            <a:picLocks noChangeAspect="1"/>
          </p:cNvPicPr>
          <p:nvPr/>
        </p:nvPicPr>
        <p:blipFill>
          <a:blip r:embed="rId2"/>
          <a:stretch>
            <a:fillRect/>
          </a:stretch>
        </p:blipFill>
        <p:spPr>
          <a:xfrm>
            <a:off x="5554774" y="2214958"/>
            <a:ext cx="6096000" cy="2440416"/>
          </a:xfrm>
          <a:prstGeom prst="rect">
            <a:avLst/>
          </a:prstGeom>
        </p:spPr>
      </p:pic>
    </p:spTree>
    <p:extLst>
      <p:ext uri="{BB962C8B-B14F-4D97-AF65-F5344CB8AC3E}">
        <p14:creationId xmlns:p14="http://schemas.microsoft.com/office/powerpoint/2010/main" val="1399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Text&#10;&#10;Description automatically generated">
            <a:extLst>
              <a:ext uri="{FF2B5EF4-FFF2-40B4-BE49-F238E27FC236}">
                <a16:creationId xmlns:a16="http://schemas.microsoft.com/office/drawing/2014/main" id="{A0BCDA21-76DF-4A51-B3B5-BC1CB1703200}"/>
              </a:ext>
            </a:extLst>
          </p:cNvPr>
          <p:cNvPicPr>
            <a:picLocks noChangeAspect="1"/>
          </p:cNvPicPr>
          <p:nvPr/>
        </p:nvPicPr>
        <p:blipFill>
          <a:blip r:embed="rId2"/>
          <a:stretch>
            <a:fillRect/>
          </a:stretch>
        </p:blipFill>
        <p:spPr>
          <a:xfrm>
            <a:off x="0" y="988583"/>
            <a:ext cx="12192000" cy="4880833"/>
          </a:xfrm>
          <a:prstGeom prst="rect">
            <a:avLst/>
          </a:prstGeom>
        </p:spPr>
      </p:pic>
    </p:spTree>
    <p:extLst>
      <p:ext uri="{BB962C8B-B14F-4D97-AF65-F5344CB8AC3E}">
        <p14:creationId xmlns:p14="http://schemas.microsoft.com/office/powerpoint/2010/main" val="102237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64EF52-26E0-4454-9851-1ABB454F7FC8}"/>
              </a:ext>
            </a:extLst>
          </p:cNvPr>
          <p:cNvSpPr>
            <a:spLocks noGrp="1"/>
          </p:cNvSpPr>
          <p:nvPr>
            <p:ph type="title"/>
          </p:nvPr>
        </p:nvSpPr>
        <p:spPr>
          <a:xfrm>
            <a:off x="965199" y="851517"/>
            <a:ext cx="5130795" cy="1461778"/>
          </a:xfrm>
        </p:spPr>
        <p:txBody>
          <a:bodyPr>
            <a:normAutofit/>
          </a:bodyPr>
          <a:lstStyle/>
          <a:p>
            <a:r>
              <a:rPr lang="en-GB" sz="4000"/>
              <a:t>Simulation</a:t>
            </a:r>
          </a:p>
        </p:txBody>
      </p:sp>
      <p:sp>
        <p:nvSpPr>
          <p:cNvPr id="14" name="Inhaltsplatzhalter 2">
            <a:extLst>
              <a:ext uri="{FF2B5EF4-FFF2-40B4-BE49-F238E27FC236}">
                <a16:creationId xmlns:a16="http://schemas.microsoft.com/office/drawing/2014/main" id="{002E0406-664C-4284-B3CA-0F2A294A037D}"/>
              </a:ext>
            </a:extLst>
          </p:cNvPr>
          <p:cNvSpPr txBox="1">
            <a:spLocks/>
          </p:cNvSpPr>
          <p:nvPr/>
        </p:nvSpPr>
        <p:spPr>
          <a:xfrm>
            <a:off x="965199" y="2470247"/>
            <a:ext cx="4048344" cy="35362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a:cs typeface="Calibri"/>
              </a:rPr>
              <a:t>10x10 m room</a:t>
            </a:r>
          </a:p>
          <a:p>
            <a:pPr marL="0" indent="0">
              <a:buNone/>
            </a:pPr>
            <a:r>
              <a:rPr lang="en-GB" sz="2400">
                <a:cs typeface="Calibri"/>
              </a:rPr>
              <a:t>2 doors</a:t>
            </a:r>
          </a:p>
          <a:p>
            <a:pPr marL="0" indent="0">
              <a:buNone/>
            </a:pPr>
            <a:r>
              <a:rPr lang="en-GB" sz="2400">
                <a:cs typeface="Calibri"/>
              </a:rPr>
              <a:t>Central wedge</a:t>
            </a:r>
          </a:p>
          <a:p>
            <a:pPr marL="0" indent="0">
              <a:buNone/>
            </a:pPr>
            <a:r>
              <a:rPr lang="en-GB" sz="2400">
                <a:cs typeface="Calibri"/>
              </a:rPr>
              <a:t>50 agents</a:t>
            </a:r>
          </a:p>
        </p:txBody>
      </p:sp>
      <p:pic>
        <p:nvPicPr>
          <p:cNvPr id="12" name="wedge_clip">
            <a:hlinkClick r:id="" action="ppaction://media"/>
            <a:extLst>
              <a:ext uri="{FF2B5EF4-FFF2-40B4-BE49-F238E27FC236}">
                <a16:creationId xmlns:a16="http://schemas.microsoft.com/office/drawing/2014/main" id="{3A70DBFE-C242-49C7-8842-71A7D5DC2C5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73773" y="0"/>
            <a:ext cx="6858000" cy="6858000"/>
          </a:xfrm>
          <a:prstGeom prst="rect">
            <a:avLst/>
          </a:prstGeom>
        </p:spPr>
      </p:pic>
    </p:spTree>
    <p:extLst>
      <p:ext uri="{BB962C8B-B14F-4D97-AF65-F5344CB8AC3E}">
        <p14:creationId xmlns:p14="http://schemas.microsoft.com/office/powerpoint/2010/main" val="398394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4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3BF53F9-480B-459A-A04E-5D6235178011}"/>
              </a:ext>
            </a:extLst>
          </p:cNvPr>
          <p:cNvSpPr>
            <a:spLocks noGrp="1" noChangeAspect="1" noChangeArrowheads="1"/>
          </p:cNvSpPr>
          <p:nvPr>
            <p:ph type="title" idx="4294967295"/>
          </p:nvPr>
        </p:nvSpPr>
        <p:spPr bwMode="auto">
          <a:xfrm>
            <a:off x="733425" y="631825"/>
            <a:ext cx="5130800" cy="14620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4400"/>
              <a:t>Example:</a:t>
            </a:r>
            <a:br>
              <a:rPr lang="en-US" sz="4400"/>
            </a:br>
            <a:r>
              <a:rPr lang="en-US" sz="4400"/>
              <a:t>Classroom</a:t>
            </a:r>
            <a:endParaRPr lang="en-GB"/>
          </a:p>
        </p:txBody>
      </p:sp>
      <p:pic>
        <p:nvPicPr>
          <p:cNvPr id="5" name="Grafik 4">
            <a:extLst>
              <a:ext uri="{FF2B5EF4-FFF2-40B4-BE49-F238E27FC236}">
                <a16:creationId xmlns:a16="http://schemas.microsoft.com/office/drawing/2014/main" id="{421CFDBC-5952-474F-ACE7-4102D9FA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2497138"/>
            <a:ext cx="3952875" cy="3954463"/>
          </a:xfrm>
          <a:prstGeom prst="rect">
            <a:avLst/>
          </a:prstGeom>
        </p:spPr>
      </p:pic>
      <p:pic>
        <p:nvPicPr>
          <p:cNvPr id="7" name="Grafik 6">
            <a:extLst>
              <a:ext uri="{FF2B5EF4-FFF2-40B4-BE49-F238E27FC236}">
                <a16:creationId xmlns:a16="http://schemas.microsoft.com/office/drawing/2014/main" id="{FC80C5D5-8235-43F7-AC83-1341C6F4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888" y="2497138"/>
            <a:ext cx="3952875" cy="3954463"/>
          </a:xfrm>
          <a:prstGeom prst="rect">
            <a:avLst/>
          </a:prstGeom>
        </p:spPr>
      </p:pic>
      <p:pic>
        <p:nvPicPr>
          <p:cNvPr id="11" name="Grafik 10">
            <a:extLst>
              <a:ext uri="{FF2B5EF4-FFF2-40B4-BE49-F238E27FC236}">
                <a16:creationId xmlns:a16="http://schemas.microsoft.com/office/drawing/2014/main" id="{5F0D753C-5479-4CFD-B4CA-62A7F9541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175" y="2497138"/>
            <a:ext cx="3954463" cy="3954463"/>
          </a:xfrm>
          <a:prstGeom prst="rect">
            <a:avLst/>
          </a:prstGeom>
        </p:spPr>
      </p:pic>
    </p:spTree>
    <p:extLst>
      <p:ext uri="{BB962C8B-B14F-4D97-AF65-F5344CB8AC3E}">
        <p14:creationId xmlns:p14="http://schemas.microsoft.com/office/powerpoint/2010/main" val="3427644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53BF53F9-480B-459A-A04E-5D6235178011}"/>
              </a:ext>
            </a:extLst>
          </p:cNvPr>
          <p:cNvSpPr>
            <a:spLocks noGrp="1" noChangeAspect="1" noChangeArrowheads="1"/>
          </p:cNvSpPr>
          <p:nvPr>
            <p:ph type="title" idx="4294967295"/>
          </p:nvPr>
        </p:nvSpPr>
        <p:spPr bwMode="auto">
          <a:xfrm>
            <a:off x="733425" y="631825"/>
            <a:ext cx="5130800" cy="14620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4400"/>
              <a:t>Example:</a:t>
            </a:r>
            <a:br>
              <a:rPr lang="en-US" sz="4400"/>
            </a:br>
            <a:r>
              <a:rPr lang="en-US" sz="4400"/>
              <a:t>Classroom</a:t>
            </a:r>
            <a:endParaRPr lang="en-GB"/>
          </a:p>
        </p:txBody>
      </p:sp>
      <p:pic>
        <p:nvPicPr>
          <p:cNvPr id="5" name="Grafik 4">
            <a:extLst>
              <a:ext uri="{FF2B5EF4-FFF2-40B4-BE49-F238E27FC236}">
                <a16:creationId xmlns:a16="http://schemas.microsoft.com/office/drawing/2014/main" id="{421CFDBC-5952-474F-ACE7-4102D9FA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 y="2497138"/>
            <a:ext cx="3952875" cy="3954463"/>
          </a:xfrm>
          <a:prstGeom prst="rect">
            <a:avLst/>
          </a:prstGeom>
        </p:spPr>
      </p:pic>
      <p:pic>
        <p:nvPicPr>
          <p:cNvPr id="7" name="Grafik 6">
            <a:extLst>
              <a:ext uri="{FF2B5EF4-FFF2-40B4-BE49-F238E27FC236}">
                <a16:creationId xmlns:a16="http://schemas.microsoft.com/office/drawing/2014/main" id="{FC80C5D5-8235-43F7-AC83-1341C6F4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888" y="2497138"/>
            <a:ext cx="3952875" cy="3954463"/>
          </a:xfrm>
          <a:prstGeom prst="rect">
            <a:avLst/>
          </a:prstGeom>
        </p:spPr>
      </p:pic>
      <p:pic>
        <p:nvPicPr>
          <p:cNvPr id="11" name="Grafik 10">
            <a:extLst>
              <a:ext uri="{FF2B5EF4-FFF2-40B4-BE49-F238E27FC236}">
                <a16:creationId xmlns:a16="http://schemas.microsoft.com/office/drawing/2014/main" id="{5F0D753C-5479-4CFD-B4CA-62A7F9541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175" y="2497138"/>
            <a:ext cx="3954463" cy="3954463"/>
          </a:xfrm>
          <a:prstGeom prst="rect">
            <a:avLst/>
          </a:prstGeom>
        </p:spPr>
      </p:pic>
      <p:graphicFrame>
        <p:nvGraphicFramePr>
          <p:cNvPr id="2" name="Tabelle 3">
            <a:extLst>
              <a:ext uri="{FF2B5EF4-FFF2-40B4-BE49-F238E27FC236}">
                <a16:creationId xmlns:a16="http://schemas.microsoft.com/office/drawing/2014/main" id="{2485A9A7-5FC2-471C-8C12-427A2A250663}"/>
              </a:ext>
            </a:extLst>
          </p:cNvPr>
          <p:cNvGraphicFramePr>
            <a:graphicFrameLocks noGrp="1"/>
          </p:cNvGraphicFramePr>
          <p:nvPr>
            <p:extLst>
              <p:ext uri="{D42A27DB-BD31-4B8C-83A1-F6EECF244321}">
                <p14:modId xmlns:p14="http://schemas.microsoft.com/office/powerpoint/2010/main" val="3604333513"/>
              </p:ext>
            </p:extLst>
          </p:nvPr>
        </p:nvGraphicFramePr>
        <p:xfrm>
          <a:off x="5917406" y="610553"/>
          <a:ext cx="5423613" cy="1483360"/>
        </p:xfrm>
        <a:graphic>
          <a:graphicData uri="http://schemas.openxmlformats.org/drawingml/2006/table">
            <a:tbl>
              <a:tblPr firstRow="1" bandRow="1">
                <a:tableStyleId>{93296810-A885-4BE3-A3E7-6D5BEEA58F35}</a:tableStyleId>
              </a:tblPr>
              <a:tblGrid>
                <a:gridCol w="1807871">
                  <a:extLst>
                    <a:ext uri="{9D8B030D-6E8A-4147-A177-3AD203B41FA5}">
                      <a16:colId xmlns:a16="http://schemas.microsoft.com/office/drawing/2014/main" val="2030632210"/>
                    </a:ext>
                  </a:extLst>
                </a:gridCol>
                <a:gridCol w="1807871">
                  <a:extLst>
                    <a:ext uri="{9D8B030D-6E8A-4147-A177-3AD203B41FA5}">
                      <a16:colId xmlns:a16="http://schemas.microsoft.com/office/drawing/2014/main" val="2622660376"/>
                    </a:ext>
                  </a:extLst>
                </a:gridCol>
                <a:gridCol w="1807871">
                  <a:extLst>
                    <a:ext uri="{9D8B030D-6E8A-4147-A177-3AD203B41FA5}">
                      <a16:colId xmlns:a16="http://schemas.microsoft.com/office/drawing/2014/main" val="2951212016"/>
                    </a:ext>
                  </a:extLst>
                </a:gridCol>
              </a:tblGrid>
              <a:tr h="370840">
                <a:tc>
                  <a:txBody>
                    <a:bodyPr/>
                    <a:lstStyle/>
                    <a:p>
                      <a:r>
                        <a:rPr lang="en-GB" dirty="0"/>
                        <a:t>Configuration</a:t>
                      </a:r>
                    </a:p>
                  </a:txBody>
                  <a:tcPr/>
                </a:tc>
                <a:tc>
                  <a:txBody>
                    <a:bodyPr/>
                    <a:lstStyle/>
                    <a:p>
                      <a:r>
                        <a:rPr lang="en-GB" dirty="0"/>
                        <a:t>&lt;t&gt; [s]</a:t>
                      </a:r>
                    </a:p>
                  </a:txBody>
                  <a:tcPr/>
                </a:tc>
                <a:tc>
                  <a:txBody>
                    <a:bodyPr/>
                    <a:lstStyle/>
                    <a:p>
                      <a:r>
                        <a:rPr lang="el-GR" sz="1800" b="0" kern="1200" dirty="0">
                          <a:solidFill>
                            <a:schemeClr val="lt1"/>
                          </a:solidFill>
                          <a:effectLst/>
                        </a:rPr>
                        <a:t>σ</a:t>
                      </a:r>
                      <a:r>
                        <a:rPr lang="de-CH" sz="1800" b="0" kern="1200" dirty="0">
                          <a:solidFill>
                            <a:schemeClr val="lt1"/>
                          </a:solidFill>
                          <a:effectLst/>
                        </a:rPr>
                        <a:t> [s]</a:t>
                      </a:r>
                      <a:endParaRPr lang="en-GB" dirty="0"/>
                    </a:p>
                  </a:txBody>
                  <a:tcPr/>
                </a:tc>
                <a:extLst>
                  <a:ext uri="{0D108BD9-81ED-4DB2-BD59-A6C34878D82A}">
                    <a16:rowId xmlns:a16="http://schemas.microsoft.com/office/drawing/2014/main" val="891547824"/>
                  </a:ext>
                </a:extLst>
              </a:tr>
              <a:tr h="370840">
                <a:tc>
                  <a:txBody>
                    <a:bodyPr/>
                    <a:lstStyle/>
                    <a:p>
                      <a:r>
                        <a:rPr lang="en-GB" dirty="0"/>
                        <a:t>Short Side</a:t>
                      </a:r>
                    </a:p>
                  </a:txBody>
                  <a:tcPr/>
                </a:tc>
                <a:tc>
                  <a:txBody>
                    <a:bodyPr/>
                    <a:lstStyle/>
                    <a:p>
                      <a:r>
                        <a:rPr lang="en-GB" dirty="0"/>
                        <a:t>10.58</a:t>
                      </a:r>
                    </a:p>
                  </a:txBody>
                  <a:tcPr/>
                </a:tc>
                <a:tc>
                  <a:txBody>
                    <a:bodyPr/>
                    <a:lstStyle/>
                    <a:p>
                      <a:r>
                        <a:rPr lang="en-GB" dirty="0"/>
                        <a:t>0.04</a:t>
                      </a:r>
                    </a:p>
                  </a:txBody>
                  <a:tcPr/>
                </a:tc>
                <a:extLst>
                  <a:ext uri="{0D108BD9-81ED-4DB2-BD59-A6C34878D82A}">
                    <a16:rowId xmlns:a16="http://schemas.microsoft.com/office/drawing/2014/main" val="2534727525"/>
                  </a:ext>
                </a:extLst>
              </a:tr>
              <a:tr h="370840">
                <a:tc>
                  <a:txBody>
                    <a:bodyPr/>
                    <a:lstStyle/>
                    <a:p>
                      <a:r>
                        <a:rPr lang="en-GB" dirty="0"/>
                        <a:t>Long Side</a:t>
                      </a:r>
                    </a:p>
                  </a:txBody>
                  <a:tcPr/>
                </a:tc>
                <a:tc>
                  <a:txBody>
                    <a:bodyPr/>
                    <a:lstStyle/>
                    <a:p>
                      <a:r>
                        <a:rPr lang="en-GB" dirty="0"/>
                        <a:t>12.4</a:t>
                      </a:r>
                    </a:p>
                  </a:txBody>
                  <a:tcPr/>
                </a:tc>
                <a:tc>
                  <a:txBody>
                    <a:bodyPr/>
                    <a:lstStyle/>
                    <a:p>
                      <a:r>
                        <a:rPr lang="en-GB" dirty="0"/>
                        <a:t>0.2</a:t>
                      </a:r>
                    </a:p>
                  </a:txBody>
                  <a:tcPr/>
                </a:tc>
                <a:extLst>
                  <a:ext uri="{0D108BD9-81ED-4DB2-BD59-A6C34878D82A}">
                    <a16:rowId xmlns:a16="http://schemas.microsoft.com/office/drawing/2014/main" val="1771661526"/>
                  </a:ext>
                </a:extLst>
              </a:tr>
              <a:tr h="370840">
                <a:tc>
                  <a:txBody>
                    <a:bodyPr/>
                    <a:lstStyle/>
                    <a:p>
                      <a:r>
                        <a:rPr lang="en-GB" dirty="0"/>
                        <a:t>U-Shape</a:t>
                      </a:r>
                    </a:p>
                  </a:txBody>
                  <a:tcPr/>
                </a:tc>
                <a:tc>
                  <a:txBody>
                    <a:bodyPr/>
                    <a:lstStyle/>
                    <a:p>
                      <a:r>
                        <a:rPr lang="en-GB" dirty="0"/>
                        <a:t>8.5</a:t>
                      </a:r>
                    </a:p>
                  </a:txBody>
                  <a:tcPr/>
                </a:tc>
                <a:tc>
                  <a:txBody>
                    <a:bodyPr/>
                    <a:lstStyle/>
                    <a:p>
                      <a:r>
                        <a:rPr lang="en-GB" dirty="0"/>
                        <a:t>0.1</a:t>
                      </a:r>
                    </a:p>
                  </a:txBody>
                  <a:tcPr/>
                </a:tc>
                <a:extLst>
                  <a:ext uri="{0D108BD9-81ED-4DB2-BD59-A6C34878D82A}">
                    <a16:rowId xmlns:a16="http://schemas.microsoft.com/office/drawing/2014/main" val="971421820"/>
                  </a:ext>
                </a:extLst>
              </a:tr>
            </a:tbl>
          </a:graphicData>
        </a:graphic>
      </p:graphicFrame>
    </p:spTree>
    <p:extLst>
      <p:ext uri="{BB962C8B-B14F-4D97-AF65-F5344CB8AC3E}">
        <p14:creationId xmlns:p14="http://schemas.microsoft.com/office/powerpoint/2010/main" val="10246440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GB" sz="6000"/>
              <a:t>Problems &amp; Difficulties</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4276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5A371-B34F-4ACD-B614-B28C9F8F5AA2}"/>
              </a:ext>
            </a:extLst>
          </p:cNvPr>
          <p:cNvSpPr>
            <a:spLocks noGrp="1"/>
          </p:cNvSpPr>
          <p:nvPr>
            <p:ph type="title"/>
          </p:nvPr>
        </p:nvSpPr>
        <p:spPr>
          <a:xfrm>
            <a:off x="965199" y="851517"/>
            <a:ext cx="5130795" cy="1461778"/>
          </a:xfrm>
        </p:spPr>
        <p:txBody>
          <a:bodyPr>
            <a:normAutofit/>
          </a:bodyPr>
          <a:lstStyle/>
          <a:p>
            <a:r>
              <a:rPr lang="en-GB" sz="4000" dirty="0"/>
              <a:t>Problems &amp; Difficulties</a:t>
            </a:r>
          </a:p>
        </p:txBody>
      </p:sp>
      <p:sp>
        <p:nvSpPr>
          <p:cNvPr id="22" name="Inhaltsplatzhalter 2">
            <a:extLst>
              <a:ext uri="{FF2B5EF4-FFF2-40B4-BE49-F238E27FC236}">
                <a16:creationId xmlns:a16="http://schemas.microsoft.com/office/drawing/2014/main" id="{E9AECB38-4884-4A74-84D4-028482614014}"/>
              </a:ext>
            </a:extLst>
          </p:cNvPr>
          <p:cNvSpPr>
            <a:spLocks noGrp="1"/>
          </p:cNvSpPr>
          <p:nvPr>
            <p:ph idx="1"/>
          </p:nvPr>
        </p:nvSpPr>
        <p:spPr>
          <a:xfrm>
            <a:off x="965199" y="2470247"/>
            <a:ext cx="4048344" cy="3536236"/>
          </a:xfrm>
        </p:spPr>
        <p:txBody>
          <a:bodyPr>
            <a:normAutofit/>
          </a:bodyPr>
          <a:lstStyle/>
          <a:p>
            <a:r>
              <a:rPr lang="en-GB" sz="2400" dirty="0"/>
              <a:t>Realistic Behaviour</a:t>
            </a:r>
          </a:p>
          <a:p>
            <a:r>
              <a:rPr lang="en-GB" sz="2400" dirty="0"/>
              <a:t>Discretization of Walls</a:t>
            </a:r>
          </a:p>
          <a:p>
            <a:r>
              <a:rPr lang="en-GB" sz="2400" dirty="0"/>
              <a:t>Third Party Software</a:t>
            </a:r>
          </a:p>
        </p:txBody>
      </p:sp>
      <p:grpSp>
        <p:nvGrpSpPr>
          <p:cNvPr id="26" name="Gruppieren 25">
            <a:extLst>
              <a:ext uri="{FF2B5EF4-FFF2-40B4-BE49-F238E27FC236}">
                <a16:creationId xmlns:a16="http://schemas.microsoft.com/office/drawing/2014/main" id="{5925706B-77EC-4AAD-8E82-1C2552937F76}"/>
              </a:ext>
            </a:extLst>
          </p:cNvPr>
          <p:cNvGrpSpPr/>
          <p:nvPr/>
        </p:nvGrpSpPr>
        <p:grpSpPr>
          <a:xfrm>
            <a:off x="8281675" y="946266"/>
            <a:ext cx="3324689" cy="2734057"/>
            <a:chOff x="8281675" y="946266"/>
            <a:chExt cx="3324689" cy="2734057"/>
          </a:xfrm>
        </p:grpSpPr>
        <p:pic>
          <p:nvPicPr>
            <p:cNvPr id="21" name="Grafik 20">
              <a:extLst>
                <a:ext uri="{FF2B5EF4-FFF2-40B4-BE49-F238E27FC236}">
                  <a16:creationId xmlns:a16="http://schemas.microsoft.com/office/drawing/2014/main" id="{84EF3343-68B3-453A-BED8-242210CB2ECC}"/>
                </a:ext>
              </a:extLst>
            </p:cNvPr>
            <p:cNvPicPr>
              <a:picLocks noChangeAspect="1"/>
            </p:cNvPicPr>
            <p:nvPr/>
          </p:nvPicPr>
          <p:blipFill>
            <a:blip r:embed="rId3"/>
            <a:stretch>
              <a:fillRect/>
            </a:stretch>
          </p:blipFill>
          <p:spPr>
            <a:xfrm>
              <a:off x="8281675" y="946266"/>
              <a:ext cx="3324689" cy="2734057"/>
            </a:xfrm>
            <a:prstGeom prst="rect">
              <a:avLst/>
            </a:prstGeom>
          </p:spPr>
        </p:pic>
        <p:sp>
          <p:nvSpPr>
            <p:cNvPr id="24" name="Ellipse 23">
              <a:extLst>
                <a:ext uri="{FF2B5EF4-FFF2-40B4-BE49-F238E27FC236}">
                  <a16:creationId xmlns:a16="http://schemas.microsoft.com/office/drawing/2014/main" id="{B1AAE942-9128-4DFB-8330-B0935CA36FA0}"/>
                </a:ext>
              </a:extLst>
            </p:cNvPr>
            <p:cNvSpPr/>
            <p:nvPr/>
          </p:nvSpPr>
          <p:spPr>
            <a:xfrm>
              <a:off x="9479742" y="1310140"/>
              <a:ext cx="544531" cy="544531"/>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5" name="Ellipse 24">
              <a:extLst>
                <a:ext uri="{FF2B5EF4-FFF2-40B4-BE49-F238E27FC236}">
                  <a16:creationId xmlns:a16="http://schemas.microsoft.com/office/drawing/2014/main" id="{8448C625-AAB9-4985-B612-88FE388AF27B}"/>
                </a:ext>
              </a:extLst>
            </p:cNvPr>
            <p:cNvSpPr/>
            <p:nvPr/>
          </p:nvSpPr>
          <p:spPr>
            <a:xfrm>
              <a:off x="10815894" y="2741121"/>
              <a:ext cx="692588" cy="69258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pic>
        <p:nvPicPr>
          <p:cNvPr id="28" name="Grafik 27">
            <a:extLst>
              <a:ext uri="{FF2B5EF4-FFF2-40B4-BE49-F238E27FC236}">
                <a16:creationId xmlns:a16="http://schemas.microsoft.com/office/drawing/2014/main" id="{5BB53F55-8E81-47FA-99E6-BCC3A177F8FD}"/>
              </a:ext>
            </a:extLst>
          </p:cNvPr>
          <p:cNvPicPr>
            <a:picLocks noChangeAspect="1"/>
          </p:cNvPicPr>
          <p:nvPr/>
        </p:nvPicPr>
        <p:blipFill rotWithShape="1">
          <a:blip r:embed="rId4"/>
          <a:srcRect l="79070"/>
          <a:stretch/>
        </p:blipFill>
        <p:spPr>
          <a:xfrm>
            <a:off x="6741812" y="5016707"/>
            <a:ext cx="2215198" cy="724001"/>
          </a:xfrm>
          <a:prstGeom prst="rect">
            <a:avLst/>
          </a:prstGeom>
        </p:spPr>
      </p:pic>
      <p:grpSp>
        <p:nvGrpSpPr>
          <p:cNvPr id="41" name="Gruppieren 40">
            <a:extLst>
              <a:ext uri="{FF2B5EF4-FFF2-40B4-BE49-F238E27FC236}">
                <a16:creationId xmlns:a16="http://schemas.microsoft.com/office/drawing/2014/main" id="{AC924344-EDDB-4109-A4EA-7E358D559AEC}"/>
              </a:ext>
            </a:extLst>
          </p:cNvPr>
          <p:cNvGrpSpPr/>
          <p:nvPr/>
        </p:nvGrpSpPr>
        <p:grpSpPr>
          <a:xfrm>
            <a:off x="7487020" y="-1"/>
            <a:ext cx="4704979" cy="4983481"/>
            <a:chOff x="7174076" y="-331469"/>
            <a:chExt cx="5017924" cy="5314950"/>
          </a:xfrm>
        </p:grpSpPr>
        <p:pic>
          <p:nvPicPr>
            <p:cNvPr id="39" name="Grafik 38">
              <a:extLst>
                <a:ext uri="{FF2B5EF4-FFF2-40B4-BE49-F238E27FC236}">
                  <a16:creationId xmlns:a16="http://schemas.microsoft.com/office/drawing/2014/main" id="{BCBBA2B1-AB22-495F-87CF-8D7129C51DA7}"/>
                </a:ext>
              </a:extLst>
            </p:cNvPr>
            <p:cNvPicPr>
              <a:picLocks noChangeAspect="1"/>
            </p:cNvPicPr>
            <p:nvPr/>
          </p:nvPicPr>
          <p:blipFill rotWithShape="1">
            <a:blip r:embed="rId5">
              <a:extLst>
                <a:ext uri="{28A0092B-C50C-407E-A947-70E740481C1C}">
                  <a14:useLocalDpi xmlns:a14="http://schemas.microsoft.com/office/drawing/2010/main" val="0"/>
                </a:ext>
              </a:extLst>
            </a:blip>
            <a:srcRect l="9915" t="55125" r="55243" b="7970"/>
            <a:stretch/>
          </p:blipFill>
          <p:spPr>
            <a:xfrm>
              <a:off x="7174076" y="-331469"/>
              <a:ext cx="5017924" cy="5314950"/>
            </a:xfrm>
            <a:prstGeom prst="rect">
              <a:avLst/>
            </a:prstGeom>
          </p:spPr>
        </p:pic>
        <p:sp>
          <p:nvSpPr>
            <p:cNvPr id="40" name="Pfeil: nach links 39">
              <a:extLst>
                <a:ext uri="{FF2B5EF4-FFF2-40B4-BE49-F238E27FC236}">
                  <a16:creationId xmlns:a16="http://schemas.microsoft.com/office/drawing/2014/main" id="{588DEBC8-5D4C-4BF4-A0B3-4BB60A55C5DA}"/>
                </a:ext>
              </a:extLst>
            </p:cNvPr>
            <p:cNvSpPr/>
            <p:nvPr/>
          </p:nvSpPr>
          <p:spPr>
            <a:xfrm rot="20193549">
              <a:off x="8419127" y="1594151"/>
              <a:ext cx="1362060" cy="97363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05352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fade">
                                      <p:cBhvr>
                                        <p:cTn id="23" dur="500"/>
                                        <p:tgtEl>
                                          <p:spTgt spid="2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xit" presetSubtype="0" fill="hold" nodeType="withEffect">
                                  <p:stCondLst>
                                    <p:cond delay="0"/>
                                  </p:stCondLst>
                                  <p:childTnLst>
                                    <p:animEffect transition="out" filter="fade">
                                      <p:cBhvr>
                                        <p:cTn id="28" dur="500"/>
                                        <p:tgtEl>
                                          <p:spTgt spid="41"/>
                                        </p:tgtEl>
                                      </p:cBhvr>
                                    </p:animEffect>
                                    <p:set>
                                      <p:cBhvr>
                                        <p:cTn id="29"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GB" sz="6000"/>
              <a:t>Evaluation</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2603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92B3240-4784-4EDE-BF34-43AB390A9139}"/>
              </a:ext>
            </a:extLst>
          </p:cNvPr>
          <p:cNvSpPr txBox="1"/>
          <p:nvPr/>
        </p:nvSpPr>
        <p:spPr>
          <a:xfrm>
            <a:off x="1501453" y="850100"/>
            <a:ext cx="1503680" cy="1015663"/>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latin typeface="Calibri Light"/>
                <a:cs typeface="Arial"/>
              </a:rPr>
              <a:t>Aim</a:t>
            </a:r>
          </a:p>
        </p:txBody>
      </p:sp>
      <p:sp>
        <p:nvSpPr>
          <p:cNvPr id="9" name="TextBox 8">
            <a:extLst>
              <a:ext uri="{FF2B5EF4-FFF2-40B4-BE49-F238E27FC236}">
                <a16:creationId xmlns:a16="http://schemas.microsoft.com/office/drawing/2014/main" id="{4E983A72-A537-440F-B67F-14C7928BC6F3}"/>
              </a:ext>
            </a:extLst>
          </p:cNvPr>
          <p:cNvSpPr txBox="1"/>
          <p:nvPr/>
        </p:nvSpPr>
        <p:spPr>
          <a:xfrm>
            <a:off x="870815" y="2199303"/>
            <a:ext cx="464924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Microscopic simulation of pedestrian motion</a:t>
            </a:r>
          </a:p>
          <a:p>
            <a:pPr marL="285750" indent="-285750">
              <a:buFont typeface="Arial"/>
              <a:buChar char="•"/>
            </a:pPr>
            <a:endParaRPr lang="en-US" sz="2400">
              <a:cs typeface="Calibri"/>
            </a:endParaRPr>
          </a:p>
          <a:p>
            <a:pPr marL="285750" indent="-285750">
              <a:buFont typeface="Arial"/>
              <a:buChar char="•"/>
            </a:pPr>
            <a:r>
              <a:rPr lang="en-US" sz="2400">
                <a:cs typeface="Calibri"/>
              </a:rPr>
              <a:t>Test the simulation against some simple environment configurations</a:t>
            </a:r>
          </a:p>
          <a:p>
            <a:pPr marL="285750" indent="-285750">
              <a:buFont typeface="Arial"/>
              <a:buChar char="•"/>
            </a:pPr>
            <a:endParaRPr lang="en-US" sz="2400">
              <a:cs typeface="Calibri"/>
            </a:endParaRPr>
          </a:p>
          <a:p>
            <a:pPr marL="285750" indent="-285750">
              <a:buFont typeface="Arial"/>
              <a:buChar char="•"/>
            </a:pPr>
            <a:r>
              <a:rPr lang="en-US" sz="2400">
                <a:cs typeface="Calibri"/>
              </a:rPr>
              <a:t>Apply the simulation to a classroom</a:t>
            </a:r>
          </a:p>
          <a:p>
            <a:pPr marL="285750" indent="-285750">
              <a:buFont typeface="Arial"/>
              <a:buChar char="•"/>
            </a:pPr>
            <a:endParaRPr lang="en-US" sz="2400">
              <a:cs typeface="Calibri"/>
            </a:endParaRPr>
          </a:p>
          <a:p>
            <a:pPr marL="285750" indent="-285750">
              <a:buFont typeface="Arial"/>
              <a:buChar char="•"/>
            </a:pPr>
            <a:endParaRPr lang="en-US" sz="2400">
              <a:cs typeface="Calibri"/>
            </a:endParaRPr>
          </a:p>
        </p:txBody>
      </p:sp>
      <p:pic>
        <p:nvPicPr>
          <p:cNvPr id="18" name="Picture 18">
            <a:extLst>
              <a:ext uri="{FF2B5EF4-FFF2-40B4-BE49-F238E27FC236}">
                <a16:creationId xmlns:a16="http://schemas.microsoft.com/office/drawing/2014/main" id="{44ECC3C0-9652-40D0-ABDB-12F055F20C3F}"/>
              </a:ext>
            </a:extLst>
          </p:cNvPr>
          <p:cNvPicPr>
            <a:picLocks noChangeAspect="1"/>
          </p:cNvPicPr>
          <p:nvPr/>
        </p:nvPicPr>
        <p:blipFill rotWithShape="1">
          <a:blip r:embed="rId2"/>
          <a:srcRect l="6364" r="7738" b="-228"/>
          <a:stretch/>
        </p:blipFill>
        <p:spPr>
          <a:xfrm rot="-5400000">
            <a:off x="8021380" y="1987273"/>
            <a:ext cx="2015170" cy="3251104"/>
          </a:xfrm>
          <a:prstGeom prst="rect">
            <a:avLst/>
          </a:prstGeom>
        </p:spPr>
      </p:pic>
      <p:pic>
        <p:nvPicPr>
          <p:cNvPr id="17" name="Picture 17" descr="A picture containing text, silhouette&#10;&#10;Description automatically generated">
            <a:extLst>
              <a:ext uri="{FF2B5EF4-FFF2-40B4-BE49-F238E27FC236}">
                <a16:creationId xmlns:a16="http://schemas.microsoft.com/office/drawing/2014/main" id="{D562D2E8-E1D5-4C7E-A4F7-870B8FE2B868}"/>
              </a:ext>
            </a:extLst>
          </p:cNvPr>
          <p:cNvPicPr>
            <a:picLocks noChangeAspect="1"/>
          </p:cNvPicPr>
          <p:nvPr/>
        </p:nvPicPr>
        <p:blipFill>
          <a:blip r:embed="rId3"/>
          <a:stretch>
            <a:fillRect/>
          </a:stretch>
        </p:blipFill>
        <p:spPr>
          <a:xfrm>
            <a:off x="7408461" y="2598444"/>
            <a:ext cx="3402841" cy="2434485"/>
          </a:xfrm>
          <a:prstGeom prst="rect">
            <a:avLst/>
          </a:prstGeom>
        </p:spPr>
      </p:pic>
    </p:spTree>
    <p:extLst>
      <p:ext uri="{BB962C8B-B14F-4D97-AF65-F5344CB8AC3E}">
        <p14:creationId xmlns:p14="http://schemas.microsoft.com/office/powerpoint/2010/main" val="210644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5A371-B34F-4ACD-B614-B28C9F8F5AA2}"/>
              </a:ext>
            </a:extLst>
          </p:cNvPr>
          <p:cNvSpPr>
            <a:spLocks noGrp="1"/>
          </p:cNvSpPr>
          <p:nvPr>
            <p:ph type="title"/>
          </p:nvPr>
        </p:nvSpPr>
        <p:spPr>
          <a:xfrm>
            <a:off x="965199" y="851517"/>
            <a:ext cx="5130795" cy="1461778"/>
          </a:xfrm>
        </p:spPr>
        <p:txBody>
          <a:bodyPr>
            <a:normAutofit/>
          </a:bodyPr>
          <a:lstStyle/>
          <a:p>
            <a:r>
              <a:rPr lang="en-GB" sz="4000"/>
              <a:t>Evaluation</a:t>
            </a:r>
          </a:p>
        </p:txBody>
      </p:sp>
      <p:sp>
        <p:nvSpPr>
          <p:cNvPr id="6" name="Inhaltsplatzhalter 2">
            <a:extLst>
              <a:ext uri="{FF2B5EF4-FFF2-40B4-BE49-F238E27FC236}">
                <a16:creationId xmlns:a16="http://schemas.microsoft.com/office/drawing/2014/main" id="{C98361B0-18FA-4B01-97E8-BAC748AD25F4}"/>
              </a:ext>
            </a:extLst>
          </p:cNvPr>
          <p:cNvSpPr>
            <a:spLocks noGrp="1"/>
          </p:cNvSpPr>
          <p:nvPr>
            <p:ph idx="1"/>
          </p:nvPr>
        </p:nvSpPr>
        <p:spPr>
          <a:xfrm>
            <a:off x="965199" y="2470247"/>
            <a:ext cx="4048344" cy="3536236"/>
          </a:xfrm>
        </p:spPr>
        <p:txBody>
          <a:bodyPr>
            <a:normAutofit/>
          </a:bodyPr>
          <a:lstStyle/>
          <a:p>
            <a:r>
              <a:rPr lang="en-GB" sz="2400" dirty="0"/>
              <a:t>Interesting Theory</a:t>
            </a:r>
          </a:p>
          <a:p>
            <a:r>
              <a:rPr lang="en-GB" sz="2400" dirty="0"/>
              <a:t>Desired Output</a:t>
            </a:r>
          </a:p>
          <a:p>
            <a:r>
              <a:rPr lang="en-GB" sz="2400" dirty="0"/>
              <a:t>Coherent Example</a:t>
            </a:r>
          </a:p>
          <a:p>
            <a:r>
              <a:rPr lang="en-GB" sz="2400" dirty="0"/>
              <a:t>New Ideas</a:t>
            </a:r>
          </a:p>
        </p:txBody>
      </p:sp>
      <p:pic>
        <p:nvPicPr>
          <p:cNvPr id="7" name="Grafik 6">
            <a:extLst>
              <a:ext uri="{FF2B5EF4-FFF2-40B4-BE49-F238E27FC236}">
                <a16:creationId xmlns:a16="http://schemas.microsoft.com/office/drawing/2014/main" id="{64F70864-AC91-482E-B9BE-1A4A67F1375D}"/>
              </a:ext>
            </a:extLst>
          </p:cNvPr>
          <p:cNvPicPr>
            <a:picLocks noChangeAspect="1"/>
          </p:cNvPicPr>
          <p:nvPr/>
        </p:nvPicPr>
        <p:blipFill>
          <a:blip r:embed="rId2"/>
          <a:stretch>
            <a:fillRect/>
          </a:stretch>
        </p:blipFill>
        <p:spPr>
          <a:xfrm>
            <a:off x="5978742" y="1925152"/>
            <a:ext cx="4363059" cy="962159"/>
          </a:xfrm>
          <a:prstGeom prst="rect">
            <a:avLst/>
          </a:prstGeom>
        </p:spPr>
      </p:pic>
      <p:pic>
        <p:nvPicPr>
          <p:cNvPr id="9" name="Inhaltsplatzhalter 10">
            <a:extLst>
              <a:ext uri="{FF2B5EF4-FFF2-40B4-BE49-F238E27FC236}">
                <a16:creationId xmlns:a16="http://schemas.microsoft.com/office/drawing/2014/main" id="{3526EAED-2D9E-4C19-9F94-0612BCB7183C}"/>
              </a:ext>
            </a:extLst>
          </p:cNvPr>
          <p:cNvPicPr>
            <a:picLocks noChangeAspect="1"/>
          </p:cNvPicPr>
          <p:nvPr/>
        </p:nvPicPr>
        <p:blipFill rotWithShape="1">
          <a:blip r:embed="rId3">
            <a:extLst>
              <a:ext uri="{28A0092B-C50C-407E-A947-70E740481C1C}">
                <a14:useLocalDpi xmlns:a14="http://schemas.microsoft.com/office/drawing/2010/main" val="0"/>
              </a:ext>
            </a:extLst>
          </a:blip>
          <a:srcRect l="26911" t="9856" r="29607" b="3107"/>
          <a:stretch/>
        </p:blipFill>
        <p:spPr>
          <a:xfrm>
            <a:off x="9815575" y="3429000"/>
            <a:ext cx="1879601" cy="1813588"/>
          </a:xfrm>
          <a:prstGeom prst="rect">
            <a:avLst/>
          </a:prstGeom>
        </p:spPr>
      </p:pic>
      <p:pic>
        <p:nvPicPr>
          <p:cNvPr id="11" name="Grafik 10">
            <a:extLst>
              <a:ext uri="{FF2B5EF4-FFF2-40B4-BE49-F238E27FC236}">
                <a16:creationId xmlns:a16="http://schemas.microsoft.com/office/drawing/2014/main" id="{08426C5E-B4A9-4AD4-9EFC-62BDC9562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870" y="4643827"/>
            <a:ext cx="1904347" cy="1904347"/>
          </a:xfrm>
          <a:prstGeom prst="rect">
            <a:avLst/>
          </a:prstGeom>
        </p:spPr>
      </p:pic>
    </p:spTree>
    <p:extLst>
      <p:ext uri="{BB962C8B-B14F-4D97-AF65-F5344CB8AC3E}">
        <p14:creationId xmlns:p14="http://schemas.microsoft.com/office/powerpoint/2010/main" val="2263747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Many question marks on black background">
            <a:extLst>
              <a:ext uri="{FF2B5EF4-FFF2-40B4-BE49-F238E27FC236}">
                <a16:creationId xmlns:a16="http://schemas.microsoft.com/office/drawing/2014/main" id="{0D5C201F-BEE1-4F24-A6B8-FD34C970C303}"/>
              </a:ext>
            </a:extLst>
          </p:cNvPr>
          <p:cNvPicPr>
            <a:picLocks noChangeAspect="1"/>
          </p:cNvPicPr>
          <p:nvPr/>
        </p:nvPicPr>
        <p:blipFill rotWithShape="1">
          <a:blip r:embed="rId2"/>
          <a:srcRect l="22895" r="2" b="2"/>
          <a:stretch/>
        </p:blipFill>
        <p:spPr>
          <a:xfrm>
            <a:off x="3523488" y="10"/>
            <a:ext cx="8668512" cy="6857990"/>
          </a:xfrm>
          <a:prstGeom prst="rect">
            <a:avLst/>
          </a:prstGeom>
        </p:spPr>
      </p:pic>
      <p:sp>
        <p:nvSpPr>
          <p:cNvPr id="16"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7DD89B-99C5-4286-825C-3CB001CF718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63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4DDD028-3839-4CD6-949F-05AFECF2E85A}"/>
              </a:ext>
            </a:extLst>
          </p:cNvPr>
          <p:cNvSpPr>
            <a:spLocks noGrp="1"/>
          </p:cNvSpPr>
          <p:nvPr>
            <p:ph type="title"/>
          </p:nvPr>
        </p:nvSpPr>
        <p:spPr/>
        <p:txBody>
          <a:bodyPr/>
          <a:lstStyle/>
          <a:p>
            <a:endParaRPr lang="en-GB"/>
          </a:p>
        </p:txBody>
      </p:sp>
      <p:sp useBgFill="1">
        <p:nvSpPr>
          <p:cNvPr id="11" name="Rectangle 9">
            <a:extLst>
              <a:ext uri="{FF2B5EF4-FFF2-40B4-BE49-F238E27FC236}">
                <a16:creationId xmlns:a16="http://schemas.microsoft.com/office/drawing/2014/main" id="{AB01BA69-C5DD-4187-9107-5BCB3CAE4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el 1">
            <a:extLst>
              <a:ext uri="{FF2B5EF4-FFF2-40B4-BE49-F238E27FC236}">
                <a16:creationId xmlns:a16="http://schemas.microsoft.com/office/drawing/2014/main" id="{6B156F48-8B3E-46CE-B12B-C9B081924FAE}"/>
              </a:ext>
            </a:extLst>
          </p:cNvPr>
          <p:cNvSpPr txBox="1">
            <a:spLocks/>
          </p:cNvSpPr>
          <p:nvPr/>
        </p:nvSpPr>
        <p:spPr>
          <a:xfrm>
            <a:off x="1971009" y="-62233"/>
            <a:ext cx="7734466" cy="29914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a:t>The Social Force Model</a:t>
            </a:r>
            <a:endParaRPr lang="en-US" sz="6000" dirty="0"/>
          </a:p>
        </p:txBody>
      </p:sp>
      <p:sp>
        <p:nvSpPr>
          <p:cNvPr id="14" name="Freeform: Shape 11">
            <a:extLst>
              <a:ext uri="{FF2B5EF4-FFF2-40B4-BE49-F238E27FC236}">
                <a16:creationId xmlns:a16="http://schemas.microsoft.com/office/drawing/2014/main" id="{08A576DE-F081-4D0F-9FCF-44A8A180A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15" name="CasellaDiTesto 2">
                <a:extLst>
                  <a:ext uri="{FF2B5EF4-FFF2-40B4-BE49-F238E27FC236}">
                    <a16:creationId xmlns:a16="http://schemas.microsoft.com/office/drawing/2014/main" id="{62B9106C-2792-4031-85F9-6B4F38FF54AB}"/>
                  </a:ext>
                </a:extLst>
              </p:cNvPr>
              <p:cNvSpPr txBox="1"/>
              <p:nvPr/>
            </p:nvSpPr>
            <p:spPr>
              <a:xfrm>
                <a:off x="963827" y="2994883"/>
                <a:ext cx="93520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2400" dirty="0">
                    <a:cs typeface="Calibri"/>
                  </a:rPr>
                  <a:t>Agents </a:t>
                </a:r>
                <a14:m>
                  <m:oMath xmlns:m="http://schemas.openxmlformats.org/officeDocument/2006/math">
                    <m:r>
                      <a:rPr lang="it-IT" sz="2400" b="0" i="1" smtClean="0">
                        <a:latin typeface="Cambria Math" panose="02040503050406030204" pitchFamily="18" charset="0"/>
                        <a:cs typeface="Calibri"/>
                      </a:rPr>
                      <m:t>𝛼</m:t>
                    </m:r>
                  </m:oMath>
                </a14:m>
                <a:r>
                  <a:rPr lang="it-IT" sz="2400" dirty="0">
                    <a:cs typeface="Calibri"/>
                  </a:rPr>
                  <a:t> </a:t>
                </a:r>
                <a:r>
                  <a:rPr lang="it-IT" sz="2400" dirty="0" err="1">
                    <a:cs typeface="Calibri"/>
                  </a:rPr>
                  <a:t>that</a:t>
                </a:r>
                <a:r>
                  <a:rPr lang="it-IT" sz="2400" dirty="0">
                    <a:cs typeface="Calibri"/>
                  </a:rPr>
                  <a:t> </a:t>
                </a:r>
                <a:r>
                  <a:rPr lang="it-IT" sz="2400" dirty="0" err="1">
                    <a:cs typeface="Calibri"/>
                  </a:rPr>
                  <a:t>react</a:t>
                </a:r>
                <a:r>
                  <a:rPr lang="it-IT" sz="2400" dirty="0">
                    <a:cs typeface="Calibri"/>
                  </a:rPr>
                  <a:t> to information from the </a:t>
                </a:r>
                <a:r>
                  <a:rPr lang="it-IT" sz="2400" dirty="0" err="1">
                    <a:cs typeface="Calibri"/>
                  </a:rPr>
                  <a:t>environment</a:t>
                </a:r>
                <a:endParaRPr lang="it-IT" sz="2400" dirty="0">
                  <a:cs typeface="Calibri"/>
                </a:endParaRPr>
              </a:p>
              <a:p>
                <a:pPr lvl="1" algn="ctr"/>
                <a:endParaRPr lang="it-IT" sz="2400" dirty="0">
                  <a:cs typeface="Calibri"/>
                </a:endParaRPr>
              </a:p>
              <a:p>
                <a:pPr algn="ctr"/>
                <a:endParaRPr lang="it-IT" sz="2400" dirty="0">
                  <a:cs typeface="Calibri"/>
                </a:endParaRPr>
              </a:p>
            </p:txBody>
          </p:sp>
        </mc:Choice>
        <mc:Fallback xmlns="">
          <p:sp>
            <p:nvSpPr>
              <p:cNvPr id="15" name="CasellaDiTesto 2">
                <a:extLst>
                  <a:ext uri="{FF2B5EF4-FFF2-40B4-BE49-F238E27FC236}">
                    <a16:creationId xmlns:a16="http://schemas.microsoft.com/office/drawing/2014/main" id="{62B9106C-2792-4031-85F9-6B4F38FF54AB}"/>
                  </a:ext>
                </a:extLst>
              </p:cNvPr>
              <p:cNvSpPr txBox="1">
                <a:spLocks noRot="1" noChangeAspect="1" noMove="1" noResize="1" noEditPoints="1" noAdjustHandles="1" noChangeArrowheads="1" noChangeShapeType="1" noTextEdit="1"/>
              </p:cNvSpPr>
              <p:nvPr/>
            </p:nvSpPr>
            <p:spPr>
              <a:xfrm>
                <a:off x="963827" y="2994883"/>
                <a:ext cx="9352047" cy="1200329"/>
              </a:xfrm>
              <a:prstGeom prst="rect">
                <a:avLst/>
              </a:prstGeom>
              <a:blipFill>
                <a:blip r:embed="rId2"/>
                <a:stretch>
                  <a:fillRect t="-4061"/>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6" name="Input penna 4">
                <a:extLst>
                  <a:ext uri="{FF2B5EF4-FFF2-40B4-BE49-F238E27FC236}">
                    <a16:creationId xmlns:a16="http://schemas.microsoft.com/office/drawing/2014/main" id="{5387BE4A-6B52-4442-B3A0-C8DFFD8FFC56}"/>
                  </a:ext>
                </a:extLst>
              </p14:cNvPr>
              <p14:cNvContentPartPr/>
              <p14:nvPr/>
            </p14:nvContentPartPr>
            <p14:xfrm>
              <a:off x="8742642" y="1074252"/>
              <a:ext cx="19049" cy="19049"/>
            </p14:xfrm>
          </p:contentPart>
        </mc:Choice>
        <mc:Fallback xmlns="">
          <p:pic>
            <p:nvPicPr>
              <p:cNvPr id="16" name="Input penna 4">
                <a:extLst>
                  <a:ext uri="{FF2B5EF4-FFF2-40B4-BE49-F238E27FC236}">
                    <a16:creationId xmlns:a16="http://schemas.microsoft.com/office/drawing/2014/main" id="{5387BE4A-6B52-4442-B3A0-C8DFFD8FFC56}"/>
                  </a:ext>
                </a:extLst>
              </p:cNvPr>
              <p:cNvPicPr/>
              <p:nvPr/>
            </p:nvPicPr>
            <p:blipFill>
              <a:blip r:embed="rId4"/>
              <a:stretch>
                <a:fillRect/>
              </a:stretch>
            </p:blipFill>
            <p:spPr>
              <a:xfrm>
                <a:off x="7790192" y="121802"/>
                <a:ext cx="1904900" cy="1904900"/>
              </a:xfrm>
              <a:prstGeom prst="rect">
                <a:avLst/>
              </a:prstGeom>
            </p:spPr>
          </p:pic>
        </mc:Fallback>
      </mc:AlternateContent>
      <mc:AlternateContent xmlns:mc="http://schemas.openxmlformats.org/markup-compatibility/2006" xmlns:a14="http://schemas.microsoft.com/office/drawing/2010/main">
        <mc:Choice Requires="a14">
          <p:sp>
            <p:nvSpPr>
              <p:cNvPr id="17" name="Rettangolo 3">
                <a:extLst>
                  <a:ext uri="{FF2B5EF4-FFF2-40B4-BE49-F238E27FC236}">
                    <a16:creationId xmlns:a16="http://schemas.microsoft.com/office/drawing/2014/main" id="{56EE9942-D405-4A68-ADCD-6F2B254A9B76}"/>
                  </a:ext>
                </a:extLst>
              </p:cNvPr>
              <p:cNvSpPr/>
              <p:nvPr/>
            </p:nvSpPr>
            <p:spPr>
              <a:xfrm>
                <a:off x="2790242" y="3572670"/>
                <a:ext cx="6096000" cy="1245084"/>
              </a:xfrm>
              <a:prstGeom prst="rect">
                <a:avLst/>
              </a:prstGeom>
            </p:spPr>
            <p:txBody>
              <a:bodyPr>
                <a:spAutoFit/>
              </a:bodyPr>
              <a:lstStyle/>
              <a:p>
                <a:pPr algn="ctr"/>
                <a:r>
                  <a:rPr lang="it-IT" sz="2400" dirty="0">
                    <a:cs typeface="Calibri"/>
                  </a:rPr>
                  <a:t>↓</a:t>
                </a:r>
              </a:p>
              <a:p>
                <a:pPr algn="ctr"/>
                <a:r>
                  <a:rPr lang="it-IT" sz="2400" dirty="0">
                    <a:cs typeface="Calibri"/>
                  </a:rPr>
                  <a:t>Social force </a:t>
                </a:r>
                <a14:m>
                  <m:oMath xmlns:m="http://schemas.openxmlformats.org/officeDocument/2006/math">
                    <m:acc>
                      <m:accPr>
                        <m:chr m:val="⃗"/>
                        <m:ctrlPr>
                          <a:rPr lang="it-IT" sz="2400" i="1">
                            <a:latin typeface="Cambria Math" panose="02040503050406030204" pitchFamily="18" charset="0"/>
                            <a:cs typeface="Calibri"/>
                          </a:rPr>
                        </m:ctrlPr>
                      </m:accPr>
                      <m:e>
                        <m:sSub>
                          <m:sSubPr>
                            <m:ctrlPr>
                              <a:rPr lang="it-IT" sz="2400" i="1">
                                <a:latin typeface="Cambria Math" panose="02040503050406030204" pitchFamily="18" charset="0"/>
                                <a:cs typeface="Calibri"/>
                              </a:rPr>
                            </m:ctrlPr>
                          </m:sSubPr>
                          <m:e>
                            <m:r>
                              <a:rPr lang="it-IT" sz="2400" i="1">
                                <a:latin typeface="Cambria Math" panose="02040503050406030204" pitchFamily="18" charset="0"/>
                                <a:cs typeface="Calibri"/>
                              </a:rPr>
                              <m:t>𝐹</m:t>
                            </m:r>
                          </m:e>
                          <m:sub>
                            <m:r>
                              <a:rPr lang="it-IT" sz="2400" i="1">
                                <a:latin typeface="Cambria Math" panose="02040503050406030204" pitchFamily="18" charset="0"/>
                                <a:cs typeface="Calibri"/>
                              </a:rPr>
                              <m:t>𝛼</m:t>
                            </m:r>
                          </m:sub>
                        </m:sSub>
                      </m:e>
                    </m:acc>
                    <m:r>
                      <a:rPr lang="it-IT" sz="2400" i="1" dirty="0">
                        <a:latin typeface="Cambria Math" panose="02040503050406030204" pitchFamily="18" charset="0"/>
                        <a:cs typeface="Calibri"/>
                      </a:rPr>
                      <m:t>(</m:t>
                    </m:r>
                    <m:r>
                      <a:rPr lang="it-IT" sz="2400" i="1" dirty="0">
                        <a:latin typeface="Cambria Math" panose="02040503050406030204" pitchFamily="18" charset="0"/>
                        <a:cs typeface="Calibri"/>
                      </a:rPr>
                      <m:t>𝑡</m:t>
                    </m:r>
                    <m:r>
                      <a:rPr lang="it-IT" sz="2400" i="1" dirty="0">
                        <a:latin typeface="Cambria Math" panose="02040503050406030204" pitchFamily="18" charset="0"/>
                        <a:cs typeface="Calibri"/>
                      </a:rPr>
                      <m:t>)</m:t>
                    </m:r>
                  </m:oMath>
                </a14:m>
                <a:endParaRPr lang="it-IT" sz="2400" dirty="0">
                  <a:cs typeface="Calibri"/>
                </a:endParaRPr>
              </a:p>
              <a:p>
                <a:pPr lvl="1" algn="ctr"/>
                <a:r>
                  <a:rPr lang="it-IT" sz="2400" dirty="0">
                    <a:cs typeface="Calibri"/>
                  </a:rPr>
                  <a:t>= </a:t>
                </a:r>
                <a:r>
                  <a:rPr lang="it-IT" sz="2400" dirty="0" err="1">
                    <a:cs typeface="Calibri"/>
                  </a:rPr>
                  <a:t>changes</a:t>
                </a:r>
                <a:r>
                  <a:rPr lang="it-IT" sz="2400" dirty="0">
                    <a:cs typeface="Calibri"/>
                  </a:rPr>
                  <a:t> of </a:t>
                </a:r>
                <a14:m>
                  <m:oMath xmlns:m="http://schemas.openxmlformats.org/officeDocument/2006/math">
                    <m:acc>
                      <m:accPr>
                        <m:chr m:val="⃗"/>
                        <m:ctrlPr>
                          <a:rPr lang="it-IT" sz="2400" i="1">
                            <a:latin typeface="Cambria Math" panose="02040503050406030204" pitchFamily="18" charset="0"/>
                            <a:cs typeface="Calibri"/>
                          </a:rPr>
                        </m:ctrlPr>
                      </m:accPr>
                      <m:e>
                        <m:sSub>
                          <m:sSubPr>
                            <m:ctrlPr>
                              <a:rPr lang="it-IT" sz="2400" i="1">
                                <a:latin typeface="Cambria Math" panose="02040503050406030204" pitchFamily="18" charset="0"/>
                                <a:cs typeface="Calibri"/>
                              </a:rPr>
                            </m:ctrlPr>
                          </m:sSubPr>
                          <m:e>
                            <m:r>
                              <a:rPr lang="it-IT" sz="2400" i="1">
                                <a:latin typeface="Cambria Math" panose="02040503050406030204" pitchFamily="18" charset="0"/>
                                <a:cs typeface="Calibri"/>
                              </a:rPr>
                              <m:t>𝑤</m:t>
                            </m:r>
                          </m:e>
                          <m:sub>
                            <m:r>
                              <a:rPr lang="it-IT" sz="2400" i="1">
                                <a:latin typeface="Cambria Math" panose="02040503050406030204" pitchFamily="18" charset="0"/>
                                <a:cs typeface="Calibri"/>
                              </a:rPr>
                              <m:t>𝛼</m:t>
                            </m:r>
                          </m:sub>
                        </m:sSub>
                      </m:e>
                    </m:acc>
                    <m:r>
                      <a:rPr lang="it-IT" sz="2400" i="1" dirty="0">
                        <a:latin typeface="Cambria Math" panose="02040503050406030204" pitchFamily="18" charset="0"/>
                        <a:cs typeface="Calibri"/>
                      </a:rPr>
                      <m:t>(</m:t>
                    </m:r>
                    <m:r>
                      <a:rPr lang="it-IT" sz="2400" i="1" dirty="0">
                        <a:latin typeface="Cambria Math" panose="02040503050406030204" pitchFamily="18" charset="0"/>
                        <a:cs typeface="Calibri"/>
                      </a:rPr>
                      <m:t>𝑡</m:t>
                    </m:r>
                    <m:r>
                      <a:rPr lang="it-IT" sz="2400" i="1" dirty="0">
                        <a:latin typeface="Cambria Math" panose="02040503050406030204" pitchFamily="18" charset="0"/>
                        <a:cs typeface="Calibri"/>
                      </a:rPr>
                      <m:t>)</m:t>
                    </m:r>
                  </m:oMath>
                </a14:m>
                <a:r>
                  <a:rPr lang="it-IT" sz="2400" dirty="0">
                    <a:cs typeface="Calibri"/>
                  </a:rPr>
                  <a:t> </a:t>
                </a:r>
                <a:r>
                  <a:rPr lang="it-IT" sz="2400" dirty="0" err="1">
                    <a:cs typeface="Calibri"/>
                  </a:rPr>
                  <a:t>desired</a:t>
                </a:r>
                <a:r>
                  <a:rPr lang="it-IT" sz="2400" dirty="0">
                    <a:cs typeface="Calibri"/>
                  </a:rPr>
                  <a:t> </a:t>
                </a:r>
                <a:r>
                  <a:rPr lang="it-IT" sz="2400" dirty="0" err="1">
                    <a:cs typeface="Calibri"/>
                  </a:rPr>
                  <a:t>velocity</a:t>
                </a:r>
                <a:endParaRPr lang="it-IT" sz="2400" dirty="0">
                  <a:cs typeface="Calibri"/>
                </a:endParaRPr>
              </a:p>
            </p:txBody>
          </p:sp>
        </mc:Choice>
        <mc:Fallback xmlns="">
          <p:sp>
            <p:nvSpPr>
              <p:cNvPr id="17" name="Rettangolo 3">
                <a:extLst>
                  <a:ext uri="{FF2B5EF4-FFF2-40B4-BE49-F238E27FC236}">
                    <a16:creationId xmlns:a16="http://schemas.microsoft.com/office/drawing/2014/main" id="{56EE9942-D405-4A68-ADCD-6F2B254A9B76}"/>
                  </a:ext>
                </a:extLst>
              </p:cNvPr>
              <p:cNvSpPr>
                <a:spLocks noRot="1" noChangeAspect="1" noMove="1" noResize="1" noEditPoints="1" noAdjustHandles="1" noChangeArrowheads="1" noChangeShapeType="1" noTextEdit="1"/>
              </p:cNvSpPr>
              <p:nvPr/>
            </p:nvSpPr>
            <p:spPr>
              <a:xfrm>
                <a:off x="2790242" y="3572670"/>
                <a:ext cx="6096000" cy="1245084"/>
              </a:xfrm>
              <a:prstGeom prst="rect">
                <a:avLst/>
              </a:prstGeom>
              <a:blipFill>
                <a:blip r:embed="rId5"/>
                <a:stretch>
                  <a:fillRect t="-3922" b="-10294"/>
                </a:stretch>
              </a:blipFill>
            </p:spPr>
            <p:txBody>
              <a:bodyPr/>
              <a:lstStyle/>
              <a:p>
                <a:r>
                  <a:rPr lang="en-GB">
                    <a:noFill/>
                  </a:rPr>
                  <a:t> </a:t>
                </a:r>
              </a:p>
            </p:txBody>
          </p:sp>
        </mc:Fallback>
      </mc:AlternateContent>
    </p:spTree>
    <p:extLst>
      <p:ext uri="{BB962C8B-B14F-4D97-AF65-F5344CB8AC3E}">
        <p14:creationId xmlns:p14="http://schemas.microsoft.com/office/powerpoint/2010/main" val="148309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0680777-3188-42E2-B255-337D5B0BCE94}"/>
              </a:ext>
            </a:extLst>
          </p:cNvPr>
          <p:cNvSpPr>
            <a:spLocks noGrp="1"/>
          </p:cNvSpPr>
          <p:nvPr>
            <p:ph type="title"/>
          </p:nvPr>
        </p:nvSpPr>
        <p:spPr/>
        <p:txBody>
          <a:bodyPr/>
          <a:lstStyle/>
          <a:p>
            <a:endParaRPr lang="en-GB"/>
          </a:p>
        </p:txBody>
      </p:sp>
      <p:sp>
        <p:nvSpPr>
          <p:cNvPr id="18" name="Inhaltsplatzhalter 17">
            <a:extLst>
              <a:ext uri="{FF2B5EF4-FFF2-40B4-BE49-F238E27FC236}">
                <a16:creationId xmlns:a16="http://schemas.microsoft.com/office/drawing/2014/main" id="{2DFE7890-2E8E-4618-9F26-1EAF0B8F4206}"/>
              </a:ext>
            </a:extLst>
          </p:cNvPr>
          <p:cNvSpPr>
            <a:spLocks noGrp="1"/>
          </p:cNvSpPr>
          <p:nvPr>
            <p:ph idx="1"/>
          </p:nvPr>
        </p:nvSpPr>
        <p:spPr/>
        <p:txBody>
          <a:bodyPr/>
          <a:lstStyle/>
          <a:p>
            <a:endParaRPr lang="en-GB"/>
          </a:p>
        </p:txBody>
      </p:sp>
      <p:sp useBgFill="1">
        <p:nvSpPr>
          <p:cNvPr id="22" name="Rectangle 7">
            <a:extLst>
              <a:ext uri="{FF2B5EF4-FFF2-40B4-BE49-F238E27FC236}">
                <a16:creationId xmlns:a16="http://schemas.microsoft.com/office/drawing/2014/main" id="{5E4AAE83-4137-4595-A10C-7078F5824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9">
            <a:extLst>
              <a:ext uri="{FF2B5EF4-FFF2-40B4-BE49-F238E27FC236}">
                <a16:creationId xmlns:a16="http://schemas.microsoft.com/office/drawing/2014/main" id="{698814AC-9D1E-44D9-8371-E6DA980D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itel 1">
            <a:extLst>
              <a:ext uri="{FF2B5EF4-FFF2-40B4-BE49-F238E27FC236}">
                <a16:creationId xmlns:a16="http://schemas.microsoft.com/office/drawing/2014/main" id="{6AA95C1E-928D-413C-997C-107A60611838}"/>
              </a:ext>
            </a:extLst>
          </p:cNvPr>
          <p:cNvSpPr txBox="1">
            <a:spLocks/>
          </p:cNvSpPr>
          <p:nvPr/>
        </p:nvSpPr>
        <p:spPr>
          <a:xfrm>
            <a:off x="142442" y="-51371"/>
            <a:ext cx="5130795" cy="1461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The Force:</a:t>
            </a:r>
            <a:endParaRPr lang="en-GB" sz="4000" dirty="0"/>
          </a:p>
        </p:txBody>
      </p:sp>
      <p:pic>
        <p:nvPicPr>
          <p:cNvPr id="26" name="Inhaltsplatzhalter 12" descr="Vollziegelwand mit einfarbiger Füllung">
            <a:extLst>
              <a:ext uri="{FF2B5EF4-FFF2-40B4-BE49-F238E27FC236}">
                <a16:creationId xmlns:a16="http://schemas.microsoft.com/office/drawing/2014/main" id="{E073CDFE-3425-4082-8FDC-1224F5501E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3832" y="4183499"/>
            <a:ext cx="914400" cy="1728462"/>
          </a:xfrm>
          <a:prstGeom prst="rect">
            <a:avLst/>
          </a:prstGeom>
        </p:spPr>
      </p:pic>
      <p:pic>
        <p:nvPicPr>
          <p:cNvPr id="27" name="Grafik 26" descr="Mann mit einfarbiger Füllung">
            <a:extLst>
              <a:ext uri="{FF2B5EF4-FFF2-40B4-BE49-F238E27FC236}">
                <a16:creationId xmlns:a16="http://schemas.microsoft.com/office/drawing/2014/main" id="{695DB263-E1BF-4680-BE9A-F1D606D19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6227" y="2903198"/>
            <a:ext cx="1185777" cy="1185777"/>
          </a:xfrm>
          <a:prstGeom prst="rect">
            <a:avLst/>
          </a:prstGeom>
        </p:spPr>
      </p:pic>
      <p:pic>
        <p:nvPicPr>
          <p:cNvPr id="28" name="Grafik 27" descr="Mann mit einfarbiger Füllung">
            <a:extLst>
              <a:ext uri="{FF2B5EF4-FFF2-40B4-BE49-F238E27FC236}">
                <a16:creationId xmlns:a16="http://schemas.microsoft.com/office/drawing/2014/main" id="{566F7445-EF9B-4C25-B76F-1F7FF8534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7022" y="2903198"/>
            <a:ext cx="1185777" cy="1185777"/>
          </a:xfrm>
          <a:prstGeom prst="rect">
            <a:avLst/>
          </a:prstGeom>
        </p:spPr>
      </p:pic>
      <p:sp>
        <p:nvSpPr>
          <p:cNvPr id="29" name="Pfeil: nach links und rechts 28">
            <a:extLst>
              <a:ext uri="{FF2B5EF4-FFF2-40B4-BE49-F238E27FC236}">
                <a16:creationId xmlns:a16="http://schemas.microsoft.com/office/drawing/2014/main" id="{CA17ADF7-0B88-4C5E-9A1C-8A89370A32C0}"/>
              </a:ext>
            </a:extLst>
          </p:cNvPr>
          <p:cNvSpPr/>
          <p:nvPr/>
        </p:nvSpPr>
        <p:spPr>
          <a:xfrm>
            <a:off x="9809116" y="3248436"/>
            <a:ext cx="794819" cy="49530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0" name="Grafik 29" descr="Mann mit einfarbiger Füllung">
            <a:extLst>
              <a:ext uri="{FF2B5EF4-FFF2-40B4-BE49-F238E27FC236}">
                <a16:creationId xmlns:a16="http://schemas.microsoft.com/office/drawing/2014/main" id="{F847FFA0-2DA7-421A-BDCC-A0C993463B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8483" y="4484589"/>
            <a:ext cx="1185777" cy="1185777"/>
          </a:xfrm>
          <a:prstGeom prst="rect">
            <a:avLst/>
          </a:prstGeom>
        </p:spPr>
      </p:pic>
      <p:sp>
        <p:nvSpPr>
          <p:cNvPr id="31" name="Pfeil: nach rechts 30">
            <a:extLst>
              <a:ext uri="{FF2B5EF4-FFF2-40B4-BE49-F238E27FC236}">
                <a16:creationId xmlns:a16="http://schemas.microsoft.com/office/drawing/2014/main" id="{BD4C02FD-CBE7-4CD4-8A75-1BCC9CB0253A}"/>
              </a:ext>
            </a:extLst>
          </p:cNvPr>
          <p:cNvSpPr/>
          <p:nvPr/>
        </p:nvSpPr>
        <p:spPr>
          <a:xfrm>
            <a:off x="8493188" y="4798708"/>
            <a:ext cx="586913" cy="4953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Inhaltsplatzhalter 2">
                <a:extLst>
                  <a:ext uri="{FF2B5EF4-FFF2-40B4-BE49-F238E27FC236}">
                    <a16:creationId xmlns:a16="http://schemas.microsoft.com/office/drawing/2014/main" id="{AA4686E8-B18D-4A23-841D-7C4CBB88BE74}"/>
                  </a:ext>
                </a:extLst>
              </p:cNvPr>
              <p:cNvSpPr txBox="1">
                <a:spLocks/>
              </p:cNvSpPr>
              <p:nvPr/>
            </p:nvSpPr>
            <p:spPr>
              <a:xfrm>
                <a:off x="190772" y="1070359"/>
                <a:ext cx="6214474" cy="26733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Goal</a:t>
                </a:r>
                <a:r>
                  <a:rPr lang="en-GB" sz="2400" dirty="0"/>
                  <a:t> </a:t>
                </a:r>
                <a14:m>
                  <m:oMath xmlns:m="http://schemas.openxmlformats.org/officeDocument/2006/math">
                    <m:acc>
                      <m:accPr>
                        <m:chr m:val="⃗"/>
                        <m:ctrlPr>
                          <a:rPr lang="it-IT" sz="2400" b="0" i="1" smtClean="0">
                            <a:latin typeface="Cambria Math" panose="02040503050406030204" pitchFamily="18" charset="0"/>
                          </a:rPr>
                        </m:ctrlPr>
                      </m:accPr>
                      <m:e>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𝑟</m:t>
                            </m:r>
                          </m:e>
                          <m:sub>
                            <m:r>
                              <a:rPr lang="it-IT" sz="2400" b="0" i="1" smtClean="0">
                                <a:latin typeface="Cambria Math" panose="02040503050406030204" pitchFamily="18" charset="0"/>
                              </a:rPr>
                              <m:t>𝛼</m:t>
                            </m:r>
                          </m:sub>
                          <m:sup>
                            <m:r>
                              <a:rPr lang="it-IT" sz="2400" b="0" i="1" smtClean="0">
                                <a:latin typeface="Cambria Math" panose="02040503050406030204" pitchFamily="18" charset="0"/>
                              </a:rPr>
                              <m:t>0</m:t>
                            </m:r>
                          </m:sup>
                        </m:sSubSup>
                      </m:e>
                    </m:acc>
                  </m:oMath>
                </a14:m>
                <a:r>
                  <a:rPr lang="en-GB" sz="2400" dirty="0"/>
                  <a:t> and ’’least action principle’’</a:t>
                </a:r>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𝑒</m:t>
                              </m:r>
                            </m:e>
                            <m:sub>
                              <m:r>
                                <a:rPr lang="it-IT" sz="2400" b="0" i="1" smtClean="0">
                                  <a:latin typeface="Cambria Math" panose="02040503050406030204" pitchFamily="18" charset="0"/>
                                </a:rPr>
                                <m:t>𝛼</m:t>
                              </m:r>
                            </m:sub>
                          </m:sSub>
                        </m:e>
                      </m:acc>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𝑡</m:t>
                          </m:r>
                        </m:e>
                      </m:d>
                      <m:r>
                        <a:rPr lang="it-IT" sz="2400" b="0" i="1" dirty="0" smtClean="0">
                          <a:latin typeface="Cambria Math" panose="02040503050406030204" pitchFamily="18" charset="0"/>
                        </a:rPr>
                        <m:t>=</m:t>
                      </m:r>
                      <m:f>
                        <m:fPr>
                          <m:ctrlPr>
                            <a:rPr lang="it-IT" sz="2400" b="0" i="1" dirty="0" smtClean="0">
                              <a:latin typeface="Cambria Math" panose="02040503050406030204" pitchFamily="18" charset="0"/>
                            </a:rPr>
                          </m:ctrlPr>
                        </m:fPr>
                        <m:num>
                          <m:acc>
                            <m:accPr>
                              <m:chr m:val="⃗"/>
                              <m:ctrlPr>
                                <a:rPr lang="it-IT" sz="2400" b="0" i="1" dirty="0" smtClean="0">
                                  <a:latin typeface="Cambria Math" panose="02040503050406030204" pitchFamily="18" charset="0"/>
                                </a:rPr>
                              </m:ctrlPr>
                            </m:accPr>
                            <m:e>
                              <m:sSubSup>
                                <m:sSubSupPr>
                                  <m:ctrlPr>
                                    <a:rPr lang="it-IT" sz="2400" b="0" i="1" dirty="0" smtClean="0">
                                      <a:latin typeface="Cambria Math" panose="02040503050406030204" pitchFamily="18" charset="0"/>
                                    </a:rPr>
                                  </m:ctrlPr>
                                </m:sSubSup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sub>
                                <m:sup>
                                  <m:r>
                                    <a:rPr lang="it-IT" sz="2400" b="0" i="1" dirty="0" smtClean="0">
                                      <a:latin typeface="Cambria Math" panose="02040503050406030204" pitchFamily="18" charset="0"/>
                                    </a:rPr>
                                    <m:t>𝑘</m:t>
                                  </m:r>
                                </m:sup>
                              </m:sSubSup>
                            </m:e>
                          </m:acc>
                          <m:r>
                            <a:rPr lang="it-IT" sz="2400" b="0" i="1" dirty="0" smtClean="0">
                              <a:latin typeface="Cambria Math" panose="02040503050406030204" pitchFamily="18" charset="0"/>
                            </a:rPr>
                            <m:t>−</m:t>
                          </m:r>
                          <m:acc>
                            <m:accPr>
                              <m:chr m:val="⃗"/>
                              <m:ctrlPr>
                                <a:rPr lang="it-IT" sz="2400" b="0" i="1" dirty="0" smtClean="0">
                                  <a:latin typeface="Cambria Math" panose="02040503050406030204" pitchFamily="18" charset="0"/>
                                </a:rPr>
                              </m:ctrlPr>
                            </m:accPr>
                            <m:e>
                              <m:r>
                                <a:rPr lang="it-IT" sz="2400" b="0" i="1" dirty="0" smtClean="0">
                                  <a:latin typeface="Cambria Math" panose="02040503050406030204" pitchFamily="18" charset="0"/>
                                </a:rPr>
                                <m:t> </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sub>
                              </m:sSub>
                              <m:r>
                                <a:rPr lang="it-IT" sz="2400" b="0" i="1" dirty="0" smtClean="0">
                                  <a:latin typeface="Cambria Math" panose="02040503050406030204" pitchFamily="18" charset="0"/>
                                </a:rPr>
                                <m:t> </m:t>
                              </m:r>
                            </m:e>
                          </m:acc>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𝑡</m:t>
                              </m:r>
                            </m:e>
                          </m:d>
                        </m:num>
                        <m:den>
                          <m:acc>
                            <m:accPr>
                              <m:chr m:val="⃗"/>
                              <m:ctrlPr>
                                <a:rPr lang="it-IT" sz="2400" i="1" dirty="0">
                                  <a:latin typeface="Cambria Math" panose="02040503050406030204" pitchFamily="18" charset="0"/>
                                </a:rPr>
                              </m:ctrlPr>
                            </m:accPr>
                            <m:e>
                              <m:r>
                                <a:rPr lang="it-IT" sz="2400" b="0" i="1" dirty="0" smtClean="0">
                                  <a:latin typeface="Cambria Math" panose="02040503050406030204" pitchFamily="18" charset="0"/>
                                </a:rPr>
                                <m:t>||</m:t>
                              </m:r>
                              <m:sSubSup>
                                <m:sSubSupPr>
                                  <m:ctrlPr>
                                    <a:rPr lang="it-IT" sz="2400" i="1" dirty="0">
                                      <a:latin typeface="Cambria Math" panose="02040503050406030204" pitchFamily="18" charset="0"/>
                                    </a:rPr>
                                  </m:ctrlPr>
                                </m:sSubSupPr>
                                <m:e>
                                  <m:r>
                                    <a:rPr lang="it-IT" sz="2400" i="1" dirty="0">
                                      <a:latin typeface="Cambria Math" panose="02040503050406030204" pitchFamily="18" charset="0"/>
                                    </a:rPr>
                                    <m:t>𝑟</m:t>
                                  </m:r>
                                </m:e>
                                <m:sub>
                                  <m:r>
                                    <a:rPr lang="it-IT" sz="2400" i="1" dirty="0">
                                      <a:latin typeface="Cambria Math" panose="02040503050406030204" pitchFamily="18" charset="0"/>
                                    </a:rPr>
                                    <m:t>𝛼</m:t>
                                  </m:r>
                                </m:sub>
                                <m:sup>
                                  <m:r>
                                    <a:rPr lang="it-IT" sz="2400" i="1" dirty="0">
                                      <a:latin typeface="Cambria Math" panose="02040503050406030204" pitchFamily="18" charset="0"/>
                                    </a:rPr>
                                    <m:t>𝑘</m:t>
                                  </m:r>
                                </m:sup>
                              </m:sSubSup>
                            </m:e>
                          </m:acc>
                          <m:r>
                            <a:rPr lang="it-IT" sz="2400" i="1" dirty="0">
                              <a:latin typeface="Cambria Math" panose="02040503050406030204" pitchFamily="18" charset="0"/>
                            </a:rPr>
                            <m:t>−</m:t>
                          </m:r>
                          <m:acc>
                            <m:accPr>
                              <m:chr m:val="⃗"/>
                              <m:ctrlPr>
                                <a:rPr lang="it-IT" sz="2400" i="1" dirty="0">
                                  <a:latin typeface="Cambria Math" panose="02040503050406030204" pitchFamily="18" charset="0"/>
                                </a:rPr>
                              </m:ctrlPr>
                            </m:accPr>
                            <m:e>
                              <m:r>
                                <a:rPr lang="it-IT" sz="2400" i="1" dirty="0">
                                  <a:latin typeface="Cambria Math" panose="02040503050406030204" pitchFamily="18" charset="0"/>
                                </a:rPr>
                                <m:t> </m:t>
                              </m:r>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m:t>
                                  </m:r>
                                </m:sub>
                              </m:sSub>
                              <m:r>
                                <a:rPr lang="it-IT" sz="2400" i="1" dirty="0">
                                  <a:latin typeface="Cambria Math" panose="02040503050406030204" pitchFamily="18" charset="0"/>
                                </a:rPr>
                                <m:t> </m:t>
                              </m:r>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r>
                            <a:rPr lang="it-IT" sz="2400" b="0" i="1" dirty="0" smtClean="0">
                              <a:latin typeface="Cambria Math" panose="02040503050406030204" pitchFamily="18" charset="0"/>
                            </a:rPr>
                            <m:t>||</m:t>
                          </m:r>
                        </m:den>
                      </m:f>
                    </m:oMath>
                  </m:oMathPara>
                </a14:m>
                <a:endParaRPr lang="en-GB" sz="2400" dirty="0"/>
              </a:p>
              <a:p>
                <a:pPr marL="0" indent="0">
                  <a:buNone/>
                </a:pPr>
                <a:r>
                  <a:rPr lang="en-GB" sz="2400" dirty="0"/>
                  <a:t>=&gt; desired velocity </a:t>
                </a:r>
                <a14:m>
                  <m:oMath xmlns:m="http://schemas.openxmlformats.org/officeDocument/2006/math">
                    <m:acc>
                      <m:accPr>
                        <m:chr m:val="⃗"/>
                        <m:ctrlPr>
                          <a:rPr lang="it-IT" sz="2400" b="0" i="1" smtClean="0">
                            <a:latin typeface="Cambria Math" panose="02040503050406030204" pitchFamily="18" charset="0"/>
                          </a:rPr>
                        </m:ctrlPr>
                      </m:accPr>
                      <m:e>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𝑣</m:t>
                            </m:r>
                          </m:e>
                          <m:sub>
                            <m:r>
                              <a:rPr lang="it-IT" sz="2400" b="0" i="1" smtClean="0">
                                <a:latin typeface="Cambria Math" panose="02040503050406030204" pitchFamily="18" charset="0"/>
                              </a:rPr>
                              <m:t>𝛼</m:t>
                            </m:r>
                          </m:sub>
                          <m:sup>
                            <m:r>
                              <a:rPr lang="it-IT" sz="2400" b="0" i="1" smtClean="0">
                                <a:latin typeface="Cambria Math" panose="02040503050406030204" pitchFamily="18" charset="0"/>
                              </a:rPr>
                              <m:t>0</m:t>
                            </m:r>
                          </m:sup>
                        </m:sSubSup>
                      </m:e>
                    </m:acc>
                    <m:r>
                      <a:rPr lang="it-IT" sz="2400" b="0" i="1" dirty="0" smtClean="0">
                        <a:latin typeface="Cambria Math" panose="02040503050406030204" pitchFamily="18" charset="0"/>
                      </a:rPr>
                      <m:t>(</m:t>
                    </m:r>
                    <m:r>
                      <a:rPr lang="it-IT" sz="2400" b="0" i="1" dirty="0" smtClean="0">
                        <a:latin typeface="Cambria Math" panose="02040503050406030204" pitchFamily="18" charset="0"/>
                      </a:rPr>
                      <m:t>𝑡</m:t>
                    </m:r>
                    <m:r>
                      <a:rPr lang="it-IT" sz="2400" b="0" i="1" dirty="0" smtClean="0">
                        <a:latin typeface="Cambria Math" panose="02040503050406030204" pitchFamily="18" charset="0"/>
                      </a:rPr>
                      <m:t>)=</m:t>
                    </m:r>
                    <m:sSubSup>
                      <m:sSubSupPr>
                        <m:ctrlPr>
                          <a:rPr lang="it-IT" sz="2400" b="0" i="1" dirty="0" smtClean="0">
                            <a:latin typeface="Cambria Math" panose="02040503050406030204" pitchFamily="18" charset="0"/>
                          </a:rPr>
                        </m:ctrlPr>
                      </m:sSubSupPr>
                      <m:e>
                        <m:r>
                          <a:rPr lang="it-IT" sz="2400" b="0" i="1" dirty="0" smtClean="0">
                            <a:latin typeface="Cambria Math" panose="02040503050406030204" pitchFamily="18" charset="0"/>
                          </a:rPr>
                          <m:t>𝑣</m:t>
                        </m:r>
                      </m:e>
                      <m:sub>
                        <m:r>
                          <a:rPr lang="it-IT" sz="2400" b="0" i="1" dirty="0" smtClean="0">
                            <a:latin typeface="Cambria Math" panose="02040503050406030204" pitchFamily="18" charset="0"/>
                          </a:rPr>
                          <m:t>𝛼</m:t>
                        </m:r>
                      </m:sub>
                      <m:sup>
                        <m:r>
                          <a:rPr lang="it-IT" sz="2400" b="0" i="1" dirty="0" smtClean="0">
                            <a:latin typeface="Cambria Math" panose="02040503050406030204" pitchFamily="18" charset="0"/>
                          </a:rPr>
                          <m:t>0</m:t>
                        </m:r>
                      </m:sup>
                    </m:sSubSup>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 </m:t>
                        </m:r>
                        <m:sSub>
                          <m:sSubPr>
                            <m:ctrlPr>
                              <a:rPr lang="it-IT" sz="2400" i="1">
                                <a:latin typeface="Cambria Math" panose="02040503050406030204" pitchFamily="18" charset="0"/>
                              </a:rPr>
                            </m:ctrlPr>
                          </m:sSubPr>
                          <m:e>
                            <m:r>
                              <a:rPr lang="it-IT" sz="2400" i="1">
                                <a:latin typeface="Cambria Math" panose="02040503050406030204" pitchFamily="18" charset="0"/>
                              </a:rPr>
                              <m:t>𝑒</m:t>
                            </m:r>
                          </m:e>
                          <m:sub>
                            <m:r>
                              <a:rPr lang="it-IT" sz="2400" i="1">
                                <a:latin typeface="Cambria Math" panose="02040503050406030204" pitchFamily="18" charset="0"/>
                              </a:rPr>
                              <m:t>𝛼</m:t>
                            </m:r>
                          </m:sub>
                        </m:sSub>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oMath>
                </a14:m>
                <a:endParaRPr lang="it-IT" sz="2400" b="0" dirty="0"/>
              </a:p>
              <a:p>
                <a:pPr marL="0" indent="0">
                  <a:buNone/>
                </a:pPr>
                <a:r>
                  <a:rPr lang="en-GB" sz="2400" dirty="0"/>
                  <a:t>=&gt;  </a:t>
                </a:r>
                <a14:m>
                  <m:oMath xmlns:m="http://schemas.openxmlformats.org/officeDocument/2006/math">
                    <m:acc>
                      <m:accPr>
                        <m:chr m:val="⃗"/>
                        <m:ctrlPr>
                          <a:rPr lang="it-IT" sz="2400" i="1">
                            <a:latin typeface="Cambria Math" panose="02040503050406030204" pitchFamily="18" charset="0"/>
                            <a:cs typeface="Calibri"/>
                          </a:rPr>
                        </m:ctrlPr>
                      </m:accPr>
                      <m:e>
                        <m:sSubSup>
                          <m:sSubSupPr>
                            <m:ctrlPr>
                              <a:rPr lang="it-IT" sz="2400" b="0" i="1" smtClean="0">
                                <a:latin typeface="Cambria Math" panose="02040503050406030204" pitchFamily="18" charset="0"/>
                                <a:cs typeface="Calibri"/>
                              </a:rPr>
                            </m:ctrlPr>
                          </m:sSubSupPr>
                          <m:e>
                            <m:r>
                              <a:rPr lang="it-IT" sz="2400" i="1">
                                <a:latin typeface="Cambria Math" panose="02040503050406030204" pitchFamily="18" charset="0"/>
                                <a:cs typeface="Calibri"/>
                              </a:rPr>
                              <m:t>𝐹</m:t>
                            </m:r>
                          </m:e>
                          <m:sub>
                            <m:r>
                              <a:rPr lang="it-IT" sz="2400" i="1">
                                <a:latin typeface="Cambria Math" panose="02040503050406030204" pitchFamily="18" charset="0"/>
                                <a:cs typeface="Calibri"/>
                              </a:rPr>
                              <m:t>𝛼</m:t>
                            </m:r>
                          </m:sub>
                          <m:sup>
                            <m:r>
                              <a:rPr lang="it-IT" sz="2400" b="0" i="1" smtClean="0">
                                <a:latin typeface="Cambria Math" panose="02040503050406030204" pitchFamily="18" charset="0"/>
                                <a:cs typeface="Calibri"/>
                              </a:rPr>
                              <m:t>0</m:t>
                            </m:r>
                          </m:sup>
                        </m:sSubSup>
                      </m:e>
                    </m:acc>
                    <m:d>
                      <m:dPr>
                        <m:ctrlPr>
                          <a:rPr lang="it-IT" sz="2400" i="1" dirty="0">
                            <a:latin typeface="Cambria Math" panose="02040503050406030204" pitchFamily="18" charset="0"/>
                            <a:cs typeface="Calibri"/>
                          </a:rPr>
                        </m:ctrlPr>
                      </m:dPr>
                      <m:e>
                        <m:r>
                          <a:rPr lang="it-IT" sz="2400" i="1" dirty="0">
                            <a:latin typeface="Cambria Math" panose="02040503050406030204" pitchFamily="18" charset="0"/>
                            <a:cs typeface="Calibri"/>
                          </a:rPr>
                          <m:t>𝑡</m:t>
                        </m:r>
                      </m:e>
                    </m:d>
                    <m:r>
                      <a:rPr lang="it-IT" sz="2400" b="0" i="1" dirty="0" smtClean="0">
                        <a:latin typeface="Cambria Math" panose="02040503050406030204" pitchFamily="18" charset="0"/>
                        <a:cs typeface="Calibri"/>
                      </a:rPr>
                      <m:t>=</m:t>
                    </m:r>
                    <m:f>
                      <m:fPr>
                        <m:ctrlPr>
                          <a:rPr lang="it-IT" sz="2400" b="0" i="1" dirty="0" smtClean="0">
                            <a:latin typeface="Cambria Math" panose="02040503050406030204" pitchFamily="18" charset="0"/>
                            <a:cs typeface="Calibri"/>
                          </a:rPr>
                        </m:ctrlPr>
                      </m:fPr>
                      <m:num>
                        <m:acc>
                          <m:accPr>
                            <m:chr m:val="⃗"/>
                            <m:ctrlPr>
                              <a:rPr lang="it-IT" sz="2400" b="0" i="1" dirty="0" smtClean="0">
                                <a:latin typeface="Cambria Math" panose="02040503050406030204" pitchFamily="18" charset="0"/>
                                <a:cs typeface="Calibri"/>
                              </a:rPr>
                            </m:ctrlPr>
                          </m:accPr>
                          <m:e>
                            <m:sSub>
                              <m:sSubPr>
                                <m:ctrlPr>
                                  <a:rPr lang="it-IT" sz="2400" b="0" i="1" dirty="0" smtClean="0">
                                    <a:latin typeface="Cambria Math" panose="02040503050406030204" pitchFamily="18" charset="0"/>
                                    <a:cs typeface="Calibri"/>
                                  </a:rPr>
                                </m:ctrlPr>
                              </m:sSubPr>
                              <m:e>
                                <m:r>
                                  <a:rPr lang="it-IT" sz="2400" b="0" i="1" dirty="0" smtClean="0">
                                    <a:latin typeface="Cambria Math" panose="02040503050406030204" pitchFamily="18" charset="0"/>
                                    <a:cs typeface="Calibri"/>
                                  </a:rPr>
                                  <m:t>𝑣</m:t>
                                </m:r>
                              </m:e>
                              <m:sub>
                                <m:r>
                                  <a:rPr lang="it-IT" sz="2400" b="0" i="1" dirty="0" smtClean="0">
                                    <a:latin typeface="Cambria Math" panose="02040503050406030204" pitchFamily="18" charset="0"/>
                                    <a:cs typeface="Calibri"/>
                                  </a:rPr>
                                  <m:t>𝛼</m:t>
                                </m:r>
                              </m:sub>
                            </m:sSub>
                          </m:e>
                        </m:acc>
                        <m:d>
                          <m:dPr>
                            <m:ctrlPr>
                              <a:rPr lang="it-IT" sz="2400" b="0" i="1" dirty="0" smtClean="0">
                                <a:latin typeface="Cambria Math" panose="02040503050406030204" pitchFamily="18" charset="0"/>
                                <a:cs typeface="Calibri"/>
                              </a:rPr>
                            </m:ctrlPr>
                          </m:dPr>
                          <m:e>
                            <m:r>
                              <a:rPr lang="it-IT" sz="2400" b="0" i="1" dirty="0" smtClean="0">
                                <a:latin typeface="Cambria Math" panose="02040503050406030204" pitchFamily="18" charset="0"/>
                                <a:cs typeface="Calibri"/>
                              </a:rPr>
                              <m:t>𝑡</m:t>
                            </m:r>
                          </m:e>
                        </m:d>
                        <m:r>
                          <a:rPr lang="it-IT" sz="2400" b="0" i="1" dirty="0" smtClean="0">
                            <a:latin typeface="Cambria Math" panose="02040503050406030204" pitchFamily="18" charset="0"/>
                            <a:cs typeface="Calibri"/>
                          </a:rPr>
                          <m:t>−</m:t>
                        </m:r>
                        <m:acc>
                          <m:accPr>
                            <m:chr m:val="⃗"/>
                            <m:ctrlPr>
                              <a:rPr lang="it-IT" sz="2400" i="1">
                                <a:latin typeface="Cambria Math" panose="02040503050406030204" pitchFamily="18" charset="0"/>
                              </a:rPr>
                            </m:ctrlPr>
                          </m:accPr>
                          <m:e>
                            <m:sSubSup>
                              <m:sSubSupPr>
                                <m:ctrlPr>
                                  <a:rPr lang="it-IT" sz="2400" i="1">
                                    <a:latin typeface="Cambria Math" panose="02040503050406030204" pitchFamily="18" charset="0"/>
                                  </a:rPr>
                                </m:ctrlPr>
                              </m:sSubSupPr>
                              <m:e>
                                <m:r>
                                  <a:rPr lang="it-IT" sz="2400" i="1">
                                    <a:latin typeface="Cambria Math" panose="02040503050406030204" pitchFamily="18" charset="0"/>
                                  </a:rPr>
                                  <m:t>𝑣</m:t>
                                </m:r>
                              </m:e>
                              <m:sub>
                                <m:r>
                                  <a:rPr lang="it-IT" sz="2400" i="1">
                                    <a:latin typeface="Cambria Math" panose="02040503050406030204" pitchFamily="18" charset="0"/>
                                  </a:rPr>
                                  <m:t>𝛼</m:t>
                                </m:r>
                              </m:sub>
                              <m:sup>
                                <m:r>
                                  <a:rPr lang="it-IT" sz="2400" i="1">
                                    <a:latin typeface="Cambria Math" panose="02040503050406030204" pitchFamily="18" charset="0"/>
                                  </a:rPr>
                                  <m:t>0</m:t>
                                </m:r>
                              </m:sup>
                            </m:sSubSup>
                          </m:e>
                        </m:acc>
                        <m:d>
                          <m:dPr>
                            <m:ctrlPr>
                              <a:rPr lang="it-IT" sz="2400" i="1" dirty="0">
                                <a:latin typeface="Cambria Math" panose="02040503050406030204" pitchFamily="18" charset="0"/>
                              </a:rPr>
                            </m:ctrlPr>
                          </m:dPr>
                          <m:e>
                            <m:r>
                              <a:rPr lang="it-IT" sz="2400" i="1" dirty="0">
                                <a:latin typeface="Cambria Math" panose="02040503050406030204" pitchFamily="18" charset="0"/>
                              </a:rPr>
                              <m:t>𝑡</m:t>
                            </m:r>
                          </m:e>
                        </m:d>
                      </m:num>
                      <m:den>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𝜏</m:t>
                            </m:r>
                          </m:e>
                          <m:sub>
                            <m:r>
                              <a:rPr lang="it-IT" sz="2400" b="0" i="1" dirty="0" smtClean="0">
                                <a:latin typeface="Cambria Math" panose="02040503050406030204" pitchFamily="18" charset="0"/>
                              </a:rPr>
                              <m:t>𝛼</m:t>
                            </m:r>
                          </m:sub>
                        </m:sSub>
                      </m:den>
                    </m:f>
                  </m:oMath>
                </a14:m>
                <a:endParaRPr lang="it-IT" sz="2400" dirty="0">
                  <a:cs typeface="Calibri"/>
                </a:endParaRPr>
              </a:p>
            </p:txBody>
          </p:sp>
        </mc:Choice>
        <mc:Fallback xmlns="">
          <p:sp>
            <p:nvSpPr>
              <p:cNvPr id="32" name="Inhaltsplatzhalter 2">
                <a:extLst>
                  <a:ext uri="{FF2B5EF4-FFF2-40B4-BE49-F238E27FC236}">
                    <a16:creationId xmlns:a16="http://schemas.microsoft.com/office/drawing/2014/main" id="{AA4686E8-B18D-4A23-841D-7C4CBB88BE74}"/>
                  </a:ext>
                </a:extLst>
              </p:cNvPr>
              <p:cNvSpPr txBox="1">
                <a:spLocks noRot="1" noChangeAspect="1" noMove="1" noResize="1" noEditPoints="1" noAdjustHandles="1" noChangeArrowheads="1" noChangeShapeType="1" noTextEdit="1"/>
              </p:cNvSpPr>
              <p:nvPr/>
            </p:nvSpPr>
            <p:spPr>
              <a:xfrm>
                <a:off x="190772" y="1070359"/>
                <a:ext cx="6214474" cy="2673377"/>
              </a:xfrm>
              <a:prstGeom prst="rect">
                <a:avLst/>
              </a:prstGeom>
              <a:blipFill>
                <a:blip r:embed="rId6"/>
                <a:stretch>
                  <a:fillRect l="-1471" t="-1598"/>
                </a:stretch>
              </a:blipFill>
            </p:spPr>
            <p:txBody>
              <a:bodyPr/>
              <a:lstStyle/>
              <a:p>
                <a:r>
                  <a:rPr lang="en-GB">
                    <a:noFill/>
                  </a:rPr>
                  <a:t> </a:t>
                </a:r>
              </a:p>
            </p:txBody>
          </p:sp>
        </mc:Fallback>
      </mc:AlternateContent>
      <p:pic>
        <p:nvPicPr>
          <p:cNvPr id="33" name="Grafik 32" descr="Mann mit einfarbiger Füllung">
            <a:extLst>
              <a:ext uri="{FF2B5EF4-FFF2-40B4-BE49-F238E27FC236}">
                <a16:creationId xmlns:a16="http://schemas.microsoft.com/office/drawing/2014/main" id="{3C837826-0DBB-4B13-85BA-19EAA1D055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3832" y="1582406"/>
            <a:ext cx="1185777" cy="1185777"/>
          </a:xfrm>
          <a:prstGeom prst="rect">
            <a:avLst/>
          </a:prstGeom>
        </p:spPr>
      </p:pic>
      <p:pic>
        <p:nvPicPr>
          <p:cNvPr id="34" name="Inhaltsplatzhalter 4" descr="Druckerabdeckung offen mit einfarbiger Füllung">
            <a:extLst>
              <a:ext uri="{FF2B5EF4-FFF2-40B4-BE49-F238E27FC236}">
                <a16:creationId xmlns:a16="http://schemas.microsoft.com/office/drawing/2014/main" id="{DA190E07-5EF9-4E81-8C86-FDD7F7917E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8483" y="1366757"/>
            <a:ext cx="1505321" cy="1505321"/>
          </a:xfrm>
          <a:prstGeom prst="rect">
            <a:avLst/>
          </a:prstGeom>
        </p:spPr>
      </p:pic>
      <mc:AlternateContent xmlns:mc="http://schemas.openxmlformats.org/markup-compatibility/2006" xmlns:a14="http://schemas.microsoft.com/office/drawing/2010/main">
        <mc:Choice Requires="a14">
          <p:sp>
            <p:nvSpPr>
              <p:cNvPr id="35" name="Inhaltsplatzhalter 2">
                <a:extLst>
                  <a:ext uri="{FF2B5EF4-FFF2-40B4-BE49-F238E27FC236}">
                    <a16:creationId xmlns:a16="http://schemas.microsoft.com/office/drawing/2014/main" id="{DB61B400-05B5-43ED-8C7A-1A327649C1CD}"/>
                  </a:ext>
                </a:extLst>
              </p:cNvPr>
              <p:cNvSpPr txBox="1">
                <a:spLocks/>
              </p:cNvSpPr>
              <p:nvPr/>
            </p:nvSpPr>
            <p:spPr>
              <a:xfrm>
                <a:off x="190772" y="3716217"/>
                <a:ext cx="6214474" cy="1728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Private sphere</a:t>
                </a:r>
                <a:endParaRPr lang="en-GB" sz="2400" dirty="0"/>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𝐹</m:t>
                              </m:r>
                            </m:e>
                            <m:sub>
                              <m:r>
                                <a:rPr lang="it-IT" sz="2400" b="0" i="1" smtClean="0">
                                  <a:latin typeface="Cambria Math" panose="02040503050406030204" pitchFamily="18" charset="0"/>
                                </a:rPr>
                                <m:t>𝛼𝛽</m:t>
                              </m:r>
                            </m:sub>
                          </m:sSub>
                        </m:e>
                      </m:acc>
                      <m:d>
                        <m:dPr>
                          <m:ctrlPr>
                            <a:rPr lang="it-IT" sz="2400" b="0" i="1" dirty="0" smtClean="0">
                              <a:latin typeface="Cambria Math" panose="02040503050406030204" pitchFamily="18" charset="0"/>
                            </a:rPr>
                          </m:ctrlPr>
                        </m:dPr>
                        <m:e>
                          <m:acc>
                            <m:accPr>
                              <m:chr m:val="⃗"/>
                              <m:ctrlPr>
                                <a:rPr lang="it-IT" sz="2400" i="1" dirty="0" smtClean="0">
                                  <a:latin typeface="Cambria Math" panose="02040503050406030204" pitchFamily="18" charset="0"/>
                                </a:rPr>
                              </m:ctrlPr>
                            </m:accPr>
                            <m:e>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𝛼𝛽</m:t>
                                  </m:r>
                                </m:sub>
                              </m:sSub>
                            </m:e>
                          </m:acc>
                        </m:e>
                      </m:d>
                      <m:r>
                        <a:rPr lang="it-IT" sz="2400" b="0" i="1" dirty="0" smtClean="0">
                          <a:latin typeface="Cambria Math" panose="02040503050406030204" pitchFamily="18" charset="0"/>
                        </a:rPr>
                        <m:t>=−</m:t>
                      </m:r>
                      <m:r>
                        <m:rPr>
                          <m:sty m:val="p"/>
                        </m:rPr>
                        <a:rPr lang="it-IT" sz="2400" b="0" i="0" dirty="0" smtClean="0">
                          <a:latin typeface="Cambria Math" panose="02040503050406030204" pitchFamily="18" charset="0"/>
                        </a:rPr>
                        <m:t>∇</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𝑉</m:t>
                          </m:r>
                        </m:e>
                        <m:sub>
                          <m:r>
                            <a:rPr lang="it-IT" sz="2400" b="0" i="1" dirty="0" smtClean="0">
                              <a:latin typeface="Cambria Math" panose="02040503050406030204" pitchFamily="18" charset="0"/>
                            </a:rPr>
                            <m:t>𝛼𝛽</m:t>
                          </m:r>
                          <m:r>
                            <a:rPr lang="it-IT" sz="2400" b="0" i="1" dirty="0" smtClean="0">
                              <a:latin typeface="Cambria Math" panose="02040503050406030204" pitchFamily="18" charset="0"/>
                            </a:rPr>
                            <m:t> </m:t>
                          </m:r>
                        </m:sub>
                      </m:sSub>
                      <m:d>
                        <m:dPr>
                          <m:ctrlPr>
                            <a:rPr lang="it-IT" sz="2400" b="0" i="1" dirty="0" smtClean="0">
                              <a:latin typeface="Cambria Math" panose="02040503050406030204" pitchFamily="18" charset="0"/>
                            </a:rPr>
                          </m:ctrlPr>
                        </m:dPr>
                        <m:e>
                          <m:r>
                            <a:rPr lang="it-IT" sz="2400" b="0" i="1" dirty="0" smtClean="0">
                              <a:latin typeface="Cambria Math" panose="02040503050406030204" pitchFamily="18" charset="0"/>
                            </a:rPr>
                            <m:t>𝑏</m:t>
                          </m:r>
                          <m:d>
                            <m:dPr>
                              <m:ctrlPr>
                                <a:rPr lang="it-IT" sz="2400" b="0" i="1" dirty="0" smtClean="0">
                                  <a:latin typeface="Cambria Math" panose="02040503050406030204" pitchFamily="18" charset="0"/>
                                </a:rPr>
                              </m:ctrlPr>
                            </m:dPr>
                            <m:e>
                              <m:acc>
                                <m:accPr>
                                  <m:chr m:val="⃗"/>
                                  <m:ctrlPr>
                                    <a:rPr lang="it-IT" sz="2400" i="1" dirty="0">
                                      <a:latin typeface="Cambria Math" panose="02040503050406030204" pitchFamily="18" charset="0"/>
                                    </a:rPr>
                                  </m:ctrlPr>
                                </m:accPr>
                                <m:e>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𝛼𝛽</m:t>
                                      </m:r>
                                    </m:sub>
                                  </m:sSub>
                                </m:e>
                              </m:acc>
                            </m:e>
                          </m:d>
                        </m:e>
                      </m:d>
                    </m:oMath>
                  </m:oMathPara>
                </a14:m>
                <a:endParaRPr lang="it-IT" sz="2400" b="0" i="1" dirty="0">
                  <a:latin typeface="Cambria Math" panose="02040503050406030204" pitchFamily="18" charset="0"/>
                </a:endParaRPr>
              </a:p>
              <a:p>
                <a:pPr marL="0" indent="0">
                  <a:buNone/>
                </a:pPr>
                <a14:m>
                  <m:oMath xmlns:m="http://schemas.openxmlformats.org/officeDocument/2006/math">
                    <m:r>
                      <a:rPr lang="it-IT" sz="2400" b="0" i="1" smtClean="0">
                        <a:latin typeface="Cambria Math" panose="02040503050406030204" pitchFamily="18" charset="0"/>
                      </a:rPr>
                      <m:t>𝑏</m:t>
                    </m:r>
                  </m:oMath>
                </a14:m>
                <a:r>
                  <a:rPr lang="it-IT" sz="2400" dirty="0"/>
                  <a:t> is semi-minor </a:t>
                </a:r>
                <a:r>
                  <a:rPr lang="it-IT" sz="2400" dirty="0" err="1"/>
                  <a:t>axis</a:t>
                </a:r>
                <a:r>
                  <a:rPr lang="it-IT" sz="2400" dirty="0"/>
                  <a:t> of the </a:t>
                </a:r>
                <a:r>
                  <a:rPr lang="it-IT" sz="2400" dirty="0" err="1"/>
                  <a:t>ellipse</a:t>
                </a:r>
                <a:r>
                  <a:rPr lang="it-IT" sz="2400" dirty="0"/>
                  <a:t> </a:t>
                </a:r>
                <a:r>
                  <a:rPr lang="it-IT" sz="2400" dirty="0" err="1"/>
                  <a:t>delimiting</a:t>
                </a:r>
                <a:r>
                  <a:rPr lang="it-IT" sz="2400" dirty="0"/>
                  <a:t> the private </a:t>
                </a:r>
                <a:r>
                  <a:rPr lang="it-IT" sz="2400" dirty="0" err="1"/>
                  <a:t>sphere</a:t>
                </a:r>
                <a:endParaRPr lang="it-IT" sz="2400" dirty="0">
                  <a:cs typeface="Calibri"/>
                </a:endParaRPr>
              </a:p>
            </p:txBody>
          </p:sp>
        </mc:Choice>
        <mc:Fallback xmlns="">
          <p:sp>
            <p:nvSpPr>
              <p:cNvPr id="35" name="Inhaltsplatzhalter 2">
                <a:extLst>
                  <a:ext uri="{FF2B5EF4-FFF2-40B4-BE49-F238E27FC236}">
                    <a16:creationId xmlns:a16="http://schemas.microsoft.com/office/drawing/2014/main" id="{DB61B400-05B5-43ED-8C7A-1A327649C1CD}"/>
                  </a:ext>
                </a:extLst>
              </p:cNvPr>
              <p:cNvSpPr txBox="1">
                <a:spLocks noRot="1" noChangeAspect="1" noMove="1" noResize="1" noEditPoints="1" noAdjustHandles="1" noChangeArrowheads="1" noChangeShapeType="1" noTextEdit="1"/>
              </p:cNvSpPr>
              <p:nvPr/>
            </p:nvSpPr>
            <p:spPr>
              <a:xfrm>
                <a:off x="190772" y="3716217"/>
                <a:ext cx="6214474" cy="1728462"/>
              </a:xfrm>
              <a:prstGeom prst="rect">
                <a:avLst/>
              </a:prstGeom>
              <a:blipFill>
                <a:blip r:embed="rId9"/>
                <a:stretch>
                  <a:fillRect l="-1471" t="-4947" r="-490" b="-636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Inhaltsplatzhalter 2">
                <a:extLst>
                  <a:ext uri="{FF2B5EF4-FFF2-40B4-BE49-F238E27FC236}">
                    <a16:creationId xmlns:a16="http://schemas.microsoft.com/office/drawing/2014/main" id="{9A298C61-4DB0-4964-9C76-41616BFA7E4F}"/>
                  </a:ext>
                </a:extLst>
              </p:cNvPr>
              <p:cNvSpPr txBox="1">
                <a:spLocks/>
              </p:cNvSpPr>
              <p:nvPr/>
            </p:nvSpPr>
            <p:spPr>
              <a:xfrm>
                <a:off x="142442" y="5670366"/>
                <a:ext cx="6214474" cy="940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Border effects</a:t>
                </a:r>
                <a:endParaRPr lang="en-GB" sz="2400" dirty="0"/>
              </a:p>
              <a:p>
                <a:pPr marL="0" indent="0">
                  <a:buNone/>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𝐹</m:t>
                              </m:r>
                            </m:e>
                            <m:sub>
                              <m:r>
                                <a:rPr lang="it-IT" sz="2400" b="0" i="1" smtClean="0">
                                  <a:latin typeface="Cambria Math" panose="02040503050406030204" pitchFamily="18" charset="0"/>
                                </a:rPr>
                                <m:t>𝛼</m:t>
                              </m:r>
                              <m:r>
                                <a:rPr lang="it-IT" sz="2400" b="0" i="1" smtClean="0">
                                  <a:latin typeface="Cambria Math" panose="02040503050406030204" pitchFamily="18" charset="0"/>
                                </a:rPr>
                                <m:t>𝐵</m:t>
                              </m:r>
                            </m:sub>
                          </m:sSub>
                        </m:e>
                      </m:acc>
                      <m:d>
                        <m:dPr>
                          <m:ctrlPr>
                            <a:rPr lang="it-IT" sz="2400" b="0" i="1" dirty="0" smtClean="0">
                              <a:latin typeface="Cambria Math" panose="02040503050406030204" pitchFamily="18" charset="0"/>
                            </a:rPr>
                          </m:ctrlPr>
                        </m:dPr>
                        <m:e>
                          <m:acc>
                            <m:accPr>
                              <m:chr m:val="⃗"/>
                              <m:ctrlPr>
                                <a:rPr lang="it-IT" sz="2400" i="1" dirty="0" smtClean="0">
                                  <a:latin typeface="Cambria Math" panose="02040503050406030204" pitchFamily="18" charset="0"/>
                                </a:rPr>
                              </m:ctrlPr>
                            </m:accPr>
                            <m:e>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𝑟</m:t>
                                  </m:r>
                                </m:e>
                                <m:sub>
                                  <m:r>
                                    <a:rPr lang="it-IT" sz="2400" b="0" i="1" dirty="0" smtClean="0">
                                      <a:latin typeface="Cambria Math" panose="02040503050406030204" pitchFamily="18" charset="0"/>
                                    </a:rPr>
                                    <m:t>𝛼</m:t>
                                  </m:r>
                                  <m:r>
                                    <a:rPr lang="it-IT" sz="2400" b="0" i="1" dirty="0" smtClean="0">
                                      <a:latin typeface="Cambria Math" panose="02040503050406030204" pitchFamily="18" charset="0"/>
                                    </a:rPr>
                                    <m:t>𝐵</m:t>
                                  </m:r>
                                </m:sub>
                              </m:sSub>
                            </m:e>
                          </m:acc>
                        </m:e>
                      </m:d>
                      <m:r>
                        <a:rPr lang="it-IT" sz="2400" b="0" i="1" dirty="0" smtClean="0">
                          <a:latin typeface="Cambria Math" panose="02040503050406030204" pitchFamily="18" charset="0"/>
                        </a:rPr>
                        <m:t>=−</m:t>
                      </m:r>
                      <m:r>
                        <m:rPr>
                          <m:sty m:val="p"/>
                        </m:rPr>
                        <a:rPr lang="it-IT" sz="2400" b="0" i="0" dirty="0" smtClean="0">
                          <a:latin typeface="Cambria Math" panose="02040503050406030204" pitchFamily="18" charset="0"/>
                        </a:rPr>
                        <m:t>∇</m:t>
                      </m:r>
                      <m:sSub>
                        <m:sSubPr>
                          <m:ctrlPr>
                            <a:rPr lang="it-IT" sz="2400" b="0" i="1" dirty="0" smtClean="0">
                              <a:latin typeface="Cambria Math" panose="02040503050406030204" pitchFamily="18" charset="0"/>
                            </a:rPr>
                          </m:ctrlPr>
                        </m:sSubPr>
                        <m:e>
                          <m:r>
                            <a:rPr lang="it-IT" sz="2400" b="0" i="1" dirty="0" smtClean="0">
                              <a:latin typeface="Cambria Math" panose="02040503050406030204" pitchFamily="18" charset="0"/>
                            </a:rPr>
                            <m:t>𝑈</m:t>
                          </m:r>
                        </m:e>
                        <m:sub>
                          <m:r>
                            <a:rPr lang="it-IT" sz="2400" b="0" i="1" dirty="0" smtClean="0">
                              <a:latin typeface="Cambria Math" panose="02040503050406030204" pitchFamily="18" charset="0"/>
                            </a:rPr>
                            <m:t>𝛼</m:t>
                          </m:r>
                          <m:r>
                            <a:rPr lang="it-IT" sz="2400" b="0" i="1" dirty="0" smtClean="0">
                              <a:latin typeface="Cambria Math" panose="02040503050406030204" pitchFamily="18" charset="0"/>
                            </a:rPr>
                            <m:t>𝐵</m:t>
                          </m:r>
                          <m:r>
                            <a:rPr lang="it-IT" sz="2400" b="0" i="1" dirty="0" smtClean="0">
                              <a:latin typeface="Cambria Math" panose="02040503050406030204" pitchFamily="18" charset="0"/>
                            </a:rPr>
                            <m:t> </m:t>
                          </m:r>
                        </m:sub>
                      </m:sSub>
                      <m:r>
                        <a:rPr lang="it-IT" sz="2400" b="0" i="1" dirty="0" smtClean="0">
                          <a:latin typeface="Cambria Math" panose="02040503050406030204" pitchFamily="18" charset="0"/>
                        </a:rPr>
                        <m:t>(</m:t>
                      </m:r>
                      <m:acc>
                        <m:accPr>
                          <m:chr m:val="⃗"/>
                          <m:ctrlPr>
                            <a:rPr lang="it-IT" sz="2400" i="1" dirty="0">
                              <a:latin typeface="Cambria Math" panose="02040503050406030204" pitchFamily="18" charset="0"/>
                            </a:rPr>
                          </m:ctrlPr>
                        </m:accPr>
                        <m:e>
                          <m:sSub>
                            <m:sSubPr>
                              <m:ctrlPr>
                                <a:rPr lang="it-IT" sz="2400" i="1" dirty="0">
                                  <a:latin typeface="Cambria Math" panose="02040503050406030204" pitchFamily="18" charset="0"/>
                                </a:rPr>
                              </m:ctrlPr>
                            </m:sSubPr>
                            <m:e>
                              <m:r>
                                <a:rPr lang="it-IT" sz="2400" i="1" dirty="0">
                                  <a:latin typeface="Cambria Math" panose="02040503050406030204" pitchFamily="18" charset="0"/>
                                </a:rPr>
                                <m:t>𝑟</m:t>
                              </m:r>
                            </m:e>
                            <m:sub>
                              <m:r>
                                <a:rPr lang="it-IT" sz="2400" i="1" dirty="0">
                                  <a:latin typeface="Cambria Math" panose="02040503050406030204" pitchFamily="18" charset="0"/>
                                </a:rPr>
                                <m:t>𝛼</m:t>
                              </m:r>
                              <m:r>
                                <a:rPr lang="it-IT" sz="2400" b="0" i="1" dirty="0" smtClean="0">
                                  <a:latin typeface="Cambria Math" panose="02040503050406030204" pitchFamily="18" charset="0"/>
                                </a:rPr>
                                <m:t>𝐵</m:t>
                              </m:r>
                            </m:sub>
                          </m:sSub>
                        </m:e>
                      </m:acc>
                      <m:r>
                        <a:rPr lang="it-IT" sz="2400" b="0" i="1" dirty="0" smtClean="0">
                          <a:latin typeface="Cambria Math" panose="02040503050406030204" pitchFamily="18" charset="0"/>
                        </a:rPr>
                        <m:t>)</m:t>
                      </m:r>
                    </m:oMath>
                  </m:oMathPara>
                </a14:m>
                <a:endParaRPr lang="en-GB" sz="2400" dirty="0"/>
              </a:p>
            </p:txBody>
          </p:sp>
        </mc:Choice>
        <mc:Fallback xmlns="">
          <p:sp>
            <p:nvSpPr>
              <p:cNvPr id="36" name="Inhaltsplatzhalter 2">
                <a:extLst>
                  <a:ext uri="{FF2B5EF4-FFF2-40B4-BE49-F238E27FC236}">
                    <a16:creationId xmlns:a16="http://schemas.microsoft.com/office/drawing/2014/main" id="{9A298C61-4DB0-4964-9C76-41616BFA7E4F}"/>
                  </a:ext>
                </a:extLst>
              </p:cNvPr>
              <p:cNvSpPr txBox="1">
                <a:spLocks noRot="1" noChangeAspect="1" noMove="1" noResize="1" noEditPoints="1" noAdjustHandles="1" noChangeArrowheads="1" noChangeShapeType="1" noTextEdit="1"/>
              </p:cNvSpPr>
              <p:nvPr/>
            </p:nvSpPr>
            <p:spPr>
              <a:xfrm>
                <a:off x="142442" y="5670366"/>
                <a:ext cx="6214474" cy="940969"/>
              </a:xfrm>
              <a:prstGeom prst="rect">
                <a:avLst/>
              </a:prstGeom>
              <a:blipFill>
                <a:blip r:embed="rId10"/>
                <a:stretch>
                  <a:fillRect l="-1275" t="-9032"/>
                </a:stretch>
              </a:blipFill>
            </p:spPr>
            <p:txBody>
              <a:bodyPr/>
              <a:lstStyle/>
              <a:p>
                <a:r>
                  <a:rPr lang="en-GB">
                    <a:noFill/>
                  </a:rPr>
                  <a:t> </a:t>
                </a:r>
              </a:p>
            </p:txBody>
          </p:sp>
        </mc:Fallback>
      </mc:AlternateContent>
    </p:spTree>
    <p:extLst>
      <p:ext uri="{BB962C8B-B14F-4D97-AF65-F5344CB8AC3E}">
        <p14:creationId xmlns:p14="http://schemas.microsoft.com/office/powerpoint/2010/main" val="428834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875E-6 3.7037E-7 L 0.14778 3.7037E-7 " pathEditMode="relative" rAng="0" ptsTypes="AA">
                                      <p:cBhvr>
                                        <p:cTn id="6" dur="1000" fill="hold"/>
                                        <p:tgtEl>
                                          <p:spTgt spid="33"/>
                                        </p:tgtEl>
                                        <p:attrNameLst>
                                          <p:attrName>ppt_x</p:attrName>
                                          <p:attrName>ppt_y</p:attrName>
                                        </p:attrNameLst>
                                      </p:cBhvr>
                                      <p:rCtr x="7383"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91667E-6 -2.22222E-6 L -0.04857 -2.22222E-6 " pathEditMode="relative" rAng="0" ptsTypes="AA">
                                      <p:cBhvr>
                                        <p:cTn id="14" dur="1000" fill="hold"/>
                                        <p:tgtEl>
                                          <p:spTgt spid="27"/>
                                        </p:tgtEl>
                                        <p:attrNameLst>
                                          <p:attrName>ppt_x</p:attrName>
                                          <p:attrName>ppt_y</p:attrName>
                                        </p:attrNameLst>
                                      </p:cBhvr>
                                      <p:rCtr x="-2435" y="0"/>
                                    </p:animMotion>
                                  </p:childTnLst>
                                </p:cTn>
                              </p:par>
                              <p:par>
                                <p:cTn id="15" presetID="42" presetClass="path" presetSubtype="0" accel="50000" decel="50000" fill="hold" nodeType="withEffect">
                                  <p:stCondLst>
                                    <p:cond delay="0"/>
                                  </p:stCondLst>
                                  <p:childTnLst>
                                    <p:animMotion origin="layout" path="M -2.29167E-6 -2.22222E-6 L 0.0487 -2.22222E-6 " pathEditMode="relative" rAng="0" ptsTypes="AA">
                                      <p:cBhvr>
                                        <p:cTn id="16" dur="1000" fill="hold"/>
                                        <p:tgtEl>
                                          <p:spTgt spid="28"/>
                                        </p:tgtEl>
                                        <p:attrNameLst>
                                          <p:attrName>ppt_x</p:attrName>
                                          <p:attrName>ppt_y</p:attrName>
                                        </p:attrNameLst>
                                      </p:cBhvr>
                                      <p:rCtr x="2435" y="0"/>
                                    </p:animMotion>
                                  </p:childTnLst>
                                </p:cTn>
                              </p:par>
                              <p:par>
                                <p:cTn id="17" presetID="16" presetClass="entr" presetSubtype="37"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outVertical)">
                                      <p:cBhvr>
                                        <p:cTn id="19" dur="1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2.08333E-6 2.22222E-6 L 0.04818 -0.0007 " pathEditMode="relative" rAng="0" ptsTypes="AA">
                                      <p:cBhvr>
                                        <p:cTn id="27" dur="1000" fill="hold"/>
                                        <p:tgtEl>
                                          <p:spTgt spid="30"/>
                                        </p:tgtEl>
                                        <p:attrNameLst>
                                          <p:attrName>ppt_x</p:attrName>
                                          <p:attrName>ppt_y</p:attrName>
                                        </p:attrNameLst>
                                      </p:cBhvr>
                                      <p:rCtr x="2409" y="-46"/>
                                    </p:animMotion>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10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30ACB77-42AF-4DF4-ABC4-EE075DF76BB5}"/>
              </a:ext>
            </a:extLst>
          </p:cNvPr>
          <p:cNvSpPr>
            <a:spLocks noGrp="1"/>
          </p:cNvSpPr>
          <p:nvPr>
            <p:ph type="title"/>
          </p:nvPr>
        </p:nvSpPr>
        <p:spPr/>
        <p:txBody>
          <a:bodyPr/>
          <a:lstStyle/>
          <a:p>
            <a:endParaRPr lang="en-GB"/>
          </a:p>
        </p:txBody>
      </p:sp>
      <p:sp useBgFill="1">
        <p:nvSpPr>
          <p:cNvPr id="9" name="Rectangle 7">
            <a:extLst>
              <a:ext uri="{FF2B5EF4-FFF2-40B4-BE49-F238E27FC236}">
                <a16:creationId xmlns:a16="http://schemas.microsoft.com/office/drawing/2014/main" id="{A87AA182-84CA-4482-BDF7-D21F3F90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180A9B69-C4AA-4CDD-98EB-DB1E790D0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el 1">
            <a:extLst>
              <a:ext uri="{FF2B5EF4-FFF2-40B4-BE49-F238E27FC236}">
                <a16:creationId xmlns:a16="http://schemas.microsoft.com/office/drawing/2014/main" id="{7AB338EE-A5E5-4500-A365-90F796EB1337}"/>
              </a:ext>
            </a:extLst>
          </p:cNvPr>
          <p:cNvSpPr txBox="1">
            <a:spLocks/>
          </p:cNvSpPr>
          <p:nvPr/>
        </p:nvSpPr>
        <p:spPr>
          <a:xfrm>
            <a:off x="893753" y="294304"/>
            <a:ext cx="5130795" cy="1209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a:t>Resultant force:</a:t>
            </a:r>
            <a:endParaRPr lang="en-GB" sz="4000" dirty="0"/>
          </a:p>
        </p:txBody>
      </p:sp>
      <p:sp>
        <p:nvSpPr>
          <p:cNvPr id="13" name="Inhaltsplatzhalter 2">
            <a:extLst>
              <a:ext uri="{FF2B5EF4-FFF2-40B4-BE49-F238E27FC236}">
                <a16:creationId xmlns:a16="http://schemas.microsoft.com/office/drawing/2014/main" id="{FF2DD75C-6E35-40FD-BDB9-41BB112B993E}"/>
              </a:ext>
            </a:extLst>
          </p:cNvPr>
          <p:cNvSpPr txBox="1">
            <a:spLocks/>
          </p:cNvSpPr>
          <p:nvPr/>
        </p:nvSpPr>
        <p:spPr>
          <a:xfrm>
            <a:off x="670871" y="1650416"/>
            <a:ext cx="9678997" cy="55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dirty="0">
                <a:cs typeface="Calibri"/>
              </a:rPr>
              <a:t>All </a:t>
            </a:r>
            <a:r>
              <a:rPr lang="it-IT" dirty="0" err="1">
                <a:cs typeface="Calibri"/>
              </a:rPr>
              <a:t>these</a:t>
            </a:r>
            <a:r>
              <a:rPr lang="it-IT" dirty="0">
                <a:cs typeface="Calibri"/>
              </a:rPr>
              <a:t> </a:t>
            </a:r>
            <a:r>
              <a:rPr lang="it-IT" dirty="0" err="1">
                <a:cs typeface="Calibri"/>
              </a:rPr>
              <a:t>effects</a:t>
            </a:r>
            <a:r>
              <a:rPr lang="it-IT" dirty="0">
                <a:cs typeface="Calibri"/>
              </a:rPr>
              <a:t> are </a:t>
            </a:r>
            <a:r>
              <a:rPr lang="it-IT" dirty="0" err="1">
                <a:cs typeface="Calibri"/>
              </a:rPr>
              <a:t>independent</a:t>
            </a:r>
            <a:r>
              <a:rPr lang="it-IT" dirty="0">
                <a:cs typeface="Calibri"/>
              </a:rPr>
              <a:t>:</a:t>
            </a:r>
          </a:p>
          <a:p>
            <a:pPr marL="0" indent="0" algn="ctr">
              <a:buNone/>
            </a:pPr>
            <a:endParaRPr lang="it-IT" sz="2400" dirty="0">
              <a:cs typeface="Calibri"/>
            </a:endParaRPr>
          </a:p>
        </p:txBody>
      </p:sp>
      <mc:AlternateContent xmlns:mc="http://schemas.openxmlformats.org/markup-compatibility/2006" xmlns:a14="http://schemas.microsoft.com/office/drawing/2010/main">
        <mc:Choice Requires="a14">
          <p:sp>
            <p:nvSpPr>
              <p:cNvPr id="14" name="Rettangolo 3">
                <a:extLst>
                  <a:ext uri="{FF2B5EF4-FFF2-40B4-BE49-F238E27FC236}">
                    <a16:creationId xmlns:a16="http://schemas.microsoft.com/office/drawing/2014/main" id="{214CDF75-3794-4CE1-B339-0B6F8F12FB8D}"/>
                  </a:ext>
                </a:extLst>
              </p:cNvPr>
              <p:cNvSpPr/>
              <p:nvPr/>
            </p:nvSpPr>
            <p:spPr>
              <a:xfrm>
                <a:off x="1077124" y="2491016"/>
                <a:ext cx="10037752" cy="1135504"/>
              </a:xfrm>
              <a:prstGeom prst="rect">
                <a:avLst/>
              </a:prstGeom>
            </p:spPr>
            <p:txBody>
              <a:bodyPr wrap="square">
                <a:spAutoFit/>
              </a:bodyPr>
              <a:lstStyle/>
              <a:p>
                <a:pPr algn="ctr"/>
                <a14:m>
                  <m:oMath xmlns:m="http://schemas.openxmlformats.org/officeDocument/2006/math">
                    <m:acc>
                      <m:accPr>
                        <m:chr m:val="⃗"/>
                        <m:ctrlPr>
                          <a:rPr lang="it-IT" sz="2800" i="1">
                            <a:latin typeface="Cambria Math" panose="02040503050406030204" pitchFamily="18" charset="0"/>
                            <a:cs typeface="Calibri"/>
                          </a:rPr>
                        </m:ctrlPr>
                      </m:accPr>
                      <m:e>
                        <m:sSub>
                          <m:sSubPr>
                            <m:ctrlPr>
                              <a:rPr lang="it-IT" sz="2800" i="1">
                                <a:latin typeface="Cambria Math" panose="02040503050406030204" pitchFamily="18" charset="0"/>
                                <a:cs typeface="Calibri"/>
                              </a:rPr>
                            </m:ctrlPr>
                          </m:sSub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m:t>
                            </m:r>
                          </m:sub>
                        </m:sSub>
                      </m:e>
                    </m:acc>
                    <m:d>
                      <m:dPr>
                        <m:ctrlPr>
                          <a:rPr lang="it-IT" sz="2800" i="1" dirty="0">
                            <a:latin typeface="Cambria Math" panose="02040503050406030204" pitchFamily="18" charset="0"/>
                            <a:cs typeface="Calibri"/>
                          </a:rPr>
                        </m:ctrlPr>
                      </m:dPr>
                      <m:e>
                        <m:r>
                          <a:rPr lang="it-IT" sz="2800" i="1" dirty="0">
                            <a:latin typeface="Cambria Math" panose="02040503050406030204" pitchFamily="18" charset="0"/>
                            <a:cs typeface="Calibri"/>
                          </a:rPr>
                          <m:t>𝑡</m:t>
                        </m:r>
                      </m:e>
                    </m:d>
                    <m:r>
                      <a:rPr lang="it-IT" sz="2800" i="1" dirty="0">
                        <a:latin typeface="Cambria Math" panose="02040503050406030204" pitchFamily="18" charset="0"/>
                        <a:cs typeface="Calibri"/>
                      </a:rPr>
                      <m:t>=</m:t>
                    </m:r>
                  </m:oMath>
                </a14:m>
                <a:r>
                  <a:rPr lang="it-IT" sz="2800" dirty="0">
                    <a:cs typeface="Calibri"/>
                  </a:rPr>
                  <a:t> </a:t>
                </a:r>
                <a14:m>
                  <m:oMath xmlns:m="http://schemas.openxmlformats.org/officeDocument/2006/math">
                    <m:acc>
                      <m:accPr>
                        <m:chr m:val="⃗"/>
                        <m:ctrlPr>
                          <a:rPr lang="it-IT" sz="2800" i="1">
                            <a:latin typeface="Cambria Math" panose="02040503050406030204" pitchFamily="18" charset="0"/>
                            <a:cs typeface="Calibri"/>
                          </a:rPr>
                        </m:ctrlPr>
                      </m:accPr>
                      <m:e>
                        <m:sSubSup>
                          <m:sSubSupPr>
                            <m:ctrlPr>
                              <a:rPr lang="it-IT" sz="2800" i="1">
                                <a:latin typeface="Cambria Math" panose="02040503050406030204" pitchFamily="18" charset="0"/>
                                <a:cs typeface="Calibri"/>
                              </a:rPr>
                            </m:ctrlPr>
                          </m:sSubSup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m:t>
                            </m:r>
                          </m:sub>
                          <m:sup>
                            <m:r>
                              <a:rPr lang="it-IT" sz="2800" i="1">
                                <a:latin typeface="Cambria Math" panose="02040503050406030204" pitchFamily="18" charset="0"/>
                                <a:cs typeface="Calibri"/>
                              </a:rPr>
                              <m:t>0</m:t>
                            </m:r>
                          </m:sup>
                        </m:sSubSup>
                      </m:e>
                    </m:acc>
                    <m:d>
                      <m:dPr>
                        <m:ctrlPr>
                          <a:rPr lang="it-IT" sz="2800" i="1" dirty="0">
                            <a:latin typeface="Cambria Math" panose="02040503050406030204" pitchFamily="18" charset="0"/>
                            <a:cs typeface="Calibri"/>
                          </a:rPr>
                        </m:ctrlPr>
                      </m:dPr>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𝑣</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sSubSup>
                          <m:sSubSupPr>
                            <m:ctrlPr>
                              <a:rPr lang="it-IT" sz="2800" i="1" dirty="0">
                                <a:latin typeface="Cambria Math" panose="02040503050406030204" pitchFamily="18" charset="0"/>
                                <a:cs typeface="Calibri"/>
                              </a:rPr>
                            </m:ctrlPr>
                          </m:sSubSupPr>
                          <m:e>
                            <m:r>
                              <a:rPr lang="it-IT" sz="2800" i="1" dirty="0">
                                <a:latin typeface="Cambria Math" panose="02040503050406030204" pitchFamily="18" charset="0"/>
                                <a:cs typeface="Calibri"/>
                              </a:rPr>
                              <m:t>𝑣</m:t>
                            </m:r>
                          </m:e>
                          <m:sub>
                            <m:r>
                              <a:rPr lang="it-IT" sz="2800" i="1" dirty="0">
                                <a:latin typeface="Cambria Math" panose="02040503050406030204" pitchFamily="18" charset="0"/>
                                <a:cs typeface="Calibri"/>
                              </a:rPr>
                              <m:t>𝛼</m:t>
                            </m:r>
                          </m:sub>
                          <m:sup>
                            <m:r>
                              <a:rPr lang="it-IT" sz="2800" i="1" dirty="0">
                                <a:latin typeface="Cambria Math" panose="02040503050406030204" pitchFamily="18" charset="0"/>
                                <a:cs typeface="Calibri"/>
                              </a:rPr>
                              <m:t>0</m:t>
                            </m:r>
                          </m:sup>
                        </m:sSubSup>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e>
                    </m:d>
                    <m:r>
                      <a:rPr lang="it-IT" sz="2800" i="1" dirty="0">
                        <a:latin typeface="Cambria Math" panose="02040503050406030204" pitchFamily="18" charset="0"/>
                        <a:cs typeface="Calibri"/>
                      </a:rPr>
                      <m:t>+</m:t>
                    </m:r>
                    <m:nary>
                      <m:naryPr>
                        <m:chr m:val="∑"/>
                        <m:supHide m:val="on"/>
                        <m:ctrlPr>
                          <a:rPr lang="it-IT" sz="2800" i="1" dirty="0">
                            <a:latin typeface="Cambria Math" panose="02040503050406030204" pitchFamily="18" charset="0"/>
                            <a:cs typeface="Calibri"/>
                          </a:rPr>
                        </m:ctrlPr>
                      </m:naryPr>
                      <m:sub>
                        <m:r>
                          <a:rPr lang="it-IT" sz="2800" i="1" dirty="0">
                            <a:latin typeface="Cambria Math" panose="02040503050406030204" pitchFamily="18" charset="0"/>
                            <a:cs typeface="Calibri"/>
                          </a:rPr>
                          <m:t>𝛽</m:t>
                        </m:r>
                      </m:sub>
                      <m:sup/>
                      <m:e>
                        <m:acc>
                          <m:accPr>
                            <m:chr m:val="⃗"/>
                            <m:ctrlPr>
                              <a:rPr lang="it-IT" sz="2800" i="1">
                                <a:latin typeface="Cambria Math" panose="02040503050406030204" pitchFamily="18" charset="0"/>
                                <a:cs typeface="Calibri"/>
                              </a:rPr>
                            </m:ctrlPr>
                          </m:accPr>
                          <m:e>
                            <m:sSub>
                              <m:sSubPr>
                                <m:ctrlPr>
                                  <a:rPr lang="it-IT" sz="2800" i="1">
                                    <a:latin typeface="Cambria Math" panose="02040503050406030204" pitchFamily="18" charset="0"/>
                                    <a:cs typeface="Calibri"/>
                                  </a:rPr>
                                </m:ctrlPr>
                              </m:sSubPr>
                              <m:e>
                                <m:r>
                                  <a:rPr lang="it-IT" sz="2800" i="1">
                                    <a:latin typeface="Cambria Math" panose="02040503050406030204" pitchFamily="18" charset="0"/>
                                    <a:cs typeface="Calibri"/>
                                  </a:rPr>
                                  <m:t>𝐹</m:t>
                                </m:r>
                              </m:e>
                              <m:sub>
                                <m:r>
                                  <a:rPr lang="it-IT" sz="2800" i="1">
                                    <a:latin typeface="Cambria Math" panose="02040503050406030204" pitchFamily="18" charset="0"/>
                                    <a:cs typeface="Calibri"/>
                                  </a:rPr>
                                  <m:t>𝛼𝛽</m:t>
                                </m:r>
                              </m:sub>
                            </m:sSub>
                          </m:e>
                        </m:acc>
                      </m:e>
                    </m:nary>
                    <m:d>
                      <m:dPr>
                        <m:ctrlPr>
                          <a:rPr lang="it-IT" sz="2800" i="1" dirty="0">
                            <a:latin typeface="Cambria Math" panose="02040503050406030204" pitchFamily="18" charset="0"/>
                            <a:cs typeface="Calibri"/>
                          </a:rPr>
                        </m:ctrlPr>
                      </m:dPr>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𝑟</m:t>
                                </m:r>
                              </m:e>
                              <m:sub>
                                <m:r>
                                  <a:rPr lang="it-IT" sz="2800" i="1" dirty="0">
                                    <a:latin typeface="Cambria Math" panose="02040503050406030204" pitchFamily="18" charset="0"/>
                                    <a:cs typeface="Calibri"/>
                                  </a:rPr>
                                  <m:t>𝛼𝛽</m:t>
                                </m:r>
                              </m:sub>
                            </m:sSub>
                          </m:e>
                        </m:acc>
                      </m:e>
                    </m:d>
                    <m:r>
                      <a:rPr lang="it-IT" sz="2800" i="1" dirty="0">
                        <a:latin typeface="Cambria Math" panose="02040503050406030204" pitchFamily="18" charset="0"/>
                        <a:cs typeface="Calibri"/>
                      </a:rPr>
                      <m:t>+</m:t>
                    </m:r>
                    <m:nary>
                      <m:naryPr>
                        <m:chr m:val="∑"/>
                        <m:supHide m:val="on"/>
                        <m:ctrlPr>
                          <a:rPr lang="it-IT" sz="2800" i="1" dirty="0">
                            <a:latin typeface="Cambria Math" panose="02040503050406030204" pitchFamily="18" charset="0"/>
                            <a:cs typeface="Calibri"/>
                          </a:rPr>
                        </m:ctrlPr>
                      </m:naryPr>
                      <m:sub>
                        <m:r>
                          <a:rPr lang="it-IT" sz="2800" i="1" dirty="0">
                            <a:latin typeface="Cambria Math" panose="02040503050406030204" pitchFamily="18" charset="0"/>
                            <a:cs typeface="Calibri"/>
                          </a:rPr>
                          <m:t>𝐵</m:t>
                        </m:r>
                      </m:sub>
                      <m:sup/>
                      <m:e>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𝐹</m:t>
                                </m:r>
                              </m:e>
                              <m:sub>
                                <m:r>
                                  <a:rPr lang="it-IT" sz="2800" i="1" dirty="0">
                                    <a:latin typeface="Cambria Math" panose="02040503050406030204" pitchFamily="18" charset="0"/>
                                    <a:cs typeface="Calibri"/>
                                  </a:rPr>
                                  <m:t>𝛼</m:t>
                                </m:r>
                                <m:r>
                                  <a:rPr lang="it-IT" sz="2800" i="1" dirty="0">
                                    <a:latin typeface="Cambria Math" panose="02040503050406030204" pitchFamily="18" charset="0"/>
                                    <a:cs typeface="Calibri"/>
                                  </a:rPr>
                                  <m:t>𝐵</m:t>
                                </m:r>
                              </m:sub>
                            </m:sSub>
                          </m:e>
                        </m:acc>
                        <m:r>
                          <a:rPr lang="it-IT" sz="2800" i="1" dirty="0">
                            <a:latin typeface="Cambria Math" panose="02040503050406030204" pitchFamily="18" charset="0"/>
                            <a:cs typeface="Calibri"/>
                          </a:rPr>
                          <m:t>(</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𝑒</m:t>
                                </m:r>
                              </m:e>
                              <m:sub>
                                <m:r>
                                  <a:rPr lang="it-IT" sz="2800" i="1" dirty="0">
                                    <a:latin typeface="Cambria Math" panose="02040503050406030204" pitchFamily="18" charset="0"/>
                                    <a:cs typeface="Calibri"/>
                                  </a:rPr>
                                  <m:t>𝛼</m:t>
                                </m:r>
                              </m:sub>
                            </m:sSub>
                          </m:e>
                        </m:acc>
                        <m:r>
                          <a:rPr lang="it-IT" sz="2800" i="1" dirty="0">
                            <a:latin typeface="Cambria Math" panose="02040503050406030204" pitchFamily="18" charset="0"/>
                            <a:cs typeface="Calibri"/>
                          </a:rPr>
                          <m:t>, </m:t>
                        </m:r>
                        <m:acc>
                          <m:accPr>
                            <m:chr m:val="⃗"/>
                            <m:ctrlPr>
                              <a:rPr lang="it-IT" sz="2800" i="1" dirty="0">
                                <a:latin typeface="Cambria Math" panose="02040503050406030204" pitchFamily="18" charset="0"/>
                                <a:cs typeface="Calibri"/>
                              </a:rPr>
                            </m:ctrlPr>
                          </m:accPr>
                          <m:e>
                            <m:sSub>
                              <m:sSubPr>
                                <m:ctrlPr>
                                  <a:rPr lang="it-IT" sz="2800" i="1" dirty="0">
                                    <a:latin typeface="Cambria Math" panose="02040503050406030204" pitchFamily="18" charset="0"/>
                                    <a:cs typeface="Calibri"/>
                                  </a:rPr>
                                </m:ctrlPr>
                              </m:sSubPr>
                              <m:e>
                                <m:r>
                                  <a:rPr lang="it-IT" sz="2800" i="1" dirty="0">
                                    <a:latin typeface="Cambria Math" panose="02040503050406030204" pitchFamily="18" charset="0"/>
                                    <a:cs typeface="Calibri"/>
                                  </a:rPr>
                                  <m:t>𝑟</m:t>
                                </m:r>
                              </m:e>
                              <m:sub>
                                <m:r>
                                  <a:rPr lang="it-IT" sz="2800" i="1" dirty="0">
                                    <a:latin typeface="Cambria Math" panose="02040503050406030204" pitchFamily="18" charset="0"/>
                                    <a:cs typeface="Calibri"/>
                                  </a:rPr>
                                  <m:t>𝛼</m:t>
                                </m:r>
                                <m:r>
                                  <a:rPr lang="it-IT" sz="2800" i="1" dirty="0">
                                    <a:latin typeface="Cambria Math" panose="02040503050406030204" pitchFamily="18" charset="0"/>
                                    <a:cs typeface="Calibri"/>
                                  </a:rPr>
                                  <m:t>𝐵</m:t>
                                </m:r>
                              </m:sub>
                            </m:sSub>
                          </m:e>
                        </m:acc>
                        <m:r>
                          <a:rPr lang="it-IT" sz="2800" i="1" dirty="0">
                            <a:latin typeface="Cambria Math" panose="02040503050406030204" pitchFamily="18" charset="0"/>
                            <a:cs typeface="Calibri"/>
                          </a:rPr>
                          <m:t>)</m:t>
                        </m:r>
                      </m:e>
                    </m:nary>
                  </m:oMath>
                </a14:m>
                <a:endParaRPr lang="it-IT" sz="2800" dirty="0">
                  <a:cs typeface="Calibri"/>
                </a:endParaRPr>
              </a:p>
              <a:p>
                <a:pPr algn="ctr"/>
                <a:endParaRPr lang="it-IT" sz="2800" dirty="0">
                  <a:cs typeface="Calibri"/>
                </a:endParaRPr>
              </a:p>
            </p:txBody>
          </p:sp>
        </mc:Choice>
        <mc:Fallback xmlns="">
          <p:sp>
            <p:nvSpPr>
              <p:cNvPr id="14" name="Rettangolo 3">
                <a:extLst>
                  <a:ext uri="{FF2B5EF4-FFF2-40B4-BE49-F238E27FC236}">
                    <a16:creationId xmlns:a16="http://schemas.microsoft.com/office/drawing/2014/main" id="{214CDF75-3794-4CE1-B339-0B6F8F12FB8D}"/>
                  </a:ext>
                </a:extLst>
              </p:cNvPr>
              <p:cNvSpPr>
                <a:spLocks noRot="1" noChangeAspect="1" noMove="1" noResize="1" noEditPoints="1" noAdjustHandles="1" noChangeArrowheads="1" noChangeShapeType="1" noTextEdit="1"/>
              </p:cNvSpPr>
              <p:nvPr/>
            </p:nvSpPr>
            <p:spPr>
              <a:xfrm>
                <a:off x="1077124" y="2491016"/>
                <a:ext cx="10037752" cy="113550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ttangolo 4">
                <a:extLst>
                  <a:ext uri="{FF2B5EF4-FFF2-40B4-BE49-F238E27FC236}">
                    <a16:creationId xmlns:a16="http://schemas.microsoft.com/office/drawing/2014/main" id="{BDFB287B-084D-47D6-B1A4-583A27A915AF}"/>
                  </a:ext>
                </a:extLst>
              </p:cNvPr>
              <p:cNvSpPr/>
              <p:nvPr/>
            </p:nvSpPr>
            <p:spPr>
              <a:xfrm>
                <a:off x="3080804" y="3596056"/>
                <a:ext cx="4859129" cy="52322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it-IT" sz="2800" i="1">
                          <a:latin typeface="Cambria Math" panose="02040503050406030204" pitchFamily="18" charset="0"/>
                          <a:cs typeface="Calibri"/>
                        </a:rPr>
                        <m:t>+</m:t>
                      </m:r>
                      <m:r>
                        <a:rPr lang="it-IT" sz="2800" i="1">
                          <a:latin typeface="Cambria Math" panose="02040503050406030204" pitchFamily="18" charset="0"/>
                          <a:cs typeface="Calibri"/>
                        </a:rPr>
                        <m:t>𝑓𝑙𝑢𝑐𝑡𝑢𝑎𝑡𝑖𝑜𝑛𝑠</m:t>
                      </m:r>
                    </m:oMath>
                  </m:oMathPara>
                </a14:m>
                <a:endParaRPr lang="it-IT" sz="2800" dirty="0">
                  <a:cs typeface="Calibri"/>
                </a:endParaRPr>
              </a:p>
            </p:txBody>
          </p:sp>
        </mc:Choice>
        <mc:Fallback xmlns="">
          <p:sp>
            <p:nvSpPr>
              <p:cNvPr id="16" name="Rettangolo 4">
                <a:extLst>
                  <a:ext uri="{FF2B5EF4-FFF2-40B4-BE49-F238E27FC236}">
                    <a16:creationId xmlns:a16="http://schemas.microsoft.com/office/drawing/2014/main" id="{BDFB287B-084D-47D6-B1A4-583A27A915AF}"/>
                  </a:ext>
                </a:extLst>
              </p:cNvPr>
              <p:cNvSpPr>
                <a:spLocks noRot="1" noChangeAspect="1" noMove="1" noResize="1" noEditPoints="1" noAdjustHandles="1" noChangeArrowheads="1" noChangeShapeType="1" noTextEdit="1"/>
              </p:cNvSpPr>
              <p:nvPr/>
            </p:nvSpPr>
            <p:spPr>
              <a:xfrm>
                <a:off x="3080804" y="3596056"/>
                <a:ext cx="4859129" cy="5232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09359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a:t>Environment</a:t>
            </a:r>
            <a:endParaRPr lang="en-US" sz="6000" kern="120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fik 6">
            <a:extLst>
              <a:ext uri="{FF2B5EF4-FFF2-40B4-BE49-F238E27FC236}">
                <a16:creationId xmlns:a16="http://schemas.microsoft.com/office/drawing/2014/main" id="{E57E64C4-2900-47F2-B621-6F1C14400EF0}"/>
              </a:ext>
            </a:extLst>
          </p:cNvPr>
          <p:cNvPicPr>
            <a:picLocks noChangeAspect="1"/>
          </p:cNvPicPr>
          <p:nvPr/>
        </p:nvPicPr>
        <p:blipFill>
          <a:blip r:embed="rId2"/>
          <a:stretch>
            <a:fillRect/>
          </a:stretch>
        </p:blipFill>
        <p:spPr>
          <a:xfrm>
            <a:off x="5554773" y="1872623"/>
            <a:ext cx="6096000" cy="3112753"/>
          </a:xfrm>
          <a:prstGeom prst="rect">
            <a:avLst/>
          </a:prstGeom>
        </p:spPr>
      </p:pic>
    </p:spTree>
    <p:extLst>
      <p:ext uri="{BB962C8B-B14F-4D97-AF65-F5344CB8AC3E}">
        <p14:creationId xmlns:p14="http://schemas.microsoft.com/office/powerpoint/2010/main" val="43322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CD6332D-513B-4CE7-8B13-0C08B767F71D}"/>
              </a:ext>
            </a:extLst>
          </p:cNvPr>
          <p:cNvPicPr>
            <a:picLocks noChangeAspect="1"/>
          </p:cNvPicPr>
          <p:nvPr/>
        </p:nvPicPr>
        <p:blipFill>
          <a:blip r:embed="rId2"/>
          <a:stretch>
            <a:fillRect/>
          </a:stretch>
        </p:blipFill>
        <p:spPr>
          <a:xfrm>
            <a:off x="0" y="316247"/>
            <a:ext cx="12192000" cy="6225506"/>
          </a:xfrm>
          <a:prstGeom prst="rect">
            <a:avLst/>
          </a:prstGeom>
        </p:spPr>
      </p:pic>
      <p:grpSp>
        <p:nvGrpSpPr>
          <p:cNvPr id="7" name="Gruppieren 6">
            <a:extLst>
              <a:ext uri="{FF2B5EF4-FFF2-40B4-BE49-F238E27FC236}">
                <a16:creationId xmlns:a16="http://schemas.microsoft.com/office/drawing/2014/main" id="{94BF6BB0-4609-47ED-92A9-6D835F539757}"/>
              </a:ext>
            </a:extLst>
          </p:cNvPr>
          <p:cNvGrpSpPr/>
          <p:nvPr/>
        </p:nvGrpSpPr>
        <p:grpSpPr>
          <a:xfrm>
            <a:off x="5833241" y="462128"/>
            <a:ext cx="5804533" cy="2333951"/>
            <a:chOff x="5833241" y="481178"/>
            <a:chExt cx="5804533" cy="2333951"/>
          </a:xfrm>
        </p:grpSpPr>
        <p:pic>
          <p:nvPicPr>
            <p:cNvPr id="5" name="Grafik 4">
              <a:extLst>
                <a:ext uri="{FF2B5EF4-FFF2-40B4-BE49-F238E27FC236}">
                  <a16:creationId xmlns:a16="http://schemas.microsoft.com/office/drawing/2014/main" id="{AB4E0855-EB7A-44D2-8DF9-0AB83044299D}"/>
                </a:ext>
              </a:extLst>
            </p:cNvPr>
            <p:cNvPicPr>
              <a:picLocks noChangeAspect="1"/>
            </p:cNvPicPr>
            <p:nvPr/>
          </p:nvPicPr>
          <p:blipFill>
            <a:blip r:embed="rId3"/>
            <a:stretch>
              <a:fillRect/>
            </a:stretch>
          </p:blipFill>
          <p:spPr>
            <a:xfrm>
              <a:off x="6503082" y="481178"/>
              <a:ext cx="5134692" cy="2333951"/>
            </a:xfrm>
            <a:prstGeom prst="rect">
              <a:avLst/>
            </a:prstGeom>
          </p:spPr>
        </p:pic>
        <p:sp>
          <p:nvSpPr>
            <p:cNvPr id="6" name="Geschweifte Klammer links 5">
              <a:extLst>
                <a:ext uri="{FF2B5EF4-FFF2-40B4-BE49-F238E27FC236}">
                  <a16:creationId xmlns:a16="http://schemas.microsoft.com/office/drawing/2014/main" id="{B2BBF55D-0A4C-4C49-8D14-9C2AE0978A6F}"/>
                </a:ext>
              </a:extLst>
            </p:cNvPr>
            <p:cNvSpPr/>
            <p:nvPr/>
          </p:nvSpPr>
          <p:spPr>
            <a:xfrm>
              <a:off x="5833241" y="634562"/>
              <a:ext cx="472966" cy="1975288"/>
            </a:xfrm>
            <a:prstGeom prst="leftBrace">
              <a:avLst>
                <a:gd name="adj1" fmla="val 8333"/>
                <a:gd name="adj2" fmla="val 3698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346602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A64EF52-26E0-4454-9851-1ABB454F7FC8}"/>
              </a:ext>
            </a:extLst>
          </p:cNvPr>
          <p:cNvSpPr>
            <a:spLocks noGrp="1"/>
          </p:cNvSpPr>
          <p:nvPr>
            <p:ph type="title"/>
          </p:nvPr>
        </p:nvSpPr>
        <p:spPr>
          <a:xfrm>
            <a:off x="301811" y="985988"/>
            <a:ext cx="4449478" cy="1461778"/>
          </a:xfrm>
        </p:spPr>
        <p:txBody>
          <a:bodyPr>
            <a:normAutofit/>
          </a:bodyPr>
          <a:lstStyle/>
          <a:p>
            <a:r>
              <a:rPr lang="en-GB" sz="2600">
                <a:cs typeface="Calibri Light"/>
              </a:rPr>
              <a:t>Discretized force field in a 10x10 m. room with a central wedge. </a:t>
            </a:r>
            <a:endParaRPr lang="en-GB" sz="2600" err="1">
              <a:cs typeface="Calibri Light"/>
            </a:endParaRPr>
          </a:p>
        </p:txBody>
      </p:sp>
      <p:pic>
        <p:nvPicPr>
          <p:cNvPr id="13" name="Grafik 12" descr="Ein Bild, das Text, Monitor, Computer enthält.&#10;&#10;Automatisch generierte Beschreibung">
            <a:extLst>
              <a:ext uri="{FF2B5EF4-FFF2-40B4-BE49-F238E27FC236}">
                <a16:creationId xmlns:a16="http://schemas.microsoft.com/office/drawing/2014/main" id="{EBA37896-8076-459B-98AE-20928E773C30}"/>
              </a:ext>
            </a:extLst>
          </p:cNvPr>
          <p:cNvPicPr>
            <a:picLocks noChangeAspect="1"/>
          </p:cNvPicPr>
          <p:nvPr/>
        </p:nvPicPr>
        <p:blipFill rotWithShape="1">
          <a:blip r:embed="rId2">
            <a:extLst>
              <a:ext uri="{28A0092B-C50C-407E-A947-70E740481C1C}">
                <a14:useLocalDpi xmlns:a14="http://schemas.microsoft.com/office/drawing/2010/main" val="0"/>
              </a:ext>
            </a:extLst>
          </a:blip>
          <a:srcRect l="32849" t="8630" r="13541" b="1424"/>
          <a:stretch/>
        </p:blipFill>
        <p:spPr>
          <a:xfrm>
            <a:off x="4425074" y="851515"/>
            <a:ext cx="7270102" cy="5879654"/>
          </a:xfrm>
          <a:prstGeom prst="rect">
            <a:avLst/>
          </a:prstGeom>
        </p:spPr>
      </p:pic>
    </p:spTree>
    <p:extLst>
      <p:ext uri="{BB962C8B-B14F-4D97-AF65-F5344CB8AC3E}">
        <p14:creationId xmlns:p14="http://schemas.microsoft.com/office/powerpoint/2010/main" val="1616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9F1E035-C35C-4136-9476-39DC975AA1B9}"/>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Agents</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descr="Mann mit einfarbiger Füllung">
            <a:extLst>
              <a:ext uri="{FF2B5EF4-FFF2-40B4-BE49-F238E27FC236}">
                <a16:creationId xmlns:a16="http://schemas.microsoft.com/office/drawing/2014/main" id="{EF4CC9DB-19D4-4A02-9EA2-8A0AE9BE79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02423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6AE99B019171B4595226F81BCBEDA2D" ma:contentTypeVersion="0" ma:contentTypeDescription="Ein neues Dokument erstellen." ma:contentTypeScope="" ma:versionID="91100f64a519b31780e8afb1074aad0f">
  <xsd:schema xmlns:xsd="http://www.w3.org/2001/XMLSchema" xmlns:xs="http://www.w3.org/2001/XMLSchema" xmlns:p="http://schemas.microsoft.com/office/2006/metadata/properties" targetNamespace="http://schemas.microsoft.com/office/2006/metadata/properties" ma:root="true" ma:fieldsID="189b9b1f19920f0e3f8d84e9eb84639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0F8127-BBDC-464B-8CD2-819CC22539C6}">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23BD2AB-84D0-4BD5-BEF3-A236B576EF28}">
  <ds:schemaRefs>
    <ds:schemaRef ds:uri="http://schemas.microsoft.com/sharepoint/v3/contenttype/forms"/>
  </ds:schemaRefs>
</ds:datastoreItem>
</file>

<file path=customXml/itemProps3.xml><?xml version="1.0" encoding="utf-8"?>
<ds:datastoreItem xmlns:ds="http://schemas.openxmlformats.org/officeDocument/2006/customXml" ds:itemID="{97456BBB-70F1-429E-BFD4-107781DBA81D}">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Breitbild</PresentationFormat>
  <Paragraphs>67</Paragraphs>
  <Slides>21</Slides>
  <Notes>1</Notes>
  <HiddenSlides>0</HiddenSlides>
  <MMClips>1</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Calibri</vt:lpstr>
      <vt:lpstr>Calibri Light</vt:lpstr>
      <vt:lpstr>Cambria Math</vt:lpstr>
      <vt:lpstr>Office</vt:lpstr>
      <vt:lpstr>Modeling Pedestrian Flow in a Crowded Building</vt:lpstr>
      <vt:lpstr>PowerPoint-Präsentation</vt:lpstr>
      <vt:lpstr>PowerPoint-Präsentation</vt:lpstr>
      <vt:lpstr>PowerPoint-Präsentation</vt:lpstr>
      <vt:lpstr>PowerPoint-Präsentation</vt:lpstr>
      <vt:lpstr>Environment</vt:lpstr>
      <vt:lpstr>PowerPoint-Präsentation</vt:lpstr>
      <vt:lpstr>Discretized force field in a 10x10 m. room with a central wedge. </vt:lpstr>
      <vt:lpstr>Agents</vt:lpstr>
      <vt:lpstr>PowerPoint-Präsentation</vt:lpstr>
      <vt:lpstr>PowerPoint-Präsentation</vt:lpstr>
      <vt:lpstr>Simulation</vt:lpstr>
      <vt:lpstr>PowerPoint-Präsentation</vt:lpstr>
      <vt:lpstr>Simulation</vt:lpstr>
      <vt:lpstr>Example: Classroom</vt:lpstr>
      <vt:lpstr>Example: Classroom</vt:lpstr>
      <vt:lpstr>Problems &amp; Difficulties</vt:lpstr>
      <vt:lpstr>Problems &amp; Difficulties</vt:lpstr>
      <vt:lpstr>Evaluation</vt:lpstr>
      <vt:lpstr>Evaluation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Pedestrian Flow in a Crowded Building</dc:title>
  <dc:creator>Biella  Alessandro</dc:creator>
  <cp:lastModifiedBy>Biella  Alessandro</cp:lastModifiedBy>
  <cp:revision>2</cp:revision>
  <dcterms:created xsi:type="dcterms:W3CDTF">2021-12-04T10:34:57Z</dcterms:created>
  <dcterms:modified xsi:type="dcterms:W3CDTF">2021-12-06T14:17:51Z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0x01010026AE99B019171B4595226F81BCBEDA2D</vt:lpwstr>
  </property>
</Properties>
</file>