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64" r:id="rId5"/>
    <p:sldId id="271" r:id="rId6"/>
    <p:sldId id="272" r:id="rId7"/>
    <p:sldId id="270" r:id="rId8"/>
    <p:sldId id="267" r:id="rId9"/>
    <p:sldId id="268" r:id="rId10"/>
    <p:sldId id="258" r:id="rId11"/>
    <p:sldId id="261" r:id="rId12"/>
    <p:sldId id="274" r:id="rId13"/>
    <p:sldId id="275" r:id="rId14"/>
    <p:sldId id="273" r:id="rId15"/>
    <p:sldId id="266" r:id="rId16"/>
    <p:sldId id="276" r:id="rId17"/>
    <p:sldId id="262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A60803-A1E2-49E6-8655-E50844716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4AE73AF-02E6-4020-BC9B-90AA29C604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987F95-1A1D-4B54-8D5C-0725A9917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D321-80A6-4E23-B2D4-E355D273CE20}" type="datetimeFigureOut">
              <a:rPr lang="de-CH" smtClean="0"/>
              <a:t>05.12.2021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57DCC6-4C34-4995-9D3C-AC57972F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247601-C38B-4388-BB24-5D374CEE9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248AD-9858-4381-A00D-DDE4559A5088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66888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A98C77-B272-4A9F-A7C9-2D2C36ED1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B53F0B2-F3EA-4853-BE1A-4DBADB25A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2EFE39-3DB5-4797-8EE2-F20DC2DD6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D321-80A6-4E23-B2D4-E355D273CE20}" type="datetimeFigureOut">
              <a:rPr lang="de-CH" smtClean="0"/>
              <a:t>05.12.2021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A535B9-9207-487B-81D9-B3A454AA7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541416-1710-4A6B-90D4-3298B497C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248AD-9858-4381-A00D-DDE4559A5088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97502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15DF052-CEDA-413D-A8B7-E861F01C1F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9C809E2-EA92-4F43-BA52-54D0904AD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90962D-DA26-40D6-8353-A26BFE90B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D321-80A6-4E23-B2D4-E355D273CE20}" type="datetimeFigureOut">
              <a:rPr lang="de-CH" smtClean="0"/>
              <a:t>05.12.2021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F868A1-533B-4FE8-9586-6E518056C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449B79-26F4-49B4-B866-F48C2D24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248AD-9858-4381-A00D-DDE4559A5088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20795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E25132-6355-460E-B07E-F18000778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2BDCB1-2E77-46F8-8CBB-35998256D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7898F8-A30B-447E-A64E-FEC674536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D321-80A6-4E23-B2D4-E355D273CE20}" type="datetimeFigureOut">
              <a:rPr lang="de-CH" smtClean="0"/>
              <a:t>05.12.2021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FF8B44-B077-439A-A670-D0E1909B7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142865-215D-44B4-BF4F-ED156D5C6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248AD-9858-4381-A00D-DDE4559A5088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6919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917F7F-E362-4B88-8435-F3B1522AE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1DB0C0-1602-4480-9E9C-9929F68C0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06E078-7CEE-4080-A270-070BD38BB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D321-80A6-4E23-B2D4-E355D273CE20}" type="datetimeFigureOut">
              <a:rPr lang="de-CH" smtClean="0"/>
              <a:t>05.12.2021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54873E-81C7-4A24-8A17-F1E55F56C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0D8464-E3BB-48C5-B956-7F5ECA145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248AD-9858-4381-A00D-DDE4559A5088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51106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572C4E-D67D-42EA-9AFB-8626B974C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7F702B-712E-49A8-89F5-90FD93BC1A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FA7079-8BBC-4DC0-B0D2-153645D0E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58539A3-9679-48E6-B2B1-DE447F7F9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D321-80A6-4E23-B2D4-E355D273CE20}" type="datetimeFigureOut">
              <a:rPr lang="de-CH" smtClean="0"/>
              <a:t>05.12.2021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F550643-081B-45F8-9B3E-2C1D99023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1D593C7-75C9-4BCD-8E6D-408E9514F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248AD-9858-4381-A00D-DDE4559A5088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78171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70B394-0D03-496F-B796-842CAB80D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A9EDE7-81FB-463F-94AD-DB42F3546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30215AC-8BDF-4DA5-8717-9EFADAC18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1D62C7A-C7EA-4613-8BE6-1EE1D3D3A0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AC093A8-6488-46E2-A4F4-62CD512E88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F4A9A5-A7AD-4029-A88E-A7BAC3265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D321-80A6-4E23-B2D4-E355D273CE20}" type="datetimeFigureOut">
              <a:rPr lang="de-CH" smtClean="0"/>
              <a:t>05.12.2021</a:t>
            </a:fld>
            <a:endParaRPr lang="de-CH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4B1C701-85AA-4FE7-BBBD-9F4926B6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80FDDD2-ABCD-46E1-B565-01527D0D4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248AD-9858-4381-A00D-DDE4559A5088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0873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755C16-C388-4294-9DF3-A2E3360C8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E14FCB5-D954-42DE-94BE-58EBC1338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D321-80A6-4E23-B2D4-E355D273CE20}" type="datetimeFigureOut">
              <a:rPr lang="de-CH" smtClean="0"/>
              <a:t>05.12.2021</a:t>
            </a:fld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5100225-6B9D-4B47-93EF-0EC8D8AB2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B03D106-F202-440F-9653-CAE493933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248AD-9858-4381-A00D-DDE4559A5088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77719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AD50E4D-76EF-4E90-B40D-8C3495E03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D321-80A6-4E23-B2D4-E355D273CE20}" type="datetimeFigureOut">
              <a:rPr lang="de-CH" smtClean="0"/>
              <a:t>05.12.2021</a:t>
            </a:fld>
            <a:endParaRPr lang="de-CH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F60DD78-24EC-4806-8016-E5BE5C637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BFEB375-6241-4A85-995A-946E68D12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248AD-9858-4381-A00D-DDE4559A5088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995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548DB0-8470-4404-9CE9-395CA4C83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5E8732-FF9D-4179-8B19-863311057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8BC4F6E-5866-43F2-8345-68C43F6E0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108178-4700-46F1-80C7-4474CC22C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D321-80A6-4E23-B2D4-E355D273CE20}" type="datetimeFigureOut">
              <a:rPr lang="de-CH" smtClean="0"/>
              <a:t>05.12.2021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223DD4-CD80-4DFF-8223-A1B61536A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15BBB57-4F20-4FF7-8B6B-484CF9C5E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248AD-9858-4381-A00D-DDE4559A5088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75911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F7D976-7B6B-4822-BDDB-286180B33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F5BF95B-337F-40C0-BCB8-7D4C5C32E3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00A152F-B3EA-46EA-A39F-4193C7630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A5C179-B49D-4C87-BBFC-DFD6BEDB8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D321-80A6-4E23-B2D4-E355D273CE20}" type="datetimeFigureOut">
              <a:rPr lang="de-CH" smtClean="0"/>
              <a:t>05.12.2021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B78D1E-8526-4AA2-AB73-A1C73B28D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96AE38D-E827-42B6-9A92-8B5FC415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248AD-9858-4381-A00D-DDE4559A5088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08546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C1AC808-D0CF-4BFE-A3DA-6FE6F6FDC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8842E1-F24A-48F7-BD80-AAE136F86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448157-840B-4140-838B-88FF186CFE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1D321-80A6-4E23-B2D4-E355D273CE20}" type="datetimeFigureOut">
              <a:rPr lang="de-CH" smtClean="0"/>
              <a:t>05.12.2021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106825-DDF2-47C7-B715-83655DC382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1F5FE7-50C0-4545-AD4B-73FBE2E4FD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248AD-9858-4381-A00D-DDE4559A5088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7823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FCB62-A817-475B-AD72-50DBB3CB99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Modeling </a:t>
            </a:r>
            <a:r>
              <a:rPr lang="en-GB" dirty="0"/>
              <a:t>Pedestrian</a:t>
            </a:r>
            <a:r>
              <a:rPr lang="de-CH" dirty="0"/>
              <a:t> Flow in a Crowded Building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6D0D644-55AB-4450-9A06-85BA3F50ED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Battista P., </a:t>
            </a:r>
            <a:r>
              <a:rPr lang="de-CH" dirty="0" err="1"/>
              <a:t>Ferradini</a:t>
            </a:r>
            <a:r>
              <a:rPr lang="de-CH" dirty="0"/>
              <a:t> C. A., Biella A., </a:t>
            </a:r>
            <a:r>
              <a:rPr lang="de-CH" dirty="0" err="1"/>
              <a:t>Fioroni</a:t>
            </a:r>
            <a:r>
              <a:rPr lang="de-CH" dirty="0"/>
              <a:t> L., </a:t>
            </a:r>
            <a:r>
              <a:rPr lang="de-CH" dirty="0" err="1"/>
              <a:t>Guillement</a:t>
            </a:r>
            <a:r>
              <a:rPr lang="de-CH" dirty="0"/>
              <a:t> V.</a:t>
            </a:r>
          </a:p>
        </p:txBody>
      </p:sp>
    </p:spTree>
    <p:extLst>
      <p:ext uri="{BB962C8B-B14F-4D97-AF65-F5344CB8AC3E}">
        <p14:creationId xmlns:p14="http://schemas.microsoft.com/office/powerpoint/2010/main" val="1956478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F1E035-C35C-4136-9476-39DC975AA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Agents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fik 4" descr="Mann mit einfarbiger Füllung">
            <a:extLst>
              <a:ext uri="{FF2B5EF4-FFF2-40B4-BE49-F238E27FC236}">
                <a16:creationId xmlns:a16="http://schemas.microsoft.com/office/drawing/2014/main" id="{EF4CC9DB-19D4-4A02-9EA2-8A0AE9BE79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237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A64EF52-26E0-4454-9851-1ABB454F7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GB" sz="4000" dirty="0"/>
              <a:t>Agents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0535D4F1-4F37-453D-9054-DFF8B8DB03AF}"/>
              </a:ext>
            </a:extLst>
          </p:cNvPr>
          <p:cNvSpPr/>
          <p:nvPr/>
        </p:nvSpPr>
        <p:spPr>
          <a:xfrm>
            <a:off x="7613410" y="2190750"/>
            <a:ext cx="2959340" cy="2959340"/>
          </a:xfrm>
          <a:prstGeom prst="roundRect">
            <a:avLst>
              <a:gd name="adj" fmla="val 3149"/>
            </a:avLst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nhaltsplatzhalter 4" descr="Druckerabdeckung offen mit einfarbiger Füllung">
            <a:extLst>
              <a:ext uri="{FF2B5EF4-FFF2-40B4-BE49-F238E27FC236}">
                <a16:creationId xmlns:a16="http://schemas.microsoft.com/office/drawing/2014/main" id="{2CF8EDDF-4357-43D9-982F-DE1349D52A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9083" y="3213220"/>
            <a:ext cx="914400" cy="914400"/>
          </a:xfrm>
        </p:spPr>
      </p:pic>
      <p:pic>
        <p:nvPicPr>
          <p:cNvPr id="7" name="Grafik 6" descr="Mann mit einfarbiger Füllung">
            <a:extLst>
              <a:ext uri="{FF2B5EF4-FFF2-40B4-BE49-F238E27FC236}">
                <a16:creationId xmlns:a16="http://schemas.microsoft.com/office/drawing/2014/main" id="{D0693F43-DF71-4279-9397-4CA174E0C2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76416" y="3352799"/>
            <a:ext cx="643809" cy="643809"/>
          </a:xfrm>
          <a:prstGeom prst="rect">
            <a:avLst/>
          </a:prstGeom>
        </p:spPr>
      </p:pic>
      <p:pic>
        <p:nvPicPr>
          <p:cNvPr id="9" name="Grafik 8" descr="Mann mit einfarbiger Füllung">
            <a:extLst>
              <a:ext uri="{FF2B5EF4-FFF2-40B4-BE49-F238E27FC236}">
                <a16:creationId xmlns:a16="http://schemas.microsoft.com/office/drawing/2014/main" id="{EB13FA3C-12B4-4B7F-8514-C62E7D779E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95804" y="2495436"/>
            <a:ext cx="643809" cy="643809"/>
          </a:xfrm>
          <a:prstGeom prst="rect">
            <a:avLst/>
          </a:prstGeom>
        </p:spPr>
      </p:pic>
      <p:pic>
        <p:nvPicPr>
          <p:cNvPr id="11" name="Inhaltsplatzhalter 12" descr="Vollziegelwand mit einfarbiger Füllung">
            <a:extLst>
              <a:ext uri="{FF2B5EF4-FFF2-40B4-BE49-F238E27FC236}">
                <a16:creationId xmlns:a16="http://schemas.microsoft.com/office/drawing/2014/main" id="{8D101B2B-8D5A-451D-8562-2E2846A9DC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36077" y="2281883"/>
            <a:ext cx="566542" cy="1070916"/>
          </a:xfrm>
          <a:prstGeom prst="rect">
            <a:avLst/>
          </a:prstGeom>
        </p:spPr>
      </p:pic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002E0406-664C-4284-B3CA-0F2A294A037D}"/>
              </a:ext>
            </a:extLst>
          </p:cNvPr>
          <p:cNvSpPr txBox="1">
            <a:spLocks/>
          </p:cNvSpPr>
          <p:nvPr/>
        </p:nvSpPr>
        <p:spPr>
          <a:xfrm>
            <a:off x="965199" y="2470247"/>
            <a:ext cx="4048344" cy="3536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36772033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3.7037E-7 L 0.09141 0.00162 C 0.06068 0.05671 0.02995 0.10903 -0.00078 0.16412 C -0.04179 0.09398 -0.05559 0.07106 -0.09674 0.00185 C -0.09778 0.03241 0.00248 -0.19537 0.00144 -0.16482 C 0.00092 -0.09329 0.00026 -0.07176 -0.00039 3.7037E-7 Z " pathEditMode="relative" rAng="0" ptsTypes="AAAAAA">
                                      <p:cBhvr>
                                        <p:cTn id="6" dur="4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1.85185E-6 L 0.04805 1.85185E-6 " pathEditMode="relative" rAng="0" ptsTypes="AA">
                                      <p:cBhvr>
                                        <p:cTn id="2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5 1.85185E-6 C 0.03347 0.02708 0.03516 0.02477 0.03008 0.04629 C 0.04154 0.05393 0.06459 0.09815 0.08529 0.11366 C 0.10586 0.12916 0.13933 0.13727 0.15365 0.13935 C 0.20222 0.14329 0.22383 0.14004 0.24349 0.1287 " pathEditMode="relative" rAng="0" ptsTypes="AAAAA">
                                      <p:cBhvr>
                                        <p:cTn id="2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67" y="7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F1E035-C35C-4136-9476-39DC975AA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Simulation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7CB55B9-972C-4E6C-9C75-4F4D26099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774" y="1873768"/>
            <a:ext cx="6096000" cy="312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11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0BCDA21-76DF-4A51-B3B5-BC1CB1703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6202"/>
            <a:ext cx="12192000" cy="6245595"/>
          </a:xfrm>
          <a:prstGeom prst="rect">
            <a:avLst/>
          </a:prstGeom>
        </p:spPr>
      </p:pic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BA57CC06-021D-4BC0-BCB0-027EE16F5CE0}"/>
              </a:ext>
            </a:extLst>
          </p:cNvPr>
          <p:cNvGrpSpPr/>
          <p:nvPr/>
        </p:nvGrpSpPr>
        <p:grpSpPr>
          <a:xfrm>
            <a:off x="5629275" y="306202"/>
            <a:ext cx="6562725" cy="4675373"/>
            <a:chOff x="5629275" y="306202"/>
            <a:chExt cx="6562725" cy="4675373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CCCA01A5-0999-4195-86AD-397253761917}"/>
                </a:ext>
              </a:extLst>
            </p:cNvPr>
            <p:cNvSpPr/>
            <p:nvPr/>
          </p:nvSpPr>
          <p:spPr>
            <a:xfrm>
              <a:off x="5629275" y="306202"/>
              <a:ext cx="6562725" cy="4675373"/>
            </a:xfrm>
            <a:prstGeom prst="rect">
              <a:avLst/>
            </a:prstGeom>
            <a:solidFill>
              <a:srgbClr val="2B2B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E7499D1A-CFA8-4DDA-90B3-81EE07B4E9C8}"/>
                </a:ext>
              </a:extLst>
            </p:cNvPr>
            <p:cNvGrpSpPr/>
            <p:nvPr/>
          </p:nvGrpSpPr>
          <p:grpSpPr>
            <a:xfrm>
              <a:off x="5934075" y="464755"/>
              <a:ext cx="4979698" cy="4248743"/>
              <a:chOff x="5934075" y="464755"/>
              <a:chExt cx="4979698" cy="4248743"/>
            </a:xfrm>
          </p:grpSpPr>
          <p:pic>
            <p:nvPicPr>
              <p:cNvPr id="8" name="Grafik 7">
                <a:extLst>
                  <a:ext uri="{FF2B5EF4-FFF2-40B4-BE49-F238E27FC236}">
                    <a16:creationId xmlns:a16="http://schemas.microsoft.com/office/drawing/2014/main" id="{EE22C48B-442C-4512-ABB7-ACDF2869C4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03082" y="464755"/>
                <a:ext cx="4410691" cy="4248743"/>
              </a:xfrm>
              <a:prstGeom prst="rect">
                <a:avLst/>
              </a:prstGeom>
            </p:spPr>
          </p:pic>
          <p:sp>
            <p:nvSpPr>
              <p:cNvPr id="11" name="Geschweifte Klammer links 10">
                <a:extLst>
                  <a:ext uri="{FF2B5EF4-FFF2-40B4-BE49-F238E27FC236}">
                    <a16:creationId xmlns:a16="http://schemas.microsoft.com/office/drawing/2014/main" id="{A6FAD9F8-F940-478D-824E-564AC4892A27}"/>
                  </a:ext>
                </a:extLst>
              </p:cNvPr>
              <p:cNvSpPr/>
              <p:nvPr/>
            </p:nvSpPr>
            <p:spPr>
              <a:xfrm>
                <a:off x="5934075" y="638175"/>
                <a:ext cx="466725" cy="4075323"/>
              </a:xfrm>
              <a:prstGeom prst="leftBrace">
                <a:avLst>
                  <a:gd name="adj1" fmla="val 8333"/>
                  <a:gd name="adj2" fmla="val 18214"/>
                </a:avLst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22372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A64EF52-26E0-4454-9851-1ABB454F7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GB" sz="4000" dirty="0"/>
              <a:t>Simulation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002E0406-664C-4284-B3CA-0F2A294A037D}"/>
              </a:ext>
            </a:extLst>
          </p:cNvPr>
          <p:cNvSpPr txBox="1">
            <a:spLocks/>
          </p:cNvSpPr>
          <p:nvPr/>
        </p:nvSpPr>
        <p:spPr>
          <a:xfrm>
            <a:off x="965199" y="2470247"/>
            <a:ext cx="4048344" cy="3536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Hello World</a:t>
            </a:r>
          </a:p>
        </p:txBody>
      </p:sp>
      <p:pic>
        <p:nvPicPr>
          <p:cNvPr id="12" name="wedge_clip">
            <a:hlinkClick r:id="" action="ppaction://media"/>
            <a:extLst>
              <a:ext uri="{FF2B5EF4-FFF2-40B4-BE49-F238E27FC236}">
                <a16:creationId xmlns:a16="http://schemas.microsoft.com/office/drawing/2014/main" id="{3A70DBFE-C242-49C7-8842-71A7D5DC2C5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173773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944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400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F1E035-C35C-4136-9476-39DC975AA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Example:</a:t>
            </a:r>
            <a:br>
              <a:rPr lang="en-US" sz="6000" dirty="0"/>
            </a:br>
            <a:r>
              <a:rPr lang="en-US" sz="6000" dirty="0"/>
              <a:t>Classroom</a:t>
            </a: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FB64664-DEE6-408D-8040-11101AFF4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529" y="4427237"/>
            <a:ext cx="1904347" cy="190434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A37B4C1-C968-437F-A90F-1ECEC517FD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656" y="1148152"/>
            <a:ext cx="1904347" cy="190434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14065AD-9AB9-4BF7-93C8-AB35C5F966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984" y="2869750"/>
            <a:ext cx="1946365" cy="194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123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53BF53F9-480B-459A-A04E-5D6235178011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965200" y="850900"/>
            <a:ext cx="5130800" cy="146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400" dirty="0"/>
              <a:t>Example:</a:t>
            </a:r>
            <a:br>
              <a:rPr lang="en-US" sz="4400" dirty="0"/>
            </a:br>
            <a:r>
              <a:rPr lang="en-US" sz="4400" dirty="0"/>
              <a:t>Classroom</a:t>
            </a:r>
            <a:endParaRPr lang="en-GB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21CFDBC-5952-474F-ACE7-4102D9FA2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35" y="2516681"/>
            <a:ext cx="3867540" cy="386754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C80C5D5-8235-43F7-AC83-1341C6F4C6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230" y="2516680"/>
            <a:ext cx="3867540" cy="386754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F0D753C-5479-4CFD-B4CA-62A7F95410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770" y="2527390"/>
            <a:ext cx="395287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6441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A5A371-B34F-4ACD-B614-B28C9F8F5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GB" sz="4000" dirty="0"/>
              <a:t>Problems &amp; Difficulties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C98361B0-18FA-4B01-97E8-BAC748AD2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199" y="2470247"/>
            <a:ext cx="4048344" cy="3536236"/>
          </a:xfrm>
        </p:spPr>
        <p:txBody>
          <a:bodyPr>
            <a:normAutofit/>
          </a:bodyPr>
          <a:lstStyle/>
          <a:p>
            <a:r>
              <a:rPr lang="en-GB" sz="2400" dirty="0"/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705352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C199EEE-1357-45B6-B72A-BDDE78D11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GB" sz="4000" dirty="0"/>
              <a:t>Introduction</a:t>
            </a:r>
            <a:endParaRPr lang="de-CH" sz="4000" dirty="0"/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16C45E35-DB85-4393-BF65-01D0030B1B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11" t="9856" r="29607" b="3107"/>
          <a:stretch/>
        </p:blipFill>
        <p:spPr>
          <a:xfrm>
            <a:off x="9347200" y="1582406"/>
            <a:ext cx="1879601" cy="1813588"/>
          </a:xfrm>
        </p:spPr>
      </p:pic>
      <p:pic>
        <p:nvPicPr>
          <p:cNvPr id="13" name="Grafik 12" descr="Ein Bild, das Text, Monitor, Computer enthält.&#10;&#10;Automatisch generierte Beschreibung">
            <a:extLst>
              <a:ext uri="{FF2B5EF4-FFF2-40B4-BE49-F238E27FC236}">
                <a16:creationId xmlns:a16="http://schemas.microsoft.com/office/drawing/2014/main" id="{5920CC09-7278-4E02-8764-F54BDAA693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80" t="8393" r="13379" b="6184"/>
          <a:stretch/>
        </p:blipFill>
        <p:spPr>
          <a:xfrm>
            <a:off x="7030720" y="4563376"/>
            <a:ext cx="2397760" cy="1813588"/>
          </a:xfrm>
          <a:prstGeom prst="rect">
            <a:avLst/>
          </a:prstGeom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FFFC0504-DCB3-4521-B9E3-988E31237FB5}"/>
              </a:ext>
            </a:extLst>
          </p:cNvPr>
          <p:cNvSpPr txBox="1">
            <a:spLocks/>
          </p:cNvSpPr>
          <p:nvPr/>
        </p:nvSpPr>
        <p:spPr>
          <a:xfrm>
            <a:off x="965199" y="2470247"/>
            <a:ext cx="4048344" cy="3536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/>
              <a:t>Hello World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106446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C199EEE-1357-45B6-B72A-BDDE78D11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GB" sz="4000" dirty="0"/>
              <a:t>Goal</a:t>
            </a:r>
            <a:endParaRPr lang="de-CH" sz="4000" dirty="0"/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16C45E35-DB85-4393-BF65-01D0030B1B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11" t="9856" r="29607" b="3107"/>
          <a:stretch/>
        </p:blipFill>
        <p:spPr>
          <a:xfrm>
            <a:off x="9347200" y="1582406"/>
            <a:ext cx="1879601" cy="1813588"/>
          </a:xfrm>
        </p:spPr>
      </p:pic>
      <p:pic>
        <p:nvPicPr>
          <p:cNvPr id="13" name="Grafik 12" descr="Ein Bild, das Text, Monitor, Computer enthält.&#10;&#10;Automatisch generierte Beschreibung">
            <a:extLst>
              <a:ext uri="{FF2B5EF4-FFF2-40B4-BE49-F238E27FC236}">
                <a16:creationId xmlns:a16="http://schemas.microsoft.com/office/drawing/2014/main" id="{5920CC09-7278-4E02-8764-F54BDAA693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80" t="8393" r="13379" b="6184"/>
          <a:stretch/>
        </p:blipFill>
        <p:spPr>
          <a:xfrm>
            <a:off x="7030720" y="4563376"/>
            <a:ext cx="2397760" cy="1813588"/>
          </a:xfrm>
          <a:prstGeom prst="rect">
            <a:avLst/>
          </a:prstGeom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FFFC0504-DCB3-4521-B9E3-988E31237FB5}"/>
              </a:ext>
            </a:extLst>
          </p:cNvPr>
          <p:cNvSpPr txBox="1">
            <a:spLocks/>
          </p:cNvSpPr>
          <p:nvPr/>
        </p:nvSpPr>
        <p:spPr>
          <a:xfrm>
            <a:off x="965199" y="2470247"/>
            <a:ext cx="4048344" cy="3536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/>
              <a:t>Hello World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438451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F1E035-C35C-4136-9476-39DC975AA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07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F7AF13-85D6-4BA4-9B80-F6F5FB725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GB" sz="4000" dirty="0"/>
              <a:t>Model</a:t>
            </a:r>
          </a:p>
        </p:txBody>
      </p:sp>
      <p:pic>
        <p:nvPicPr>
          <p:cNvPr id="13" name="Inhaltsplatzhalter 12" descr="Vollziegelwand mit einfarbiger Füllung">
            <a:extLst>
              <a:ext uri="{FF2B5EF4-FFF2-40B4-BE49-F238E27FC236}">
                <a16:creationId xmlns:a16="http://schemas.microsoft.com/office/drawing/2014/main" id="{7CFD6CA1-D071-4DEC-80C4-CA979858F4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3832" y="4183499"/>
            <a:ext cx="914400" cy="1728462"/>
          </a:xfrm>
        </p:spPr>
      </p:pic>
      <p:pic>
        <p:nvPicPr>
          <p:cNvPr id="6" name="Grafik 5" descr="Mann mit einfarbiger Füllung">
            <a:extLst>
              <a:ext uri="{FF2B5EF4-FFF2-40B4-BE49-F238E27FC236}">
                <a16:creationId xmlns:a16="http://schemas.microsoft.com/office/drawing/2014/main" id="{5880EE26-4C2E-44E1-8C16-F53C9ACA7E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16227" y="2903198"/>
            <a:ext cx="1185777" cy="1185777"/>
          </a:xfrm>
          <a:prstGeom prst="rect">
            <a:avLst/>
          </a:prstGeom>
        </p:spPr>
      </p:pic>
      <p:pic>
        <p:nvPicPr>
          <p:cNvPr id="7" name="Grafik 6" descr="Mann mit einfarbiger Füllung">
            <a:extLst>
              <a:ext uri="{FF2B5EF4-FFF2-40B4-BE49-F238E27FC236}">
                <a16:creationId xmlns:a16="http://schemas.microsoft.com/office/drawing/2014/main" id="{4D028520-FC3C-465E-937F-3F63AE33F6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17022" y="2903198"/>
            <a:ext cx="1185777" cy="1185777"/>
          </a:xfrm>
          <a:prstGeom prst="rect">
            <a:avLst/>
          </a:prstGeom>
        </p:spPr>
      </p:pic>
      <p:sp>
        <p:nvSpPr>
          <p:cNvPr id="9" name="Pfeil: nach links und rechts 8">
            <a:extLst>
              <a:ext uri="{FF2B5EF4-FFF2-40B4-BE49-F238E27FC236}">
                <a16:creationId xmlns:a16="http://schemas.microsoft.com/office/drawing/2014/main" id="{086E9C8D-1192-4CBE-ADFB-81874F06FDC8}"/>
              </a:ext>
            </a:extLst>
          </p:cNvPr>
          <p:cNvSpPr/>
          <p:nvPr/>
        </p:nvSpPr>
        <p:spPr>
          <a:xfrm>
            <a:off x="9809116" y="3248436"/>
            <a:ext cx="794819" cy="4953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Grafik 10" descr="Mann mit einfarbiger Füllung">
            <a:extLst>
              <a:ext uri="{FF2B5EF4-FFF2-40B4-BE49-F238E27FC236}">
                <a16:creationId xmlns:a16="http://schemas.microsoft.com/office/drawing/2014/main" id="{5360B5BD-D70A-4A5D-BA01-AEECD5FC1F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8483" y="4484589"/>
            <a:ext cx="1185777" cy="1185777"/>
          </a:xfrm>
          <a:prstGeom prst="rect">
            <a:avLst/>
          </a:prstGeom>
        </p:spPr>
      </p:pic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EA5053E3-2E2A-4FF4-B049-6BBBD21E1363}"/>
              </a:ext>
            </a:extLst>
          </p:cNvPr>
          <p:cNvSpPr/>
          <p:nvPr/>
        </p:nvSpPr>
        <p:spPr>
          <a:xfrm>
            <a:off x="8493188" y="4798708"/>
            <a:ext cx="586913" cy="4953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9B79780E-87C2-455D-8F8F-19E240F12588}"/>
              </a:ext>
            </a:extLst>
          </p:cNvPr>
          <p:cNvSpPr txBox="1">
            <a:spLocks/>
          </p:cNvSpPr>
          <p:nvPr/>
        </p:nvSpPr>
        <p:spPr>
          <a:xfrm>
            <a:off x="965199" y="2470247"/>
            <a:ext cx="4048344" cy="3536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Goal:</a:t>
            </a:r>
            <a:br>
              <a:rPr lang="en-GB" sz="2400" dirty="0"/>
            </a:br>
            <a:endParaRPr lang="en-GB" sz="2400" dirty="0"/>
          </a:p>
          <a:p>
            <a:r>
              <a:rPr lang="en-GB" sz="2400" dirty="0"/>
              <a:t>Private Sphere:</a:t>
            </a:r>
            <a:br>
              <a:rPr lang="en-GB" sz="2400" dirty="0"/>
            </a:br>
            <a:endParaRPr lang="en-GB" sz="2400" dirty="0"/>
          </a:p>
          <a:p>
            <a:r>
              <a:rPr lang="en-GB" sz="2400" dirty="0"/>
              <a:t>Border Effects:</a:t>
            </a:r>
          </a:p>
        </p:txBody>
      </p:sp>
      <p:pic>
        <p:nvPicPr>
          <p:cNvPr id="15" name="Grafik 14" descr="Mann mit einfarbiger Füllung">
            <a:extLst>
              <a:ext uri="{FF2B5EF4-FFF2-40B4-BE49-F238E27FC236}">
                <a16:creationId xmlns:a16="http://schemas.microsoft.com/office/drawing/2014/main" id="{9604A2CC-B35C-4AFD-BFC4-7AAC1D8D5D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23832" y="1582406"/>
            <a:ext cx="1185777" cy="1185777"/>
          </a:xfrm>
          <a:prstGeom prst="rect">
            <a:avLst/>
          </a:prstGeom>
        </p:spPr>
      </p:pic>
      <p:pic>
        <p:nvPicPr>
          <p:cNvPr id="16" name="Inhaltsplatzhalter 4" descr="Druckerabdeckung offen mit einfarbiger Füllung">
            <a:extLst>
              <a:ext uri="{FF2B5EF4-FFF2-40B4-BE49-F238E27FC236}">
                <a16:creationId xmlns:a16="http://schemas.microsoft.com/office/drawing/2014/main" id="{EC8DDDDC-7E08-4B55-839C-AD3EC2C59F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38483" y="1366757"/>
            <a:ext cx="1505321" cy="1505321"/>
          </a:xfrm>
          <a:prstGeom prst="rect">
            <a:avLst/>
          </a:prstGeom>
        </p:spPr>
      </p:pic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D09A7CBD-0DC7-4AC0-B6CD-E573954F4C50}"/>
              </a:ext>
            </a:extLst>
          </p:cNvPr>
          <p:cNvSpPr/>
          <p:nvPr/>
        </p:nvSpPr>
        <p:spPr>
          <a:xfrm>
            <a:off x="3328840" y="2076450"/>
            <a:ext cx="4363059" cy="2619375"/>
          </a:xfrm>
          <a:prstGeom prst="roundRect">
            <a:avLst>
              <a:gd name="adj" fmla="val 284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0A50556A-7268-4DDF-A9D4-8C573CF676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28840" y="3124936"/>
            <a:ext cx="3982006" cy="619211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5594470F-1747-4B55-8B7C-CA8AB28300D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28840" y="2223118"/>
            <a:ext cx="4363059" cy="962159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D387DAC8-8271-43A8-8812-598F2042D44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28840" y="3929073"/>
            <a:ext cx="4229690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341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3.7037E-7 L 0.14778 3.7037E-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2.22222E-6 L -0.04857 -2.22222E-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22222E-6 L 0.0487 -2.22222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5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2.22222E-6 L 0.04818 -0.0007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9" y="-46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F7AF13-85D6-4BA4-9B80-F6F5FB725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GB" sz="4000" dirty="0"/>
              <a:t>Model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2A518404-3F02-43F0-BAF1-F9E0CFAAF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753" y="2355063"/>
            <a:ext cx="10404482" cy="1073937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DBFD66B1-C6C4-4E03-B738-570BC8C2F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752" y="3470768"/>
            <a:ext cx="2373901" cy="47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3593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F1E035-C35C-4136-9476-39DC975AA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Environment</a:t>
            </a: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57E64C4-2900-47F2-B621-6F1C14400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773" y="1872623"/>
            <a:ext cx="6096000" cy="311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221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FCD6332D-513B-4CE7-8B13-0C08B767F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6247"/>
            <a:ext cx="12192000" cy="6225506"/>
          </a:xfrm>
          <a:prstGeom prst="rect">
            <a:avLst/>
          </a:prstGeom>
        </p:spPr>
      </p:pic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94BF6BB0-4609-47ED-92A9-6D835F539757}"/>
              </a:ext>
            </a:extLst>
          </p:cNvPr>
          <p:cNvGrpSpPr/>
          <p:nvPr/>
        </p:nvGrpSpPr>
        <p:grpSpPr>
          <a:xfrm>
            <a:off x="5833241" y="462128"/>
            <a:ext cx="5804533" cy="2333951"/>
            <a:chOff x="5833241" y="481178"/>
            <a:chExt cx="5804533" cy="2333951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AB4E0855-EB7A-44D2-8DF9-0AB830442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03082" y="481178"/>
              <a:ext cx="5134692" cy="2333951"/>
            </a:xfrm>
            <a:prstGeom prst="rect">
              <a:avLst/>
            </a:prstGeom>
          </p:spPr>
        </p:pic>
        <p:sp>
          <p:nvSpPr>
            <p:cNvPr id="6" name="Geschweifte Klammer links 5">
              <a:extLst>
                <a:ext uri="{FF2B5EF4-FFF2-40B4-BE49-F238E27FC236}">
                  <a16:creationId xmlns:a16="http://schemas.microsoft.com/office/drawing/2014/main" id="{B2BBF55D-0A4C-4C49-8D14-9C2AE0978A6F}"/>
                </a:ext>
              </a:extLst>
            </p:cNvPr>
            <p:cNvSpPr/>
            <p:nvPr/>
          </p:nvSpPr>
          <p:spPr>
            <a:xfrm>
              <a:off x="5833241" y="634562"/>
              <a:ext cx="472966" cy="1975288"/>
            </a:xfrm>
            <a:prstGeom prst="leftBrace">
              <a:avLst>
                <a:gd name="adj1" fmla="val 8333"/>
                <a:gd name="adj2" fmla="val 36980"/>
              </a:avLst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3466029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A64EF52-26E0-4454-9851-1ABB454F7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GB" sz="4000" dirty="0"/>
              <a:t>Environment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002E0406-664C-4284-B3CA-0F2A294A037D}"/>
              </a:ext>
            </a:extLst>
          </p:cNvPr>
          <p:cNvSpPr txBox="1">
            <a:spLocks/>
          </p:cNvSpPr>
          <p:nvPr/>
        </p:nvSpPr>
        <p:spPr>
          <a:xfrm>
            <a:off x="965199" y="2470247"/>
            <a:ext cx="4048344" cy="3536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Hello World</a:t>
            </a:r>
          </a:p>
        </p:txBody>
      </p:sp>
      <p:pic>
        <p:nvPicPr>
          <p:cNvPr id="13" name="Grafik 12" descr="Ein Bild, das Text, Monitor, Computer enthält.&#10;&#10;Automatisch generierte Beschreibung">
            <a:extLst>
              <a:ext uri="{FF2B5EF4-FFF2-40B4-BE49-F238E27FC236}">
                <a16:creationId xmlns:a16="http://schemas.microsoft.com/office/drawing/2014/main" id="{EBA37896-8076-459B-98AE-20928E773C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49" t="8630" r="13541" b="1424"/>
          <a:stretch/>
        </p:blipFill>
        <p:spPr>
          <a:xfrm>
            <a:off x="4425074" y="851515"/>
            <a:ext cx="7270102" cy="587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96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Breitbild</PresentationFormat>
  <Paragraphs>25</Paragraphs>
  <Slides>17</Slides>
  <Notes>0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</vt:lpstr>
      <vt:lpstr>Modeling Pedestrian Flow in a Crowded Building</vt:lpstr>
      <vt:lpstr>Introduction</vt:lpstr>
      <vt:lpstr>Goal</vt:lpstr>
      <vt:lpstr>Model</vt:lpstr>
      <vt:lpstr>Model</vt:lpstr>
      <vt:lpstr>Model</vt:lpstr>
      <vt:lpstr>Environment</vt:lpstr>
      <vt:lpstr>PowerPoint-Präsentation</vt:lpstr>
      <vt:lpstr>Environment</vt:lpstr>
      <vt:lpstr>Agents</vt:lpstr>
      <vt:lpstr>Agents</vt:lpstr>
      <vt:lpstr>Simulation</vt:lpstr>
      <vt:lpstr>PowerPoint-Präsentation</vt:lpstr>
      <vt:lpstr>Simulation</vt:lpstr>
      <vt:lpstr>Example: Classroom</vt:lpstr>
      <vt:lpstr>Example: Classroom</vt:lpstr>
      <vt:lpstr>Problems &amp; Difficulties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Pedestrian Flow in a Crowded Building</dc:title>
  <dc:creator>Biella  Alessandro</dc:creator>
  <cp:lastModifiedBy>Biella  Alessandro</cp:lastModifiedBy>
  <cp:revision>17</cp:revision>
  <dcterms:created xsi:type="dcterms:W3CDTF">2021-12-04T10:34:57Z</dcterms:created>
  <dcterms:modified xsi:type="dcterms:W3CDTF">2021-12-05T21:26:47Z</dcterms:modified>
</cp:coreProperties>
</file>