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20"/>
  </p:notesMasterIdLst>
  <p:sldIdLst>
    <p:sldId id="256" r:id="rId2"/>
    <p:sldId id="257" r:id="rId3"/>
    <p:sldId id="265" r:id="rId4"/>
    <p:sldId id="266" r:id="rId5"/>
    <p:sldId id="269" r:id="rId6"/>
    <p:sldId id="272" r:id="rId7"/>
    <p:sldId id="267" r:id="rId8"/>
    <p:sldId id="268" r:id="rId9"/>
    <p:sldId id="270" r:id="rId10"/>
    <p:sldId id="271" r:id="rId11"/>
    <p:sldId id="273" r:id="rId12"/>
    <p:sldId id="274" r:id="rId13"/>
    <p:sldId id="276" r:id="rId14"/>
    <p:sldId id="277" r:id="rId15"/>
    <p:sldId id="278" r:id="rId16"/>
    <p:sldId id="275" r:id="rId17"/>
    <p:sldId id="262" r:id="rId18"/>
    <p:sldId id="263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Catamaran" pitchFamily="2" charset="77"/>
      <p:regular r:id="rId22"/>
      <p:bold r:id="rId23"/>
    </p:embeddedFont>
    <p:embeddedFont>
      <p:font typeface="Ralew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8"/>
    <p:restoredTop sz="94718"/>
  </p:normalViewPr>
  <p:slideViewPr>
    <p:cSldViewPr snapToGrid="0">
      <p:cViewPr>
        <p:scale>
          <a:sx n="145" d="100"/>
          <a:sy n="145" d="100"/>
        </p:scale>
        <p:origin x="648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3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2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3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3e01eb3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a3e01eb3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ietro-nardelli/sapienza-ppt-templat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/>
              <a:t>NBA Data Integration</a:t>
            </a:r>
            <a:endParaRPr sz="3200"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Lorenzo Frangella - 1899674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Large Scale Data Management – Information Integration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Sapienza University of Rome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25785-F9A5-FA2E-CFF1-8783C2D5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5908E3-EB20-7D43-EF1B-E5620D4AA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B06D82A1-ACBD-FBB8-54FF-13950D9D3E5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C43997E-B1C8-FC6E-9C91-914D362A8052}"/>
                  </a:ext>
                </a:extLst>
              </p:cNvPr>
              <p:cNvSpPr txBox="1"/>
              <p:nvPr/>
            </p:nvSpPr>
            <p:spPr>
              <a:xfrm>
                <a:off x="727651" y="1977248"/>
                <a:ext cx="1674178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𝑀𝑎𝑡𝑐h𝑒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C43997E-B1C8-FC6E-9C91-914D362A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1" y="1977248"/>
                <a:ext cx="1674178" cy="234744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61A3872-F9D7-F408-93EF-E1EBADADB79B}"/>
                  </a:ext>
                </a:extLst>
              </p:cNvPr>
              <p:cNvSpPr txBox="1"/>
              <p:nvPr/>
            </p:nvSpPr>
            <p:spPr>
              <a:xfrm>
                <a:off x="727650" y="2396644"/>
                <a:ext cx="1674178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𝑁𝐵𝐴𝐶h𝑎𝑚𝑝𝑖𝑜𝑛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61A3872-F9D7-F408-93EF-E1EBADADB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2396644"/>
                <a:ext cx="1674178" cy="234744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C968E5-3504-53C5-4E99-9D9DB0BA26BB}"/>
                  </a:ext>
                </a:extLst>
              </p:cNvPr>
              <p:cNvSpPr txBox="1"/>
              <p:nvPr/>
            </p:nvSpPr>
            <p:spPr>
              <a:xfrm>
                <a:off x="727650" y="2743266"/>
                <a:ext cx="1674178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𝐹𝑜𝑢𝑙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C968E5-3504-53C5-4E99-9D9DB0BA2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2743266"/>
                <a:ext cx="1674178" cy="234744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94B1CA9-7A08-5D20-A963-7EB18A0702ED}"/>
              </a:ext>
            </a:extLst>
          </p:cNvPr>
          <p:cNvCxnSpPr>
            <a:cxnSpLocks/>
          </p:cNvCxnSpPr>
          <p:nvPr/>
        </p:nvCxnSpPr>
        <p:spPr>
          <a:xfrm>
            <a:off x="2730080" y="2102896"/>
            <a:ext cx="216896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2F43954-A053-5D3E-7939-0E321D638D53}"/>
              </a:ext>
            </a:extLst>
          </p:cNvPr>
          <p:cNvCxnSpPr>
            <a:cxnSpLocks/>
          </p:cNvCxnSpPr>
          <p:nvPr/>
        </p:nvCxnSpPr>
        <p:spPr>
          <a:xfrm>
            <a:off x="2730080" y="2503363"/>
            <a:ext cx="216896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A40CCF5-6FC9-84DE-D07A-AE7E9B0D2C33}"/>
              </a:ext>
            </a:extLst>
          </p:cNvPr>
          <p:cNvCxnSpPr>
            <a:cxnSpLocks/>
          </p:cNvCxnSpPr>
          <p:nvPr/>
        </p:nvCxnSpPr>
        <p:spPr>
          <a:xfrm>
            <a:off x="2730080" y="2897154"/>
            <a:ext cx="216896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90BFE4-B845-9597-A009-0F4506A9AA59}"/>
              </a:ext>
            </a:extLst>
          </p:cNvPr>
          <p:cNvSpPr txBox="1"/>
          <p:nvPr/>
        </p:nvSpPr>
        <p:spPr>
          <a:xfrm>
            <a:off x="5227299" y="1977248"/>
            <a:ext cx="250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matches(</a:t>
            </a:r>
            <a:r>
              <a:rPr lang="en-US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home,away,date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D8506D-86B9-FAE9-6A6E-61FDC8E89F38}"/>
              </a:ext>
            </a:extLst>
          </p:cNvPr>
          <p:cNvSpPr txBox="1"/>
          <p:nvPr/>
        </p:nvSpPr>
        <p:spPr>
          <a:xfrm>
            <a:off x="5227299" y="2349474"/>
            <a:ext cx="250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nba_champions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(year, </a:t>
            </a:r>
            <a:r>
              <a:rPr lang="en-US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fullname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E5F1EEF-F14C-98F9-38FA-6CBE09CCE8E0}"/>
              </a:ext>
            </a:extLst>
          </p:cNvPr>
          <p:cNvSpPr txBox="1"/>
          <p:nvPr/>
        </p:nvSpPr>
        <p:spPr>
          <a:xfrm>
            <a:off x="5227298" y="2743266"/>
            <a:ext cx="330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fouls(committing, disadvantaged)</a:t>
            </a:r>
          </a:p>
        </p:txBody>
      </p:sp>
    </p:spTree>
    <p:extLst>
      <p:ext uri="{BB962C8B-B14F-4D97-AF65-F5344CB8AC3E}">
        <p14:creationId xmlns:p14="http://schemas.microsoft.com/office/powerpoint/2010/main" val="83501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D2ACD-0E2B-B6F1-5F4A-6BFA1642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I.I.S. GAV MAPPING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4F3235AA-4DA0-4702-C691-7A3925975A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622024"/>
                <a:ext cx="7688700" cy="2765337"/>
              </a:xfrm>
            </p:spPr>
            <p:txBody>
              <a:bodyPr/>
              <a:lstStyle/>
              <a:p>
                <a:pPr marL="146050" indent="0" algn="ctr">
                  <a:buNone/>
                </a:pPr>
                <a:r>
                  <a:rPr lang="en-US" sz="1600" dirty="0"/>
                  <a:t>GAV mappings are finite set of GAV mapping assertions that describes the Global schema by means of the source schema.</a:t>
                </a:r>
              </a:p>
              <a:p>
                <a:pPr marL="146050" indent="0" algn="ctr">
                  <a:buNone/>
                </a:pPr>
                <a:endParaRPr lang="en-US" sz="1600" dirty="0"/>
              </a:p>
              <a:p>
                <a:pPr marL="146050" indent="0" algn="ctr">
                  <a:buNone/>
                </a:pPr>
                <a:r>
                  <a:rPr lang="en-US" sz="1600" dirty="0"/>
                  <a:t>A GAV mapping assertion is a pair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/>
                  <a:t> is a FOL query over the source schema and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dirty="0"/>
                  <a:t> is an atomic query in the global schema:</a:t>
                </a:r>
              </a:p>
              <a:p>
                <a:pPr marL="1460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̅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146050" indent="0" algn="ctr">
                  <a:buNone/>
                </a:pPr>
                <a:endParaRPr lang="en-US" sz="1600" dirty="0"/>
              </a:p>
              <a:p>
                <a:pPr marL="146050" indent="0" algn="ctr">
                  <a:buNone/>
                </a:pPr>
                <a:r>
                  <a:rPr lang="en-US" sz="1600" dirty="0"/>
                  <a:t>Is assumed that each element of the Global Schema is defined exactly once</a:t>
                </a:r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4F3235AA-4DA0-4702-C691-7A3925975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622024"/>
                <a:ext cx="7688700" cy="2765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84E544-36B0-0966-85EF-701E7EDBE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34F1A391-711B-33E1-6C7E-92B92AAB02F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E2703-B2A4-B544-0940-5ECB195F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I.I.S GAV MAPPING ASSERTIONS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7A7B58D4-B033-0FC5-0EF7-865A6DDE69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2859" y="1465118"/>
                <a:ext cx="8038281" cy="2888429"/>
              </a:xfrm>
            </p:spPr>
            <p:txBody>
              <a:bodyPr/>
              <a:lstStyle/>
              <a:p>
                <a:pPr marL="14605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𝑁𝐵𝐴𝑃𝑙𝑎𝑦𝑒𝑟𝑠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𝑃𝑙𝑎𝑦𝑒𝑟𝑃𝑟𝑖𝑧𝑒𝑠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𝑃𝑙𝑎𝑦𝑒𝑟𝑇𝑒𝑎𝑚𝑆𝑒𝑎𝑠𝑜𝑛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𝑁𝐵𝐴𝑃𝑙𝑎𝑦𝑒𝑟𝑠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4605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(∃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𝑀𝑎𝑡𝑐h𝑃𝑙𝑎𝑦𝑒𝑟𝑠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𝐺𝑎𝑚𝑒𝑠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)⋁(∃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𝐸𝑣𝑒𝑛𝑡𝑠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𝑀𝑎𝑡𝑐h𝑒𝑠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4605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Teams</m:t>
                      </m:r>
                      <m:d>
                        <m:dPr>
                          <m:ctrlPr>
                            <a:rPr lang="it-IT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𝑇𝑒𝑎𝑚𝑠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marL="14605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𝑃𝑙𝑎𝑦𝑒𝑟𝑃𝑟𝑖𝑧𝑒𝑠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𝑃𝑙𝑎𝑦𝑒𝑟𝐴𝑤𝑎𝑟𝑑𝑠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14605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𝑃𝑙𝑎𝑦𝑒𝑟𝑇𝑒𝑎𝑚𝑆𝑒𝑎𝑠𝑜𝑛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𝑃𝑙𝑎𝑦𝑒𝑑𝐼𝑛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14605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𝐶𝑜𝑎𝑐h𝑒𝑠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𝐶𝑜𝑎𝑐h𝑒𝑠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14605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𝐶𝑜𝑎𝑐h𝑒𝑠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𝐻𝑎𝑠𝑇𝑟𝑎𝑖𝑛𝑒𝑑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14605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𝐶h𝑎𝑚𝑝𝑖𝑜𝑛𝑠𝑁𝐵𝐴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𝑁𝐵𝐴𝐶h𝑎𝑚𝑝𝑖𝑜𝑛𝑠</m:t>
                      </m:r>
                      <m:d>
                        <m:dPr>
                          <m:ctrl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14605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𝐸𝑣𝑒𝑛𝑡𝑠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𝑓𝑜𝑢𝑙𝑠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7A7B58D4-B033-0FC5-0EF7-865A6DDE6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2859" y="1465118"/>
                <a:ext cx="8038281" cy="28884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B6EC01-A722-CA67-1397-B2D5853E2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84CE5BD-5ADA-F167-11A6-1C6D998FFDC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DD016-B7E3-0D5B-441D-3C007519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0674B155-ACC7-CF41-AD06-2E9CF4B2E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622024"/>
                <a:ext cx="7688700" cy="2774129"/>
              </a:xfrm>
            </p:spPr>
            <p:txBody>
              <a:bodyPr/>
              <a:lstStyle/>
              <a:p>
                <a:pPr marL="488950" indent="-342900">
                  <a:buFont typeface="+mj-lt"/>
                  <a:buAutoNum type="arabicPeriod"/>
                </a:pPr>
                <a:r>
                  <a:rPr lang="en-US" dirty="0"/>
                  <a:t>Retrieve all the players suffering a foul from Lebron James and that has  ever played with L. James.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𝐹𝑜𝑢𝑙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𝐿𝑒𝑏𝑟𝑜𝑛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𝐽𝑎𝑚𝑒𝑠</m:t>
                        </m:r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𝑃𝑙𝑎𝑦𝑒𝑑𝐼𝑛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𝐿𝑒𝑏𝑟𝑜𝑛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𝐽𝑎𝑚𝑒𝑠</m:t>
                        </m:r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𝑃𝑙𝑎𝑦𝑒𝑑𝐼𝑛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it-IT" b="0" dirty="0"/>
              </a:p>
              <a:p>
                <a:pPr marL="488950" indent="-342900">
                  <a:buFont typeface="+mj-lt"/>
                  <a:buAutoNum type="arabicPeriod"/>
                </a:pPr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en-US" dirty="0"/>
                  <a:t>Retrieve all the players that have played with Cleveland Cavalier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𝑃𝑙𝑎𝑦𝑒𝑑𝐼𝑛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”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Cleveland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Cavaliers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en-US" dirty="0"/>
                  <a:t>Retrieve all the players that have played in a team trained by Herb Brown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𝐻𝑎𝑠𝑇𝑟𝑎𝑖𝑛𝑒𝑑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𝐻𝑒𝑟𝑏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𝐵𝑟𝑜𝑤𝑛</m:t>
                        </m:r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𝑃𝑙𝑎𝑦𝑒𝑑𝐼𝑛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r>
                  <a:rPr lang="en-US" dirty="0"/>
                  <a:t>Check if there is a Coach that was also a player             	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()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𝐶𝑜𝑎𝑐h𝑒𝑠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𝑁𝐵𝐴𝑃𝑙𝑎𝑦𝑒𝑟𝑠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endParaRPr lang="en-US" dirty="0"/>
              </a:p>
              <a:p>
                <a:pPr marL="48895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0674B155-ACC7-CF41-AD06-2E9CF4B2E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622024"/>
                <a:ext cx="7688700" cy="27741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61C2C7-EE36-B9F4-947D-CB2DBE2064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6536A316-6A8A-8FFF-8EF6-E6E840E8255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DD016-B7E3-0D5B-441D-3C007519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0674B155-ACC7-CF41-AD06-2E9CF4B2E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622024"/>
                <a:ext cx="7688700" cy="2774129"/>
              </a:xfrm>
            </p:spPr>
            <p:txBody>
              <a:bodyPr/>
              <a:lstStyle/>
              <a:p>
                <a:pPr marL="488950" indent="-342900">
                  <a:buAutoNum type="arabicPeriod" startAt="5"/>
                </a:pPr>
                <a:r>
                  <a:rPr lang="en-US" dirty="0"/>
                  <a:t>Retrieve all the season and teams that won the NBA with Kobe Bryant in their team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𝑁𝐵𝐴𝐶h𝑎𝑚𝑝𝑖𝑜𝑛𝑠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𝑃𝑙𝑎𝑦𝑒𝑑𝐼𝑛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𝐾𝑜𝑏𝑒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𝐵𝑟𝑦𝑎𝑛𝑡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488950" indent="-342900">
                  <a:buAutoNum type="arabicPeriod" startAt="5"/>
                </a:pPr>
                <a:endParaRPr lang="en-US" dirty="0"/>
              </a:p>
              <a:p>
                <a:pPr marL="488950" indent="-342900">
                  <a:buFont typeface="Catamaran"/>
                  <a:buAutoNum type="arabicPeriod" startAt="5"/>
                </a:pPr>
                <a:r>
                  <a:rPr lang="en-US" dirty="0"/>
                  <a:t>Retrieve players that has won at least two MVP Prizes (won the </a:t>
                </a:r>
                <a:r>
                  <a:rPr lang="en-US" dirty="0" err="1"/>
                  <a:t>mvp</a:t>
                </a:r>
                <a:r>
                  <a:rPr lang="en-US" dirty="0"/>
                  <a:t> prize in two different seasons)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𝑃𝑙𝑎𝑦𝑒𝑟𝐴𝑤𝑎𝑟𝑑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𝑛𝑏𝑎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𝑚𝑣𝑝</m:t>
                        </m:r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𝑃𝑙𝑎𝑦𝑒𝑟𝐴𝑤𝑎𝑟𝑑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𝑛𝑏𝑎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𝑚𝑣𝑝</m:t>
                        </m:r>
                        <m:r>
                          <m:rPr>
                            <m:lit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2}</m:t>
                    </m:r>
                  </m:oMath>
                </a14:m>
                <a:endParaRPr lang="en-US" dirty="0"/>
              </a:p>
              <a:p>
                <a:pPr marL="488950" indent="-342900">
                  <a:buFont typeface="Catamaran"/>
                  <a:buAutoNum type="arabicPeriod" startAt="5"/>
                </a:pPr>
                <a:endParaRPr lang="en-US" dirty="0"/>
              </a:p>
              <a:p>
                <a:pPr marL="14605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0674B155-ACC7-CF41-AD06-2E9CF4B2E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622024"/>
                <a:ext cx="7688700" cy="27741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61C2C7-EE36-B9F4-947D-CB2DBE2064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6536A316-6A8A-8FFF-8EF6-E6E840E8255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0E297-8702-D753-87FD-4216942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Materializaion</a:t>
            </a:r>
            <a:r>
              <a:rPr lang="en-US" dirty="0"/>
              <a:t> approach -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44499663-2D13-964B-5C27-3DA2F72F64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46050" indent="0" algn="ctr">
                  <a:buNone/>
                </a:pPr>
                <a:r>
                  <a:rPr lang="en-US" sz="1400" dirty="0"/>
                  <a:t>The Information Integration System output is a materialized, so the output of the integration is loaded into a database, using PostgreSQL.</a:t>
                </a:r>
              </a:p>
              <a:p>
                <a:pPr marL="146050" indent="0" algn="ctr">
                  <a:buNone/>
                </a:pPr>
                <a:endParaRPr lang="en-US" sz="1400" dirty="0"/>
              </a:p>
              <a:p>
                <a:pPr marL="146050" indent="0" algn="ctr">
                  <a:buNone/>
                </a:pPr>
                <a:r>
                  <a:rPr lang="en-US" sz="1400" dirty="0"/>
                  <a:t>For each Gav mapping assertion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400" dirty="0"/>
                  <a:t>, the left side query of the mapping is answered and directly loaded into the db.</a:t>
                </a:r>
              </a:p>
              <a:p>
                <a:pPr marL="146050" indent="0" algn="ctr">
                  <a:buNone/>
                </a:pPr>
                <a:endParaRPr lang="en-US" sz="1400" dirty="0"/>
              </a:p>
              <a:p>
                <a:pPr marL="146050" indent="0" algn="ctr">
                  <a:buNone/>
                </a:pPr>
                <a:r>
                  <a:rPr lang="en-US" sz="1400" dirty="0"/>
                  <a:t>The result is called Retrieved Global Database, defined as follows:</a:t>
                </a:r>
              </a:p>
              <a:p>
                <a:pPr marL="1460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̅"/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44499663-2D13-964B-5C27-3DA2F72F6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426E4E-CE84-B2F2-D9A3-1E7B805594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15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6982AA1-6F4C-90D3-741A-5F82360E4CE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E70BE-7056-D3C1-8922-A6C0F8E4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Implementation - Pentaho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870700-9466-C9AD-760A-E470E22EF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16</a:t>
            </a:fld>
            <a:endParaRPr lang="it-IT"/>
          </a:p>
        </p:txBody>
      </p:sp>
      <p:pic>
        <p:nvPicPr>
          <p:cNvPr id="13" name="Immagine 12" descr="Immagine che contiene schermata, linea, testo&#10;&#10;Descrizione generata automaticamente">
            <a:extLst>
              <a:ext uri="{FF2B5EF4-FFF2-40B4-BE49-F238E27FC236}">
                <a16:creationId xmlns:a16="http://schemas.microsoft.com/office/drawing/2014/main" id="{93DF5BEB-75C5-E130-A65B-9EED64597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9"/>
          <a:stretch/>
        </p:blipFill>
        <p:spPr>
          <a:xfrm>
            <a:off x="2125272" y="1397000"/>
            <a:ext cx="4893455" cy="36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5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727650" y="1397000"/>
            <a:ext cx="7688700" cy="3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 sz="1100" b="1" dirty="0"/>
              <a:t>Papers:</a:t>
            </a:r>
            <a:endParaRPr sz="1100"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 b="1" dirty="0"/>
              <a:t>Images:</a:t>
            </a:r>
          </a:p>
          <a:p>
            <a:pPr lvl="1">
              <a:spcBef>
                <a:spcPts val="0"/>
              </a:spcBef>
              <a:buChar char="-"/>
            </a:pPr>
            <a:r>
              <a:rPr lang="it-IT" sz="900" b="1" dirty="0">
                <a:hlinkClick r:id="rId3"/>
              </a:rPr>
              <a:t>https://www.flaticon.com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 b="1" dirty="0"/>
              <a:t>Slides: </a:t>
            </a:r>
            <a:endParaRPr sz="1100"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 u="sng" dirty="0">
                <a:solidFill>
                  <a:schemeClr val="hlink"/>
                </a:solidFill>
                <a:hlinkClick r:id="rId4"/>
              </a:rPr>
              <a:t>https://github.com/pietro-nardelli/sapienza-ppt-template</a:t>
            </a:r>
            <a:r>
              <a:rPr lang="it" sz="1100" dirty="0"/>
              <a:t> </a:t>
            </a:r>
            <a:br>
              <a:rPr lang="it" sz="1100" dirty="0"/>
            </a:br>
            <a:r>
              <a:rPr lang="it" sz="1100" i="1" dirty="0"/>
              <a:t>[Attribution-NonCommercial-ShareAlike 4.0 International (CC BY-NC-SA 4.0)]</a:t>
            </a:r>
            <a:endParaRPr sz="1100" i="1" dirty="0"/>
          </a:p>
        </p:txBody>
      </p:sp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17</a:t>
            </a:fld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900"/>
              <a:t>Presentation Title - Name Surname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the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 of contents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Datasets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Tasks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7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Preprocessing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I.I.S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Queries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4030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Integration tool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DE22A-BBED-9C06-1769-F4513860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49" y="861800"/>
            <a:ext cx="7167099" cy="535200"/>
          </a:xfrm>
        </p:spPr>
        <p:txBody>
          <a:bodyPr/>
          <a:lstStyle/>
          <a:p>
            <a:r>
              <a:rPr lang="en-US" dirty="0"/>
              <a:t>Datasets content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09A3F2-ED6F-D966-70A2-0173C90E6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C5FF7A31-1BE2-3736-453C-6AD55824663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5087C41-5BB6-1FF5-BB6F-661C9771829F}"/>
              </a:ext>
            </a:extLst>
          </p:cNvPr>
          <p:cNvGrpSpPr/>
          <p:nvPr/>
        </p:nvGrpSpPr>
        <p:grpSpPr>
          <a:xfrm>
            <a:off x="1652302" y="1397000"/>
            <a:ext cx="5317792" cy="3153715"/>
            <a:chOff x="1953505" y="1322769"/>
            <a:chExt cx="4801454" cy="2786142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1EC265F-9189-E841-2ABB-7D8164E9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2342" y="1573727"/>
              <a:ext cx="800366" cy="800366"/>
            </a:xfrm>
            <a:prstGeom prst="rect">
              <a:avLst/>
            </a:prstGeom>
          </p:spPr>
        </p:pic>
        <p:pic>
          <p:nvPicPr>
            <p:cNvPr id="1026" name="Picture 2" descr="TAMARAW CHICAGO BULLS Logo Download png">
              <a:extLst>
                <a:ext uri="{FF2B5EF4-FFF2-40B4-BE49-F238E27FC236}">
                  <a16:creationId xmlns:a16="http://schemas.microsoft.com/office/drawing/2014/main" id="{3374263F-C859-DC6F-7BAF-CFD7C8ABC7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807" y="1322769"/>
              <a:ext cx="776909" cy="782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ACBF137-B8A9-90B7-1734-0224BDE6E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236" y="1713831"/>
              <a:ext cx="681142" cy="681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E210C80-846E-1D4D-C35E-27235A99E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0237" y="1897305"/>
              <a:ext cx="900719" cy="476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63BD610-1F3E-3AE8-23F3-1DE06F94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5813" y="2907384"/>
              <a:ext cx="800365" cy="800365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F7B3228C-7B46-8182-4523-849B0FF5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2342" y="2946133"/>
              <a:ext cx="800366" cy="800366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E5D37B86-B3C2-655C-5CA6-29D365C52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9077" y="2946134"/>
              <a:ext cx="800367" cy="800367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D8CF4881-9660-4BD7-9D23-6686F6DCA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85648" y="1573727"/>
              <a:ext cx="905498" cy="905498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08F84ED-E6DE-E475-34A1-8229705D349D}"/>
                </a:ext>
              </a:extLst>
            </p:cNvPr>
            <p:cNvSpPr txBox="1"/>
            <p:nvPr/>
          </p:nvSpPr>
          <p:spPr>
            <a:xfrm>
              <a:off x="2043560" y="2499287"/>
              <a:ext cx="137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tamaran" pitchFamily="2" charset="77"/>
                  <a:cs typeface="Catamaran" pitchFamily="2" charset="77"/>
                </a:rPr>
                <a:t>Players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0D0746A-624A-0D87-24D6-D8B9A908E163}"/>
                </a:ext>
              </a:extLst>
            </p:cNvPr>
            <p:cNvSpPr txBox="1"/>
            <p:nvPr/>
          </p:nvSpPr>
          <p:spPr>
            <a:xfrm>
              <a:off x="3662358" y="2506224"/>
              <a:ext cx="137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tamaran" pitchFamily="2" charset="77"/>
                  <a:cs typeface="Catamaran" pitchFamily="2" charset="77"/>
                </a:rPr>
                <a:t>Teams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A9EAE13-7E93-7659-E16B-9A0347B3A07A}"/>
                </a:ext>
              </a:extLst>
            </p:cNvPr>
            <p:cNvSpPr txBox="1"/>
            <p:nvPr/>
          </p:nvSpPr>
          <p:spPr>
            <a:xfrm>
              <a:off x="5376920" y="2506223"/>
              <a:ext cx="137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tamaran" pitchFamily="2" charset="77"/>
                  <a:cs typeface="Catamaran" pitchFamily="2" charset="77"/>
                </a:rPr>
                <a:t>Fouls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239DF8DC-518E-0749-16E4-1D04B074772F}"/>
                </a:ext>
              </a:extLst>
            </p:cNvPr>
            <p:cNvSpPr txBox="1"/>
            <p:nvPr/>
          </p:nvSpPr>
          <p:spPr>
            <a:xfrm>
              <a:off x="1953505" y="3746498"/>
              <a:ext cx="137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tamaran" pitchFamily="2" charset="77"/>
                  <a:cs typeface="Catamaran" pitchFamily="2" charset="77"/>
                </a:rPr>
                <a:t>Games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9831376D-C260-4538-F9F4-87DB75D4F0A5}"/>
                </a:ext>
              </a:extLst>
            </p:cNvPr>
            <p:cNvSpPr txBox="1"/>
            <p:nvPr/>
          </p:nvSpPr>
          <p:spPr>
            <a:xfrm>
              <a:off x="3710240" y="3801134"/>
              <a:ext cx="137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tamaran" pitchFamily="2" charset="77"/>
                  <a:cs typeface="Catamaran" pitchFamily="2" charset="77"/>
                </a:rPr>
                <a:t>Awards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2F8A259F-5323-1500-625D-CCF4D89EB68D}"/>
                </a:ext>
              </a:extLst>
            </p:cNvPr>
            <p:cNvSpPr txBox="1"/>
            <p:nvPr/>
          </p:nvSpPr>
          <p:spPr>
            <a:xfrm>
              <a:off x="5376814" y="3801134"/>
              <a:ext cx="137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tamaran" pitchFamily="2" charset="77"/>
                  <a:cs typeface="Catamaran" pitchFamily="2" charset="77"/>
                </a:rPr>
                <a:t>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E92DD-11C2-D3EC-C1C7-D0284294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4FB05E-4584-5FE0-5F52-07496936A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Retrieve all match played in 2018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Retrieve all the players that have played with Cleveland Cavaliers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Retrieve all the players that have played in a team trained by Herb Brown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Check if there is a Coach that was also a player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Retrieve all the season and teams that won the NBA with Kobe Bryant in their team 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Retrieve players that has won at least two MVP Prizes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E97C26-AB29-1069-99A6-D1DDD7CA9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EE4A803-8017-B6C3-BD61-42798953267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53704-3596-4EEC-014A-F86515D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490963-5104-413E-D0E1-39047B782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In the dataset the teams are identified in three different ways: Full team name, a nickname or by a 3 </a:t>
            </a:r>
            <a:r>
              <a:rPr lang="en-US" dirty="0" err="1"/>
              <a:t>lecters</a:t>
            </a:r>
            <a:r>
              <a:rPr lang="en-US" dirty="0"/>
              <a:t> String. As example </a:t>
            </a:r>
            <a:r>
              <a:rPr lang="en-US" dirty="0">
                <a:solidFill>
                  <a:srgbClr val="00B050"/>
                </a:solidFill>
              </a:rPr>
              <a:t>Boston Celtics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BOS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Celtics</a:t>
            </a:r>
            <a:r>
              <a:rPr lang="en-US" dirty="0"/>
              <a:t> refers to the same team.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After the integration the only identifier for each team is the full name.</a:t>
            </a:r>
          </a:p>
          <a:p>
            <a:endParaRPr lang="en-US" dirty="0"/>
          </a:p>
          <a:p>
            <a:r>
              <a:rPr lang="en-US" dirty="0"/>
              <a:t>All the Names of teams and players are converted in lowercase.</a:t>
            </a:r>
          </a:p>
          <a:p>
            <a:endParaRPr lang="en-US" dirty="0"/>
          </a:p>
          <a:p>
            <a:r>
              <a:rPr lang="en-US" dirty="0"/>
              <a:t>All the dates are converted to a string of the format </a:t>
            </a:r>
            <a:r>
              <a:rPr lang="en-US" dirty="0" err="1"/>
              <a:t>yyyyMMdd</a:t>
            </a:r>
            <a:r>
              <a:rPr lang="en-US" dirty="0"/>
              <a:t>.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46BE52-F4CF-6A4D-1FAA-0CB4D66A2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530B190-B07D-6752-E3A2-9BD0612AD49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1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81577-F225-CF54-BEDF-2716776A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I.I.S.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213733-3A4E-51B5-FEDE-49E2FC2A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97000"/>
            <a:ext cx="7688700" cy="2884700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Scope of the Integration</a:t>
            </a:r>
            <a:r>
              <a:rPr lang="en-US" sz="1800" dirty="0"/>
              <a:t> </a:t>
            </a:r>
            <a:r>
              <a:rPr lang="en-US" sz="1800" b="1" dirty="0"/>
              <a:t>Domain Integration System</a:t>
            </a:r>
            <a:r>
              <a:rPr lang="en-US" sz="1800" dirty="0"/>
              <a:t>, system is developed to perform users-specified tasks/queries.</a:t>
            </a:r>
            <a:endParaRPr lang="en-US" sz="1600" dirty="0"/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Result of the integration </a:t>
            </a:r>
            <a:r>
              <a:rPr lang="en-US" sz="1800" b="1" dirty="0"/>
              <a:t>Result as Database</a:t>
            </a:r>
            <a:r>
              <a:rPr lang="en-US" sz="1800" dirty="0"/>
              <a:t>, reconciled information can be represented as a relational database.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Mapping Specification</a:t>
            </a:r>
            <a:r>
              <a:rPr lang="en-US" sz="1800" dirty="0"/>
              <a:t> </a:t>
            </a:r>
            <a:r>
              <a:rPr lang="en-US" sz="1800" b="1" dirty="0"/>
              <a:t>Declarative</a:t>
            </a:r>
            <a:r>
              <a:rPr lang="en-US" sz="1800" dirty="0"/>
              <a:t>, system defined on what information should be extracted (in FOL).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Representation of the Result </a:t>
            </a:r>
            <a:r>
              <a:rPr lang="en-US" sz="1800" b="1" dirty="0"/>
              <a:t>Materialization</a:t>
            </a:r>
            <a:r>
              <a:rPr lang="en-US" sz="1800" dirty="0"/>
              <a:t>, the result is loaded from the sources.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767360-CC76-BD38-C912-32C87B2EF1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974529A-BD1C-5549-8ABD-E108475FE3E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95E01-5105-18DD-D21F-4B17917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CB48E3-D833-B612-B4D9-36C62DAD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622025"/>
            <a:ext cx="7688700" cy="2852004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Data comes from 7 different datasets taken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Kaggle</a:t>
            </a:r>
            <a:r>
              <a:rPr lang="en-US" dirty="0"/>
              <a:t>, the domain of all of them is the same: </a:t>
            </a:r>
            <a:r>
              <a:rPr lang="en-US" dirty="0">
                <a:solidFill>
                  <a:srgbClr val="C00000"/>
                </a:solidFill>
              </a:rPr>
              <a:t>Basketball</a:t>
            </a:r>
          </a:p>
          <a:p>
            <a:pPr marL="146050" indent="0">
              <a:buNone/>
            </a:pPr>
            <a:r>
              <a:rPr lang="en-US" dirty="0"/>
              <a:t>10 files csv were used to perform integration, each csv file is considered as a table in the source schema.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NBA_PLAYERS</a:t>
            </a:r>
            <a:r>
              <a:rPr lang="en-US" dirty="0"/>
              <a:t>(player) 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PLAYER_PRIZES</a:t>
            </a:r>
            <a:r>
              <a:rPr lang="en-US" dirty="0"/>
              <a:t>(season, award, player)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PLAYER_TEAM_SEASON</a:t>
            </a:r>
            <a:r>
              <a:rPr lang="en-US" dirty="0"/>
              <a:t>(season, player, team)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TEAM_ABBREVIATION</a:t>
            </a:r>
            <a:r>
              <a:rPr lang="en-US" dirty="0"/>
              <a:t>(name, abbreviation)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COACHES</a:t>
            </a:r>
            <a:r>
              <a:rPr lang="en-US" dirty="0"/>
              <a:t>(coach, team)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MATCH_PLAYERS</a:t>
            </a:r>
            <a:r>
              <a:rPr lang="en-US" dirty="0"/>
              <a:t>(home, away, </a:t>
            </a:r>
            <a:r>
              <a:rPr lang="en-US" dirty="0" err="1"/>
              <a:t>game_id</a:t>
            </a:r>
            <a:r>
              <a:rPr lang="en-US" dirty="0"/>
              <a:t>)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156789-1136-3BFF-93CB-C7D49908FF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CA5B4574-C47F-43CD-F1B7-0C87E4CF6D1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4A26D-38CF-8A65-54ED-617111B0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8EF5D8-A55C-832C-2BDF-ACF7F61A0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lnSpc>
                <a:spcPct val="150000"/>
              </a:lnSpc>
              <a:buAutoNum type="arabicPeriod" startAt="7"/>
            </a:pPr>
            <a:r>
              <a:rPr lang="en-US" b="1" dirty="0"/>
              <a:t>GAMES</a:t>
            </a:r>
            <a:r>
              <a:rPr lang="en-US" dirty="0"/>
              <a:t>(</a:t>
            </a:r>
            <a:r>
              <a:rPr lang="en-US" dirty="0" err="1"/>
              <a:t>game_id</a:t>
            </a:r>
            <a:r>
              <a:rPr lang="en-US" dirty="0"/>
              <a:t>, home, date)</a:t>
            </a:r>
          </a:p>
          <a:p>
            <a:pPr marL="48895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CHAMPIONS_NBA</a:t>
            </a:r>
            <a:r>
              <a:rPr lang="en-US" dirty="0"/>
              <a:t>(year, team)</a:t>
            </a:r>
          </a:p>
          <a:p>
            <a:pPr marL="488950" indent="-342900">
              <a:lnSpc>
                <a:spcPct val="150000"/>
              </a:lnSpc>
              <a:buAutoNum type="arabicPeriod" startAt="9"/>
            </a:pPr>
            <a:r>
              <a:rPr lang="en-US" b="1" dirty="0"/>
              <a:t>TEAMS</a:t>
            </a:r>
            <a:r>
              <a:rPr lang="en-US" dirty="0"/>
              <a:t>(team)</a:t>
            </a:r>
          </a:p>
          <a:p>
            <a:pPr marL="488950" indent="-342900">
              <a:lnSpc>
                <a:spcPct val="150000"/>
              </a:lnSpc>
              <a:buAutoNum type="arabicPeriod" startAt="9"/>
            </a:pPr>
            <a:r>
              <a:rPr lang="en-US" b="1" dirty="0"/>
              <a:t>EVENTS</a:t>
            </a:r>
            <a:r>
              <a:rPr lang="en-US" dirty="0"/>
              <a:t>(home, away, committing, disadvantaged, date)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8EE03F-C406-FA46-E9CB-211BF1720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6039C1C4-CA92-84FF-E9DB-77F68A4B38F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25785-F9A5-FA2E-CFF1-8783C2D5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5908E3-EB20-7D43-EF1B-E5620D4AA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B06D82A1-ACBD-FBB8-54FF-13950D9D3E5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C43997E-B1C8-FC6E-9C91-914D362A8052}"/>
                  </a:ext>
                </a:extLst>
              </p:cNvPr>
              <p:cNvSpPr txBox="1"/>
              <p:nvPr/>
            </p:nvSpPr>
            <p:spPr>
              <a:xfrm>
                <a:off x="788443" y="1665150"/>
                <a:ext cx="1489392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𝑁𝐵𝐴𝑃𝑙𝑎𝑦𝑒𝑟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C43997E-B1C8-FC6E-9C91-914D362A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43" y="1665150"/>
                <a:ext cx="1489392" cy="234744"/>
              </a:xfrm>
              <a:prstGeom prst="rect">
                <a:avLst/>
              </a:prstGeom>
              <a:blipFill>
                <a:blip r:embed="rId3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9B14F40-8EFE-89A7-1D55-CEBEC3F3D28A}"/>
                  </a:ext>
                </a:extLst>
              </p:cNvPr>
              <p:cNvSpPr txBox="1"/>
              <p:nvPr/>
            </p:nvSpPr>
            <p:spPr>
              <a:xfrm>
                <a:off x="788442" y="1990785"/>
                <a:ext cx="1489393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𝑇𝑒𝑎𝑚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9B14F40-8EFE-89A7-1D55-CEBEC3F3D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42" y="1990785"/>
                <a:ext cx="1489393" cy="234744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0A04728-A4A0-977D-8069-2F0F4A320593}"/>
                  </a:ext>
                </a:extLst>
              </p:cNvPr>
              <p:cNvSpPr txBox="1"/>
              <p:nvPr/>
            </p:nvSpPr>
            <p:spPr>
              <a:xfrm>
                <a:off x="790741" y="2355323"/>
                <a:ext cx="1487094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𝑃𝑙𝑎𝑦𝑒𝑟𝐴𝑤𝑎𝑟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0A04728-A4A0-977D-8069-2F0F4A320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1" y="2355323"/>
                <a:ext cx="1487094" cy="234744"/>
              </a:xfrm>
              <a:prstGeom prst="rect">
                <a:avLst/>
              </a:prstGeom>
              <a:blipFill>
                <a:blip r:embed="rId5"/>
                <a:stretch>
                  <a:fillRect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A2AB60C-3675-9C02-3CFB-B782F6C4E673}"/>
                  </a:ext>
                </a:extLst>
              </p:cNvPr>
              <p:cNvSpPr txBox="1"/>
              <p:nvPr/>
            </p:nvSpPr>
            <p:spPr>
              <a:xfrm>
                <a:off x="788443" y="2746478"/>
                <a:ext cx="1487094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𝑃𝑙𝑎𝑦𝑒𝑑𝐼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A2AB60C-3675-9C02-3CFB-B782F6C4E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43" y="2746478"/>
                <a:ext cx="1487094" cy="234744"/>
              </a:xfrm>
              <a:prstGeom prst="rect">
                <a:avLst/>
              </a:prstGeom>
              <a:blipFill>
                <a:blip r:embed="rId6"/>
                <a:stretch>
                  <a:fillRect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D680036-D93F-0C7C-419D-F411C1CAFBCD}"/>
                  </a:ext>
                </a:extLst>
              </p:cNvPr>
              <p:cNvSpPr txBox="1"/>
              <p:nvPr/>
            </p:nvSpPr>
            <p:spPr>
              <a:xfrm>
                <a:off x="788442" y="3137633"/>
                <a:ext cx="1487093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𝐶𝑜𝑎𝑐h𝑒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D680036-D93F-0C7C-419D-F411C1CAF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42" y="3137633"/>
                <a:ext cx="1487093" cy="234744"/>
              </a:xfrm>
              <a:prstGeom prst="rect">
                <a:avLst/>
              </a:prstGeom>
              <a:blipFill>
                <a:blip r:embed="rId7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90BD4D5-9DCA-1D80-E087-9ABBF40684C7}"/>
                  </a:ext>
                </a:extLst>
              </p:cNvPr>
              <p:cNvSpPr txBox="1"/>
              <p:nvPr/>
            </p:nvSpPr>
            <p:spPr>
              <a:xfrm>
                <a:off x="788443" y="3527563"/>
                <a:ext cx="1487092" cy="234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𝐻𝑎𝑠𝑇𝑟𝑎𝑖𝑛𝑒</m:t>
                      </m:r>
                      <m:sSub>
                        <m:sSubPr>
                          <m:ctrlPr>
                            <a:rPr lang="it-IT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90BD4D5-9DCA-1D80-E087-9ABBF406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43" y="3527563"/>
                <a:ext cx="1487092" cy="234744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5760082-949E-B73B-7611-5DFB131D82C0}"/>
              </a:ext>
            </a:extLst>
          </p:cNvPr>
          <p:cNvCxnSpPr>
            <a:cxnSpLocks/>
          </p:cNvCxnSpPr>
          <p:nvPr/>
        </p:nvCxnSpPr>
        <p:spPr>
          <a:xfrm>
            <a:off x="2403032" y="1782522"/>
            <a:ext cx="216896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EC8C8AA-816F-467E-D5AE-5C8D1D2D0531}"/>
              </a:ext>
            </a:extLst>
          </p:cNvPr>
          <p:cNvCxnSpPr>
            <a:cxnSpLocks/>
          </p:cNvCxnSpPr>
          <p:nvPr/>
        </p:nvCxnSpPr>
        <p:spPr>
          <a:xfrm>
            <a:off x="2403032" y="2107488"/>
            <a:ext cx="216896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0DF735C-A10E-1924-0828-4B8A7597002F}"/>
              </a:ext>
            </a:extLst>
          </p:cNvPr>
          <p:cNvCxnSpPr>
            <a:cxnSpLocks/>
          </p:cNvCxnSpPr>
          <p:nvPr/>
        </p:nvCxnSpPr>
        <p:spPr>
          <a:xfrm>
            <a:off x="2403032" y="2472695"/>
            <a:ext cx="216896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1BC2200-736E-729B-7A38-868969D4EB69}"/>
              </a:ext>
            </a:extLst>
          </p:cNvPr>
          <p:cNvCxnSpPr>
            <a:cxnSpLocks/>
          </p:cNvCxnSpPr>
          <p:nvPr/>
        </p:nvCxnSpPr>
        <p:spPr>
          <a:xfrm>
            <a:off x="2403032" y="2863850"/>
            <a:ext cx="216896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121642E-4986-B47D-E04A-C99EA8131E8F}"/>
              </a:ext>
            </a:extLst>
          </p:cNvPr>
          <p:cNvCxnSpPr>
            <a:cxnSpLocks/>
          </p:cNvCxnSpPr>
          <p:nvPr/>
        </p:nvCxnSpPr>
        <p:spPr>
          <a:xfrm>
            <a:off x="2403032" y="3255005"/>
            <a:ext cx="216896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1D228B2-912D-424B-6869-3EFAF76A7FB2}"/>
              </a:ext>
            </a:extLst>
          </p:cNvPr>
          <p:cNvCxnSpPr>
            <a:cxnSpLocks/>
          </p:cNvCxnSpPr>
          <p:nvPr/>
        </p:nvCxnSpPr>
        <p:spPr>
          <a:xfrm>
            <a:off x="2403032" y="3644935"/>
            <a:ext cx="216896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D1952C1-F596-7AD4-0BBE-1400AFBE4FE1}"/>
              </a:ext>
            </a:extLst>
          </p:cNvPr>
          <p:cNvSpPr txBox="1"/>
          <p:nvPr/>
        </p:nvSpPr>
        <p:spPr>
          <a:xfrm>
            <a:off x="4759706" y="1624691"/>
            <a:ext cx="250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nba_players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(player)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83E16BC-3FB9-0F65-38E0-75A89962E2F2}"/>
              </a:ext>
            </a:extLst>
          </p:cNvPr>
          <p:cNvSpPr txBox="1"/>
          <p:nvPr/>
        </p:nvSpPr>
        <p:spPr>
          <a:xfrm>
            <a:off x="4759706" y="1952585"/>
            <a:ext cx="250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teams(team)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45108E-1D73-632B-C92D-10438ADC5530}"/>
              </a:ext>
            </a:extLst>
          </p:cNvPr>
          <p:cNvSpPr txBox="1"/>
          <p:nvPr/>
        </p:nvSpPr>
        <p:spPr>
          <a:xfrm>
            <a:off x="4759706" y="2318805"/>
            <a:ext cx="404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player_awards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season,award,player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)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489D0F6-9F85-DA87-068A-34A1397EF24E}"/>
              </a:ext>
            </a:extLst>
          </p:cNvPr>
          <p:cNvSpPr txBox="1"/>
          <p:nvPr/>
        </p:nvSpPr>
        <p:spPr>
          <a:xfrm>
            <a:off x="4759706" y="2709961"/>
            <a:ext cx="250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played_in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(season, player, team)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2266D31-6D8F-12D7-10F0-674B4C23B2F5}"/>
              </a:ext>
            </a:extLst>
          </p:cNvPr>
          <p:cNvSpPr txBox="1"/>
          <p:nvPr/>
        </p:nvSpPr>
        <p:spPr>
          <a:xfrm>
            <a:off x="4759706" y="3101116"/>
            <a:ext cx="250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coaches(coach)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DB7D1D4-BF91-AB21-CE77-77F569E675B6}"/>
              </a:ext>
            </a:extLst>
          </p:cNvPr>
          <p:cNvSpPr txBox="1"/>
          <p:nvPr/>
        </p:nvSpPr>
        <p:spPr>
          <a:xfrm>
            <a:off x="4754691" y="3492271"/>
            <a:ext cx="250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has_trained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(team, coach)</a:t>
            </a:r>
          </a:p>
        </p:txBody>
      </p:sp>
    </p:spTree>
    <p:extLst>
      <p:ext uri="{BB962C8B-B14F-4D97-AF65-F5344CB8AC3E}">
        <p14:creationId xmlns:p14="http://schemas.microsoft.com/office/powerpoint/2010/main" val="369640440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7619</TotalTime>
  <Words>1063</Words>
  <Application>Microsoft Macintosh PowerPoint</Application>
  <PresentationFormat>Presentazione su schermo (16:9)</PresentationFormat>
  <Paragraphs>138</Paragraphs>
  <Slides>18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Cambria Math</vt:lpstr>
      <vt:lpstr>Catamaran</vt:lpstr>
      <vt:lpstr>Arial</vt:lpstr>
      <vt:lpstr>Raleway</vt:lpstr>
      <vt:lpstr>Streamline</vt:lpstr>
      <vt:lpstr>NBA Data Integration</vt:lpstr>
      <vt:lpstr>Table of contents</vt:lpstr>
      <vt:lpstr>Datasets content</vt:lpstr>
      <vt:lpstr>Tasks</vt:lpstr>
      <vt:lpstr>Preprocessing</vt:lpstr>
      <vt:lpstr>Classification of I.I.S.</vt:lpstr>
      <vt:lpstr>Source Schema</vt:lpstr>
      <vt:lpstr>Source Schema</vt:lpstr>
      <vt:lpstr>Global Schema</vt:lpstr>
      <vt:lpstr>Global Schema</vt:lpstr>
      <vt:lpstr>I.I.S. GAV MAPPING </vt:lpstr>
      <vt:lpstr>I.I.S GAV MAPPING ASSERTIONS</vt:lpstr>
      <vt:lpstr>Queries</vt:lpstr>
      <vt:lpstr>Queries</vt:lpstr>
      <vt:lpstr>Materializaion approach - output</vt:lpstr>
      <vt:lpstr>Integration Implementation - Pentaho</vt:lpstr>
      <vt:lpstr>References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Data Integration</dc:title>
  <cp:lastModifiedBy>Lorenzo Frangella</cp:lastModifiedBy>
  <cp:revision>4</cp:revision>
  <dcterms:modified xsi:type="dcterms:W3CDTF">2024-10-07T19:36:20Z</dcterms:modified>
</cp:coreProperties>
</file>