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32"/>
  </p:notesMasterIdLst>
  <p:sldIdLst>
    <p:sldId id="256" r:id="rId2"/>
    <p:sldId id="257" r:id="rId3"/>
    <p:sldId id="264" r:id="rId4"/>
    <p:sldId id="258" r:id="rId5"/>
    <p:sldId id="265" r:id="rId6"/>
    <p:sldId id="266" r:id="rId7"/>
    <p:sldId id="267" r:id="rId8"/>
    <p:sldId id="268" r:id="rId9"/>
    <p:sldId id="269" r:id="rId10"/>
    <p:sldId id="271" r:id="rId11"/>
    <p:sldId id="272" r:id="rId12"/>
    <p:sldId id="275" r:id="rId13"/>
    <p:sldId id="273" r:id="rId14"/>
    <p:sldId id="276" r:id="rId15"/>
    <p:sldId id="274" r:id="rId16"/>
    <p:sldId id="277" r:id="rId17"/>
    <p:sldId id="278" r:id="rId18"/>
    <p:sldId id="279" r:id="rId19"/>
    <p:sldId id="280" r:id="rId20"/>
    <p:sldId id="281" r:id="rId21"/>
    <p:sldId id="282" r:id="rId22"/>
    <p:sldId id="283" r:id="rId23"/>
    <p:sldId id="284" r:id="rId24"/>
    <p:sldId id="286" r:id="rId25"/>
    <p:sldId id="285" r:id="rId26"/>
    <p:sldId id="288" r:id="rId27"/>
    <p:sldId id="287" r:id="rId28"/>
    <p:sldId id="289" r:id="rId29"/>
    <p:sldId id="262" r:id="rId30"/>
    <p:sldId id="263" r:id="rId31"/>
  </p:sldIdLst>
  <p:sldSz cx="9144000" cy="5143500" type="screen16x9"/>
  <p:notesSz cx="6858000" cy="9144000"/>
  <p:embeddedFontLst>
    <p:embeddedFont>
      <p:font typeface="Catamaran" pitchFamily="2" charset="77"/>
      <p:regular r:id="rId33"/>
      <p:bold r:id="rId34"/>
    </p:embeddedFont>
    <p:embeddedFont>
      <p:font typeface="Raleway" pitchFamily="2" charset="77"/>
      <p:regular r:id="rId35"/>
      <p:bold r:id="rId36"/>
      <p:italic r:id="rId37"/>
      <p:boldItalic r:id="rId3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F0A19"/>
    <a:srgbClr val="E9ED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941"/>
    <p:restoredTop sz="94577"/>
  </p:normalViewPr>
  <p:slideViewPr>
    <p:cSldViewPr snapToGrid="0">
      <p:cViewPr varScale="1">
        <p:scale>
          <a:sx n="155" d="100"/>
          <a:sy n="155" d="100"/>
        </p:scale>
        <p:origin x="336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font" Target="fonts/font2.fntdata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font" Target="fonts/font5.fntdata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font" Target="fonts/font3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1.fntdata"/><Relationship Id="rId38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2674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7587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12a3e01eb3d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12a3e01eb3d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25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1170063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1170063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1" name="Google Shape;31;p3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7922487" y="2407925"/>
            <a:ext cx="1776325" cy="1656624"/>
          </a:xfrm>
          <a:prstGeom prst="rect">
            <a:avLst/>
          </a:prstGeom>
          <a:noFill/>
          <a:ln>
            <a:noFill/>
          </a:ln>
        </p:spPr>
      </p:pic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7" Type="http://schemas.openxmlformats.org/officeDocument/2006/relationships/image" Target="../media/image20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sv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couchbase.com/home/index.html" TargetMode="External"/><Relationship Id="rId7" Type="http://schemas.openxmlformats.org/officeDocument/2006/relationships/hyperlink" Target="https://github.com/pietro-nardelli/sapienza-ppt-template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docs.couchbase.com/home/index.htm" TargetMode="External"/><Relationship Id="rId5" Type="http://schemas.openxmlformats.org/officeDocument/2006/relationships/hyperlink" Target="https://www.flaticon.com/" TargetMode="External"/><Relationship Id="rId4" Type="http://schemas.openxmlformats.org/officeDocument/2006/relationships/hyperlink" Target="https://docs.docker.com/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 err="1"/>
              <a:t>CouchBase</a:t>
            </a:r>
            <a:br>
              <a:rPr lang="it-IT" sz="3200" dirty="0"/>
            </a:br>
            <a:r>
              <a:rPr lang="it-IT" sz="2400" dirty="0"/>
              <a:t>Database </a:t>
            </a:r>
            <a:r>
              <a:rPr lang="it-IT" sz="2400" dirty="0" err="1"/>
              <a:t>overview</a:t>
            </a:r>
            <a:br>
              <a:rPr lang="it-IT" sz="3200" dirty="0"/>
            </a:br>
            <a:endParaRPr sz="3200" dirty="0"/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450" y="3924014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Lorenzo Frangella - 1899674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Large Scale D</a:t>
            </a:r>
            <a:r>
              <a:rPr lang="it-IT" dirty="0"/>
              <a:t>a</a:t>
            </a:r>
            <a:r>
              <a:rPr lang="it" dirty="0"/>
              <a:t>ta Management -  Big Data Management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Sapienza University of Rome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10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44241" y="1621604"/>
            <a:ext cx="7792061" cy="3157496"/>
          </a:xfrm>
          <a:prstGeom prst="roundRect">
            <a:avLst>
              <a:gd name="adj" fmla="val 12884"/>
            </a:avLst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6" y="1721207"/>
            <a:ext cx="292778" cy="292778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8" y="1721207"/>
            <a:ext cx="292778" cy="292778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0" y="1721207"/>
            <a:ext cx="292778" cy="292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97057" y="1380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pic>
        <p:nvPicPr>
          <p:cNvPr id="20" name="Immagine 19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66CE4289-8DF4-6007-68A5-6A0685ED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2857" y="2153314"/>
            <a:ext cx="836872" cy="836872"/>
          </a:xfrm>
          <a:prstGeom prst="rect">
            <a:avLst/>
          </a:prstGeom>
        </p:spPr>
      </p:pic>
      <p:pic>
        <p:nvPicPr>
          <p:cNvPr id="21" name="Immagine 20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F5FA4F0B-670D-150C-B6A8-C8A18A0B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91243" y="2153314"/>
            <a:ext cx="836872" cy="836872"/>
          </a:xfrm>
          <a:prstGeom prst="rect">
            <a:avLst/>
          </a:prstGeom>
        </p:spPr>
      </p:pic>
      <p:pic>
        <p:nvPicPr>
          <p:cNvPr id="12" name="Immagine 11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A6523F0A-3595-CB6F-D098-0BAA594420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50" y="2602522"/>
            <a:ext cx="850502" cy="524919"/>
          </a:xfrm>
          <a:prstGeom prst="rect">
            <a:avLst/>
          </a:prstGeom>
        </p:spPr>
      </p:pic>
      <p:pic>
        <p:nvPicPr>
          <p:cNvPr id="17" name="Immagine 1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8BCC8CFC-C8B8-CAF1-E22F-0BBA7E91DB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50" y="2377918"/>
            <a:ext cx="850502" cy="524919"/>
          </a:xfrm>
          <a:prstGeom prst="rect">
            <a:avLst/>
          </a:prstGeom>
        </p:spPr>
      </p:pic>
      <p:pic>
        <p:nvPicPr>
          <p:cNvPr id="19" name="Immagine 18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C0B16002-6D23-9098-9B2E-4A4C9D7B2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2050" y="2153314"/>
            <a:ext cx="850502" cy="524919"/>
          </a:xfrm>
          <a:prstGeom prst="rect">
            <a:avLst/>
          </a:prstGeom>
        </p:spPr>
      </p:pic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810ED923-8B29-CB95-B8C1-5F1157A1D349}"/>
              </a:ext>
            </a:extLst>
          </p:cNvPr>
          <p:cNvSpPr txBox="1"/>
          <p:nvPr/>
        </p:nvSpPr>
        <p:spPr>
          <a:xfrm>
            <a:off x="1092988" y="2380029"/>
            <a:ext cx="774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Buckets</a:t>
            </a:r>
          </a:p>
        </p:txBody>
      </p:sp>
    </p:spTree>
    <p:extLst>
      <p:ext uri="{BB962C8B-B14F-4D97-AF65-F5344CB8AC3E}">
        <p14:creationId xmlns:p14="http://schemas.microsoft.com/office/powerpoint/2010/main" val="171809006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11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44241" y="1621603"/>
            <a:ext cx="7792061" cy="3128247"/>
          </a:xfrm>
          <a:prstGeom prst="roundRect">
            <a:avLst>
              <a:gd name="adj" fmla="val 12884"/>
            </a:avLst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6" y="1721207"/>
            <a:ext cx="292778" cy="292778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8" y="1721207"/>
            <a:ext cx="292778" cy="292778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0" y="1721207"/>
            <a:ext cx="292778" cy="292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97057" y="1380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pic>
        <p:nvPicPr>
          <p:cNvPr id="20" name="Immagine 19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66CE4289-8DF4-6007-68A5-6A0685ED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86" y="1716944"/>
            <a:ext cx="446271" cy="446271"/>
          </a:xfrm>
          <a:prstGeom prst="rect">
            <a:avLst/>
          </a:prstGeom>
        </p:spPr>
      </p:pic>
      <p:pic>
        <p:nvPicPr>
          <p:cNvPr id="21" name="Immagine 20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F5FA4F0B-670D-150C-B6A8-C8A18A0B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9" y="1716944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A49019CE-5D60-D727-5690-3A4DA689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73" y="2675787"/>
            <a:ext cx="1046094" cy="645636"/>
          </a:xfrm>
          <a:prstGeom prst="rect">
            <a:avLst/>
          </a:prstGeom>
        </p:spPr>
      </p:pic>
      <p:pic>
        <p:nvPicPr>
          <p:cNvPr id="7" name="Immagine 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2ABA4E68-247E-EE43-38B6-7F25C79F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32" y="2682137"/>
            <a:ext cx="1046094" cy="645636"/>
          </a:xfrm>
          <a:prstGeom prst="rect">
            <a:avLst/>
          </a:prstGeom>
        </p:spPr>
      </p:pic>
      <p:pic>
        <p:nvPicPr>
          <p:cNvPr id="5" name="Immagine 4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D087FAC6-0705-137E-C50F-0DF71DDC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392" y="2675788"/>
            <a:ext cx="1046094" cy="645636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F79FAADF-9640-C6FD-C42D-5DF5F7E405E7}"/>
              </a:ext>
            </a:extLst>
          </p:cNvPr>
          <p:cNvSpPr txBox="1"/>
          <p:nvPr/>
        </p:nvSpPr>
        <p:spPr>
          <a:xfrm>
            <a:off x="1271404" y="277389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26980937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12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44241" y="1621603"/>
            <a:ext cx="7792061" cy="3128247"/>
          </a:xfrm>
          <a:prstGeom prst="roundRect">
            <a:avLst>
              <a:gd name="adj" fmla="val 12884"/>
            </a:avLst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6" y="1721207"/>
            <a:ext cx="292778" cy="292778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8" y="1721207"/>
            <a:ext cx="292778" cy="292778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0" y="1721207"/>
            <a:ext cx="292778" cy="292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97057" y="1380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pic>
        <p:nvPicPr>
          <p:cNvPr id="20" name="Immagine 19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66CE4289-8DF4-6007-68A5-6A0685ED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86" y="1716944"/>
            <a:ext cx="446271" cy="446271"/>
          </a:xfrm>
          <a:prstGeom prst="rect">
            <a:avLst/>
          </a:prstGeom>
        </p:spPr>
      </p:pic>
      <p:pic>
        <p:nvPicPr>
          <p:cNvPr id="21" name="Immagine 20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F5FA4F0B-670D-150C-B6A8-C8A18A0B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9" y="1716944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A49019CE-5D60-D727-5690-3A4DA689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9673" y="2675787"/>
            <a:ext cx="1046094" cy="645636"/>
          </a:xfrm>
          <a:prstGeom prst="rect">
            <a:avLst/>
          </a:prstGeom>
        </p:spPr>
      </p:pic>
      <p:pic>
        <p:nvPicPr>
          <p:cNvPr id="12" name="Immagine 11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503FD517-9718-D6B4-09D9-6A17E158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63973" y="2722406"/>
            <a:ext cx="399345" cy="399345"/>
          </a:xfrm>
          <a:prstGeom prst="rect">
            <a:avLst/>
          </a:prstGeom>
        </p:spPr>
      </p:pic>
      <p:pic>
        <p:nvPicPr>
          <p:cNvPr id="17" name="Immagine 16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878B00FC-D055-1D84-0E29-1D49C8B20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02407" y="2725927"/>
            <a:ext cx="399345" cy="399345"/>
          </a:xfrm>
          <a:prstGeom prst="rect">
            <a:avLst/>
          </a:prstGeom>
        </p:spPr>
      </p:pic>
      <p:pic>
        <p:nvPicPr>
          <p:cNvPr id="19" name="Immagine 18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365B6A35-DE84-E651-FF7F-8858A81AF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37995" y="2719574"/>
            <a:ext cx="399345" cy="399345"/>
          </a:xfrm>
          <a:prstGeom prst="rect">
            <a:avLst/>
          </a:prstGeom>
        </p:spPr>
      </p:pic>
      <p:pic>
        <p:nvPicPr>
          <p:cNvPr id="7" name="Immagine 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2ABA4E68-247E-EE43-38B6-7F25C79F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9032" y="2675787"/>
            <a:ext cx="1046094" cy="645636"/>
          </a:xfrm>
          <a:prstGeom prst="rect">
            <a:avLst/>
          </a:prstGeom>
        </p:spPr>
      </p:pic>
      <p:pic>
        <p:nvPicPr>
          <p:cNvPr id="5" name="Immagine 4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D087FAC6-0705-137E-C50F-0DF71DDC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8392" y="2675788"/>
            <a:ext cx="1046094" cy="645636"/>
          </a:xfrm>
          <a:prstGeom prst="rect">
            <a:avLst/>
          </a:prstGeom>
        </p:spPr>
      </p:pic>
      <p:sp>
        <p:nvSpPr>
          <p:cNvPr id="9" name="CasellaDiTesto 8">
            <a:extLst>
              <a:ext uri="{FF2B5EF4-FFF2-40B4-BE49-F238E27FC236}">
                <a16:creationId xmlns:a16="http://schemas.microsoft.com/office/drawing/2014/main" id="{6B4031E5-DFD0-228E-2CF7-12FD71FE1F90}"/>
              </a:ext>
            </a:extLst>
          </p:cNvPr>
          <p:cNvSpPr txBox="1"/>
          <p:nvPr/>
        </p:nvSpPr>
        <p:spPr>
          <a:xfrm>
            <a:off x="1271404" y="2773897"/>
            <a:ext cx="71365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Scopes</a:t>
            </a:r>
          </a:p>
        </p:txBody>
      </p:sp>
    </p:spTree>
    <p:extLst>
      <p:ext uri="{BB962C8B-B14F-4D97-AF65-F5344CB8AC3E}">
        <p14:creationId xmlns:p14="http://schemas.microsoft.com/office/powerpoint/2010/main" val="3847965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13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44241" y="1621603"/>
            <a:ext cx="7792061" cy="3128247"/>
          </a:xfrm>
          <a:prstGeom prst="roundRect">
            <a:avLst>
              <a:gd name="adj" fmla="val 12884"/>
            </a:avLst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6" y="1721207"/>
            <a:ext cx="292778" cy="292778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8" y="1721207"/>
            <a:ext cx="292778" cy="292778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0" y="1721207"/>
            <a:ext cx="292778" cy="292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97057" y="1380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pic>
        <p:nvPicPr>
          <p:cNvPr id="20" name="Immagine 19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66CE4289-8DF4-6007-68A5-6A0685ED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86" y="1716944"/>
            <a:ext cx="446271" cy="446271"/>
          </a:xfrm>
          <a:prstGeom prst="rect">
            <a:avLst/>
          </a:prstGeom>
        </p:spPr>
      </p:pic>
      <p:pic>
        <p:nvPicPr>
          <p:cNvPr id="21" name="Immagine 20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F5FA4F0B-670D-150C-B6A8-C8A18A0B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9" y="1716944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A49019CE-5D60-D727-5690-3A4DA689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5065" y="2348584"/>
            <a:ext cx="502687" cy="310252"/>
          </a:xfrm>
          <a:prstGeom prst="rect">
            <a:avLst/>
          </a:prstGeom>
        </p:spPr>
      </p:pic>
      <p:pic>
        <p:nvPicPr>
          <p:cNvPr id="12" name="Immagine 11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503FD517-9718-D6B4-09D9-6A17E158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757" y="2994219"/>
            <a:ext cx="678397" cy="678397"/>
          </a:xfrm>
          <a:prstGeom prst="rect">
            <a:avLst/>
          </a:prstGeom>
        </p:spPr>
      </p:pic>
      <p:pic>
        <p:nvPicPr>
          <p:cNvPr id="17" name="Immagine 16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878B00FC-D055-1D84-0E29-1D49C8B20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481" y="2994219"/>
            <a:ext cx="678397" cy="678397"/>
          </a:xfrm>
          <a:prstGeom prst="rect">
            <a:avLst/>
          </a:prstGeom>
        </p:spPr>
      </p:pic>
      <p:pic>
        <p:nvPicPr>
          <p:cNvPr id="19" name="Immagine 18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365B6A35-DE84-E651-FF7F-8858A81AF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119" y="2994219"/>
            <a:ext cx="678397" cy="678397"/>
          </a:xfrm>
          <a:prstGeom prst="rect">
            <a:avLst/>
          </a:prstGeom>
        </p:spPr>
      </p:pic>
      <p:pic>
        <p:nvPicPr>
          <p:cNvPr id="7" name="Immagine 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2ABA4E68-247E-EE43-38B6-7F25C79F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71" y="2348584"/>
            <a:ext cx="1046094" cy="645636"/>
          </a:xfrm>
          <a:prstGeom prst="rect">
            <a:avLst/>
          </a:prstGeom>
        </p:spPr>
      </p:pic>
      <p:pic>
        <p:nvPicPr>
          <p:cNvPr id="5" name="Immagine 4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D087FAC6-0705-137E-C50F-0DF71DDC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88885" y="2348584"/>
            <a:ext cx="502686" cy="310252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CC227952-30C1-7ABC-75C8-01629672AA8C}"/>
              </a:ext>
            </a:extLst>
          </p:cNvPr>
          <p:cNvSpPr txBox="1"/>
          <p:nvPr/>
        </p:nvSpPr>
        <p:spPr>
          <a:xfrm>
            <a:off x="2407983" y="317952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20519402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14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44241" y="1621603"/>
            <a:ext cx="7792061" cy="3128247"/>
          </a:xfrm>
          <a:prstGeom prst="roundRect">
            <a:avLst>
              <a:gd name="adj" fmla="val 12884"/>
            </a:avLst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6" y="1721207"/>
            <a:ext cx="292778" cy="292778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8" y="1721207"/>
            <a:ext cx="292778" cy="292778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0" y="1721207"/>
            <a:ext cx="292778" cy="292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97057" y="1380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pic>
        <p:nvPicPr>
          <p:cNvPr id="20" name="Immagine 19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66CE4289-8DF4-6007-68A5-6A0685ED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86" y="1716944"/>
            <a:ext cx="446271" cy="446271"/>
          </a:xfrm>
          <a:prstGeom prst="rect">
            <a:avLst/>
          </a:prstGeom>
        </p:spPr>
      </p:pic>
      <p:pic>
        <p:nvPicPr>
          <p:cNvPr id="21" name="Immagine 20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F5FA4F0B-670D-150C-B6A8-C8A18A0B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9" y="1716944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A49019CE-5D60-D727-5690-3A4DA689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201" y="2348584"/>
            <a:ext cx="665191" cy="410547"/>
          </a:xfrm>
          <a:prstGeom prst="rect">
            <a:avLst/>
          </a:prstGeom>
        </p:spPr>
      </p:pic>
      <p:pic>
        <p:nvPicPr>
          <p:cNvPr id="12" name="Immagine 11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503FD517-9718-D6B4-09D9-6A17E158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1757" y="2994219"/>
            <a:ext cx="678397" cy="678397"/>
          </a:xfrm>
          <a:prstGeom prst="rect">
            <a:avLst/>
          </a:prstGeom>
        </p:spPr>
      </p:pic>
      <p:pic>
        <p:nvPicPr>
          <p:cNvPr id="17" name="Immagine 16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878B00FC-D055-1D84-0E29-1D49C8B20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6481" y="2994219"/>
            <a:ext cx="678397" cy="678397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4F83E8AA-431A-8484-5117-BDBB98871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70538" y="3233448"/>
            <a:ext cx="292779" cy="292779"/>
          </a:xfrm>
          <a:prstGeom prst="rect">
            <a:avLst/>
          </a:prstGeom>
        </p:spPr>
      </p:pic>
      <p:pic>
        <p:nvPicPr>
          <p:cNvPr id="10" name="Immagine 9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01236F9B-2DB3-071B-7681-7D1A5F8A1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13650" y="3229047"/>
            <a:ext cx="292779" cy="292779"/>
          </a:xfrm>
          <a:prstGeom prst="rect">
            <a:avLst/>
          </a:prstGeom>
        </p:spPr>
      </p:pic>
      <p:pic>
        <p:nvPicPr>
          <p:cNvPr id="18" name="Immagine 17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42CC6E1D-FF42-E953-3DAC-A8ED0D0A4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69357" y="3227437"/>
            <a:ext cx="292779" cy="292779"/>
          </a:xfrm>
          <a:prstGeom prst="rect">
            <a:avLst/>
          </a:prstGeom>
        </p:spPr>
      </p:pic>
      <p:pic>
        <p:nvPicPr>
          <p:cNvPr id="19" name="Immagine 18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365B6A35-DE84-E651-FF7F-8858A81AF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24119" y="2994219"/>
            <a:ext cx="678397" cy="678397"/>
          </a:xfrm>
          <a:prstGeom prst="rect">
            <a:avLst/>
          </a:prstGeom>
        </p:spPr>
      </p:pic>
      <p:pic>
        <p:nvPicPr>
          <p:cNvPr id="7" name="Immagine 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2ABA4E68-247E-EE43-38B6-7F25C79F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71" y="2348584"/>
            <a:ext cx="1046094" cy="645636"/>
          </a:xfrm>
          <a:prstGeom prst="rect">
            <a:avLst/>
          </a:prstGeom>
        </p:spPr>
      </p:pic>
      <p:pic>
        <p:nvPicPr>
          <p:cNvPr id="5" name="Immagine 4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D087FAC6-0705-137E-C50F-0DF71DDC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245" y="2348583"/>
            <a:ext cx="665190" cy="410547"/>
          </a:xfrm>
          <a:prstGeom prst="rect">
            <a:avLst/>
          </a:prstGeom>
        </p:spPr>
      </p:pic>
      <p:sp>
        <p:nvSpPr>
          <p:cNvPr id="22" name="CasellaDiTesto 21">
            <a:extLst>
              <a:ext uri="{FF2B5EF4-FFF2-40B4-BE49-F238E27FC236}">
                <a16:creationId xmlns:a16="http://schemas.microsoft.com/office/drawing/2014/main" id="{925CE922-3869-BDFD-1432-6BBD600BB899}"/>
              </a:ext>
            </a:extLst>
          </p:cNvPr>
          <p:cNvSpPr txBox="1"/>
          <p:nvPr/>
        </p:nvSpPr>
        <p:spPr>
          <a:xfrm>
            <a:off x="2407983" y="3179528"/>
            <a:ext cx="99257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Collections</a:t>
            </a:r>
          </a:p>
        </p:txBody>
      </p:sp>
    </p:spTree>
    <p:extLst>
      <p:ext uri="{BB962C8B-B14F-4D97-AF65-F5344CB8AC3E}">
        <p14:creationId xmlns:p14="http://schemas.microsoft.com/office/powerpoint/2010/main" val="3244431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15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44241" y="1621603"/>
            <a:ext cx="7792061" cy="3128247"/>
          </a:xfrm>
          <a:prstGeom prst="roundRect">
            <a:avLst>
              <a:gd name="adj" fmla="val 12884"/>
            </a:avLst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8626" y="1721207"/>
            <a:ext cx="292778" cy="292778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9898" y="1721207"/>
            <a:ext cx="292778" cy="292778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1170" y="1721207"/>
            <a:ext cx="292778" cy="292778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97057" y="1380501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pic>
        <p:nvPicPr>
          <p:cNvPr id="20" name="Immagine 19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66CE4289-8DF4-6007-68A5-6A0685ED8A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986" y="1716944"/>
            <a:ext cx="446271" cy="446271"/>
          </a:xfrm>
          <a:prstGeom prst="rect">
            <a:avLst/>
          </a:prstGeom>
        </p:spPr>
      </p:pic>
      <p:pic>
        <p:nvPicPr>
          <p:cNvPr id="21" name="Immagine 20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F5FA4F0B-670D-150C-B6A8-C8A18A0BAC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97279" y="1716944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A49019CE-5D60-D727-5690-3A4DA689B4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4201" y="2348584"/>
            <a:ext cx="665191" cy="410547"/>
          </a:xfrm>
          <a:prstGeom prst="rect">
            <a:avLst/>
          </a:prstGeom>
        </p:spPr>
      </p:pic>
      <p:pic>
        <p:nvPicPr>
          <p:cNvPr id="12" name="Immagine 11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503FD517-9718-D6B4-09D9-6A17E15809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12379" y="2994219"/>
            <a:ext cx="353138" cy="353138"/>
          </a:xfrm>
          <a:prstGeom prst="rect">
            <a:avLst/>
          </a:prstGeom>
        </p:spPr>
      </p:pic>
      <p:pic>
        <p:nvPicPr>
          <p:cNvPr id="17" name="Immagine 16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878B00FC-D055-1D84-0E29-1D49C8B2029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06930" y="3009157"/>
            <a:ext cx="353138" cy="353138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4F83E8AA-431A-8484-5117-BDBB98871B1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0414" y="3630034"/>
            <a:ext cx="446271" cy="446271"/>
          </a:xfrm>
          <a:prstGeom prst="rect">
            <a:avLst/>
          </a:prstGeom>
        </p:spPr>
      </p:pic>
      <p:pic>
        <p:nvPicPr>
          <p:cNvPr id="10" name="Immagine 9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01236F9B-2DB3-071B-7681-7D1A5F8A154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0182" y="3853169"/>
            <a:ext cx="446271" cy="446271"/>
          </a:xfrm>
          <a:prstGeom prst="rect">
            <a:avLst/>
          </a:prstGeom>
        </p:spPr>
      </p:pic>
      <p:pic>
        <p:nvPicPr>
          <p:cNvPr id="18" name="Immagine 17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42CC6E1D-FF42-E953-3DAC-A8ED0D0A4CB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37228" y="3630035"/>
            <a:ext cx="446271" cy="446271"/>
          </a:xfrm>
          <a:prstGeom prst="rect">
            <a:avLst/>
          </a:prstGeom>
        </p:spPr>
      </p:pic>
      <p:pic>
        <p:nvPicPr>
          <p:cNvPr id="19" name="Immagine 18" descr="Immagine che contiene schermata, giallo, design&#10;&#10;Descrizione generata automaticamente">
            <a:extLst>
              <a:ext uri="{FF2B5EF4-FFF2-40B4-BE49-F238E27FC236}">
                <a16:creationId xmlns:a16="http://schemas.microsoft.com/office/drawing/2014/main" id="{365B6A35-DE84-E651-FF7F-8858A81AFE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3405" y="2948488"/>
            <a:ext cx="645636" cy="645636"/>
          </a:xfrm>
          <a:prstGeom prst="rect">
            <a:avLst/>
          </a:prstGeom>
        </p:spPr>
      </p:pic>
      <p:pic>
        <p:nvPicPr>
          <p:cNvPr id="7" name="Immagine 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2ABA4E68-247E-EE43-38B6-7F25C79FF7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40271" y="2348584"/>
            <a:ext cx="1046094" cy="645636"/>
          </a:xfrm>
          <a:prstGeom prst="rect">
            <a:avLst/>
          </a:prstGeom>
        </p:spPr>
      </p:pic>
      <p:pic>
        <p:nvPicPr>
          <p:cNvPr id="5" name="Immagine 4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D087FAC6-0705-137E-C50F-0DF71DDC83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17245" y="2348583"/>
            <a:ext cx="665190" cy="410547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F7F0B821-BDFF-E095-F2CD-4798E7A4C040}"/>
              </a:ext>
            </a:extLst>
          </p:cNvPr>
          <p:cNvSpPr txBox="1"/>
          <p:nvPr/>
        </p:nvSpPr>
        <p:spPr>
          <a:xfrm>
            <a:off x="3077616" y="3853170"/>
            <a:ext cx="104227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Documents</a:t>
            </a:r>
          </a:p>
        </p:txBody>
      </p:sp>
    </p:spTree>
    <p:extLst>
      <p:ext uri="{BB962C8B-B14F-4D97-AF65-F5344CB8AC3E}">
        <p14:creationId xmlns:p14="http://schemas.microsoft.com/office/powerpoint/2010/main" val="42739194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212B5A-228D-81F4-4679-36E4E0A42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of this structure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46102D7A-C38F-399E-9858-3B649BB0B1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600" dirty="0"/>
              <a:t>The architecture of </a:t>
            </a:r>
            <a:r>
              <a:rPr lang="en-US" sz="1600" dirty="0" err="1"/>
              <a:t>CouchBase</a:t>
            </a:r>
            <a:r>
              <a:rPr lang="en-US" sz="1600" dirty="0"/>
              <a:t> allows developers to fine tune the system based on type of data that a bucket is going to store.</a:t>
            </a:r>
          </a:p>
          <a:p>
            <a:pPr marL="146050" indent="0">
              <a:buNone/>
            </a:pPr>
            <a:endParaRPr lang="en-US" sz="1600" dirty="0"/>
          </a:p>
          <a:p>
            <a:pPr marL="146050" indent="0">
              <a:buNone/>
            </a:pPr>
            <a:r>
              <a:rPr lang="en-US" sz="1600" dirty="0"/>
              <a:t>Buckets configuration include:</a:t>
            </a:r>
          </a:p>
          <a:p>
            <a:r>
              <a:rPr lang="en-US" sz="1600" dirty="0"/>
              <a:t>Replica decision</a:t>
            </a:r>
          </a:p>
          <a:p>
            <a:r>
              <a:rPr lang="en-US" sz="1600" dirty="0"/>
              <a:t>Time to leave</a:t>
            </a:r>
          </a:p>
          <a:p>
            <a:r>
              <a:rPr lang="en-US" sz="1600" dirty="0"/>
              <a:t>Transaction resolution policy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45C924F-9DE7-C454-1690-8F430FC3AD1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16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FE485410-2E37-200A-7B9F-B7FC70490258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7" name="Google Shape;84;p8">
            <a:extLst>
              <a:ext uri="{FF2B5EF4-FFF2-40B4-BE49-F238E27FC236}">
                <a16:creationId xmlns:a16="http://schemas.microsoft.com/office/drawing/2014/main" id="{4C657CF1-DEE0-4849-96CD-045E2F19498E}"/>
              </a:ext>
            </a:extLst>
          </p:cNvPr>
          <p:cNvSpPr txBox="1">
            <a:spLocks/>
          </p:cNvSpPr>
          <p:nvPr/>
        </p:nvSpPr>
        <p:spPr>
          <a:xfrm>
            <a:off x="1567200" y="4931500"/>
            <a:ext cx="5854500" cy="3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tamaran"/>
              <a:buNone/>
              <a:defRPr sz="9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/>
              <a:t>CouchBase – Lorenzo Frangella 1899674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488270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16453BA-6FE0-4901-129B-AA951832D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Language SQL++ (N1QL)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6A753005-3FB2-D264-B476-DA3B543811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622024"/>
            <a:ext cx="3844350" cy="3064275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>
                <a:solidFill>
                  <a:srgbClr val="6F0A19"/>
                </a:solidFill>
              </a:rPr>
              <a:t>SQL++</a:t>
            </a:r>
            <a:r>
              <a:rPr lang="en-US" sz="1400" dirty="0"/>
              <a:t>, also called </a:t>
            </a:r>
            <a:r>
              <a:rPr lang="en-US" sz="1400" dirty="0">
                <a:solidFill>
                  <a:srgbClr val="6F0A19"/>
                </a:solidFill>
              </a:rPr>
              <a:t>N1QL</a:t>
            </a:r>
            <a:r>
              <a:rPr lang="en-US" sz="1400" dirty="0"/>
              <a:t> is the query language of </a:t>
            </a:r>
            <a:r>
              <a:rPr lang="en-US" sz="1400" dirty="0" err="1"/>
              <a:t>CouchBase</a:t>
            </a:r>
            <a:r>
              <a:rPr lang="en-US" sz="1400" dirty="0"/>
              <a:t>. Its </a:t>
            </a:r>
            <a:r>
              <a:rPr lang="en-US" sz="1400" dirty="0" err="1"/>
              <a:t>sintax</a:t>
            </a:r>
            <a:r>
              <a:rPr lang="en-US" sz="1400" dirty="0"/>
              <a:t> is similar to SQL, this choice was made from </a:t>
            </a:r>
            <a:r>
              <a:rPr lang="en-US" sz="1400" dirty="0" err="1"/>
              <a:t>CouchBase’s</a:t>
            </a:r>
            <a:r>
              <a:rPr lang="en-US" sz="1400" dirty="0"/>
              <a:t> developers to make easier for a company to migrate to </a:t>
            </a:r>
            <a:r>
              <a:rPr lang="en-US" sz="1400" dirty="0" err="1"/>
              <a:t>CouchBase</a:t>
            </a:r>
            <a:r>
              <a:rPr lang="en-US" sz="1400" dirty="0"/>
              <a:t> platform without learning another language from scratch.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/>
              <a:t>The </a:t>
            </a:r>
            <a:r>
              <a:rPr lang="en-US" sz="1400" dirty="0">
                <a:solidFill>
                  <a:srgbClr val="6F0A19"/>
                </a:solidFill>
              </a:rPr>
              <a:t>main difference</a:t>
            </a:r>
            <a:r>
              <a:rPr lang="en-US" sz="1400" dirty="0"/>
              <a:t> resides in the data models that they handle.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90EFF6A-14C5-6690-054C-F9D927006AA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17</a:t>
            </a:fld>
            <a:endParaRPr lang="it-IT"/>
          </a:p>
        </p:txBody>
      </p:sp>
      <p:pic>
        <p:nvPicPr>
          <p:cNvPr id="5" name="Immagine 4" descr="Immagine che contiene vestiti, persona, Viso umano, testo&#10;&#10;Descrizione generata automaticamente">
            <a:extLst>
              <a:ext uri="{FF2B5EF4-FFF2-40B4-BE49-F238E27FC236}">
                <a16:creationId xmlns:a16="http://schemas.microsoft.com/office/drawing/2014/main" id="{7325AD44-DD3E-8A80-5CAC-29B9B8983D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66081" y="1293656"/>
            <a:ext cx="3070222" cy="3392644"/>
          </a:xfrm>
          <a:prstGeom prst="rect">
            <a:avLst/>
          </a:prstGeom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3559F73B-199D-6499-7D09-D52C41F6397D}"/>
              </a:ext>
            </a:extLst>
          </p:cNvPr>
          <p:cNvSpPr txBox="1"/>
          <p:nvPr/>
        </p:nvSpPr>
        <p:spPr>
          <a:xfrm rot="590977">
            <a:off x="5953456" y="1816841"/>
            <a:ext cx="7640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SQL++</a:t>
            </a:r>
          </a:p>
        </p:txBody>
      </p:sp>
      <p:sp>
        <p:nvSpPr>
          <p:cNvPr id="9" name="CasellaDiTesto 8">
            <a:extLst>
              <a:ext uri="{FF2B5EF4-FFF2-40B4-BE49-F238E27FC236}">
                <a16:creationId xmlns:a16="http://schemas.microsoft.com/office/drawing/2014/main" id="{4A0CF599-F6B0-5CBE-8740-20A161B9C4AE}"/>
              </a:ext>
            </a:extLst>
          </p:cNvPr>
          <p:cNvSpPr txBox="1"/>
          <p:nvPr/>
        </p:nvSpPr>
        <p:spPr>
          <a:xfrm rot="590977">
            <a:off x="7608966" y="2033076"/>
            <a:ext cx="552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SQL</a:t>
            </a:r>
          </a:p>
        </p:txBody>
      </p:sp>
    </p:spTree>
    <p:extLst>
      <p:ext uri="{BB962C8B-B14F-4D97-AF65-F5344CB8AC3E}">
        <p14:creationId xmlns:p14="http://schemas.microsoft.com/office/powerpoint/2010/main" val="26152943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793D18-B958-2348-3B0C-D867EC3DE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18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546616D-9C94-5CFF-C017-9794BAED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93FC0D-3682-D770-EEB7-1A6EE33F998A}"/>
              </a:ext>
            </a:extLst>
          </p:cNvPr>
          <p:cNvSpPr txBox="1"/>
          <p:nvPr/>
        </p:nvSpPr>
        <p:spPr>
          <a:xfrm>
            <a:off x="727650" y="1902279"/>
            <a:ext cx="423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Number of </a:t>
            </a:r>
            <a:r>
              <a:rPr lang="en-US" sz="1600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replicas</a:t>
            </a:r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can be decided during setup</a:t>
            </a:r>
          </a:p>
        </p:txBody>
      </p:sp>
      <p:pic>
        <p:nvPicPr>
          <p:cNvPr id="6" name="Immagine 5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1C9DD004-C0C1-C3B9-6BD4-602BA021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21" y="1848420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A575184-C62F-8EA7-7D30-247A7C67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14" y="2240833"/>
            <a:ext cx="446271" cy="446271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8F93DB53-8F58-5F81-B8F1-F5BCEBC3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52" y="1456008"/>
            <a:ext cx="446271" cy="446271"/>
          </a:xfrm>
          <a:prstGeom prst="rect">
            <a:avLst/>
          </a:prstGeom>
        </p:spPr>
      </p:pic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F42202CD-955E-01CB-BF6D-2362DA2FF4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542292" y="2071556"/>
            <a:ext cx="416422" cy="392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EF5AA562-7A69-BEE1-B2BE-F276790A42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542292" y="1679144"/>
            <a:ext cx="387160" cy="392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ACEF55D6-8A49-8019-8849-EF8BFABA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21" y="4201151"/>
            <a:ext cx="548700" cy="548700"/>
          </a:xfrm>
          <a:prstGeom prst="rect">
            <a:avLst/>
          </a:prstGeom>
        </p:spPr>
      </p:pic>
      <p:pic>
        <p:nvPicPr>
          <p:cNvPr id="22" name="Immagine 21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648F2CF1-C51C-3655-7E2F-5D49B934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69" y="4201151"/>
            <a:ext cx="548700" cy="548700"/>
          </a:xfrm>
          <a:prstGeom prst="rect">
            <a:avLst/>
          </a:prstGeom>
        </p:spPr>
      </p:pic>
      <p:pic>
        <p:nvPicPr>
          <p:cNvPr id="23" name="Immagine 22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348F29F3-79A6-FB9B-7F79-BF225687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37" y="4201151"/>
            <a:ext cx="548700" cy="548700"/>
          </a:xfrm>
          <a:prstGeom prst="rect">
            <a:avLst/>
          </a:prstGeom>
        </p:spPr>
      </p:pic>
      <p:pic>
        <p:nvPicPr>
          <p:cNvPr id="25" name="Immagine 24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67851259-C698-9130-DA7A-FF8A61E8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6744" y="3215481"/>
            <a:ext cx="338554" cy="338554"/>
          </a:xfrm>
          <a:prstGeom prst="rect">
            <a:avLst/>
          </a:prstGeom>
        </p:spPr>
      </p:pic>
      <p:pic>
        <p:nvPicPr>
          <p:cNvPr id="26" name="Immagine 25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3C7AE64-FE80-03D3-7472-F929952D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7467" y="3315239"/>
            <a:ext cx="338554" cy="338554"/>
          </a:xfrm>
          <a:prstGeom prst="rect">
            <a:avLst/>
          </a:prstGeom>
        </p:spPr>
      </p:pic>
      <p:pic>
        <p:nvPicPr>
          <p:cNvPr id="27" name="Immagine 26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83173703-E327-33B5-32F2-B26B1AB3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73958" y="3305700"/>
            <a:ext cx="338555" cy="338555"/>
          </a:xfrm>
          <a:prstGeom prst="rect">
            <a:avLst/>
          </a:prstGeom>
        </p:spPr>
      </p:pic>
      <p:sp>
        <p:nvSpPr>
          <p:cNvPr id="28" name="CasellaDiTesto 27">
            <a:extLst>
              <a:ext uri="{FF2B5EF4-FFF2-40B4-BE49-F238E27FC236}">
                <a16:creationId xmlns:a16="http://schemas.microsoft.com/office/drawing/2014/main" id="{3DDF9CA4-2581-01D5-DF22-D017C64CEE9C}"/>
              </a:ext>
            </a:extLst>
          </p:cNvPr>
          <p:cNvSpPr txBox="1"/>
          <p:nvPr/>
        </p:nvSpPr>
        <p:spPr>
          <a:xfrm>
            <a:off x="727650" y="3261647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Sharding</a:t>
            </a:r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is performed using an hash function</a:t>
            </a:r>
          </a:p>
          <a:p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on id of the document (CRC32) </a:t>
            </a:r>
          </a:p>
        </p:txBody>
      </p:sp>
    </p:spTree>
    <p:extLst>
      <p:ext uri="{BB962C8B-B14F-4D97-AF65-F5344CB8AC3E}">
        <p14:creationId xmlns:p14="http://schemas.microsoft.com/office/powerpoint/2010/main" val="74386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magine 24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67851259-C698-9130-DA7A-FF8A61E8A6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0193332">
            <a:off x="5191587" y="4152376"/>
            <a:ext cx="338554" cy="338554"/>
          </a:xfrm>
          <a:prstGeom prst="rect">
            <a:avLst/>
          </a:prstGeom>
        </p:spPr>
      </p:pic>
      <p:pic>
        <p:nvPicPr>
          <p:cNvPr id="27" name="Immagine 26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83173703-E327-33B5-32F2-B26B1AB3A7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399059">
            <a:off x="6763642" y="4112422"/>
            <a:ext cx="338555" cy="338555"/>
          </a:xfrm>
          <a:prstGeom prst="rect">
            <a:avLst/>
          </a:prstGeom>
        </p:spPr>
      </p:pic>
      <p:pic>
        <p:nvPicPr>
          <p:cNvPr id="26" name="Immagine 25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93C7AE64-FE80-03D3-7472-F929952D2A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16948581">
            <a:off x="5991287" y="4173177"/>
            <a:ext cx="338554" cy="338554"/>
          </a:xfrm>
          <a:prstGeom prst="rect">
            <a:avLst/>
          </a:prstGeom>
        </p:spPr>
      </p:pic>
      <p:pic>
        <p:nvPicPr>
          <p:cNvPr id="23" name="Immagine 22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348F29F3-79A6-FB9B-7F79-BF225687B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237" y="4201151"/>
            <a:ext cx="548700" cy="548700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793D18-B958-2348-3B0C-D867EC3DEB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19</a:t>
            </a:fld>
            <a:endParaRPr lang="it-IT"/>
          </a:p>
        </p:txBody>
      </p:sp>
      <p:sp>
        <p:nvSpPr>
          <p:cNvPr id="7" name="Titolo 6">
            <a:extLst>
              <a:ext uri="{FF2B5EF4-FFF2-40B4-BE49-F238E27FC236}">
                <a16:creationId xmlns:a16="http://schemas.microsoft.com/office/drawing/2014/main" id="{B546616D-9C94-5CFF-C017-9794BAED1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Replication and </a:t>
            </a:r>
            <a:r>
              <a:rPr lang="en-US" dirty="0" err="1"/>
              <a:t>Sharding</a:t>
            </a:r>
            <a:endParaRPr lang="en-US"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A993FC0D-3682-D770-EEB7-1A6EE33F998A}"/>
              </a:ext>
            </a:extLst>
          </p:cNvPr>
          <p:cNvSpPr txBox="1"/>
          <p:nvPr/>
        </p:nvSpPr>
        <p:spPr>
          <a:xfrm>
            <a:off x="727650" y="1902279"/>
            <a:ext cx="423224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Number of </a:t>
            </a:r>
            <a:r>
              <a:rPr lang="en-US" sz="1600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replicas</a:t>
            </a:r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can be decided during setup</a:t>
            </a:r>
          </a:p>
        </p:txBody>
      </p:sp>
      <p:pic>
        <p:nvPicPr>
          <p:cNvPr id="6" name="Immagine 5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1C9DD004-C0C1-C3B9-6BD4-602BA021E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6021" y="1848420"/>
            <a:ext cx="446271" cy="446271"/>
          </a:xfrm>
          <a:prstGeom prst="rect">
            <a:avLst/>
          </a:prstGeom>
        </p:spPr>
      </p:pic>
      <p:pic>
        <p:nvPicPr>
          <p:cNvPr id="8" name="Immagine 7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CA575184-C62F-8EA7-7D30-247A7C679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8714" y="2240833"/>
            <a:ext cx="446271" cy="446271"/>
          </a:xfrm>
          <a:prstGeom prst="rect">
            <a:avLst/>
          </a:prstGeom>
        </p:spPr>
      </p:pic>
      <p:pic>
        <p:nvPicPr>
          <p:cNvPr id="9" name="Immagine 8" descr="Immagine che contiene testo, Carattere, Elementi grafici, schermata&#10;&#10;Descrizione generata automaticamente">
            <a:extLst>
              <a:ext uri="{FF2B5EF4-FFF2-40B4-BE49-F238E27FC236}">
                <a16:creationId xmlns:a16="http://schemas.microsoft.com/office/drawing/2014/main" id="{8F93DB53-8F58-5F81-B8F1-F5BCEBC3A6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9452" y="1456008"/>
            <a:ext cx="446271" cy="446271"/>
          </a:xfrm>
          <a:prstGeom prst="rect">
            <a:avLst/>
          </a:prstGeom>
        </p:spPr>
      </p:pic>
      <p:cxnSp>
        <p:nvCxnSpPr>
          <p:cNvPr id="12" name="Connettore 7 11">
            <a:extLst>
              <a:ext uri="{FF2B5EF4-FFF2-40B4-BE49-F238E27FC236}">
                <a16:creationId xmlns:a16="http://schemas.microsoft.com/office/drawing/2014/main" id="{F42202CD-955E-01CB-BF6D-2362DA2FF44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>
            <a:off x="5542292" y="2071556"/>
            <a:ext cx="416422" cy="39241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ttore 7 13">
            <a:extLst>
              <a:ext uri="{FF2B5EF4-FFF2-40B4-BE49-F238E27FC236}">
                <a16:creationId xmlns:a16="http://schemas.microsoft.com/office/drawing/2014/main" id="{EF5AA562-7A69-BEE1-B2BE-F276790A422E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5542292" y="1679144"/>
            <a:ext cx="387160" cy="392412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Immagine 20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ACEF55D6-8A49-8019-8849-EF8BFABABF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96021" y="4201151"/>
            <a:ext cx="548700" cy="548700"/>
          </a:xfrm>
          <a:prstGeom prst="rect">
            <a:avLst/>
          </a:prstGeom>
        </p:spPr>
      </p:pic>
      <p:pic>
        <p:nvPicPr>
          <p:cNvPr id="22" name="Immagine 21" descr="Immagine che contiene Elementi grafici, Carattere, schermata, logo&#10;&#10;Descrizione generata automaticamente">
            <a:extLst>
              <a:ext uri="{FF2B5EF4-FFF2-40B4-BE49-F238E27FC236}">
                <a16:creationId xmlns:a16="http://schemas.microsoft.com/office/drawing/2014/main" id="{648F2CF1-C51C-3655-7E2F-5D49B9341D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8569" y="4201151"/>
            <a:ext cx="548700" cy="548700"/>
          </a:xfrm>
          <a:prstGeom prst="rect">
            <a:avLst/>
          </a:prstGeom>
        </p:spPr>
      </p:pic>
      <p:sp>
        <p:nvSpPr>
          <p:cNvPr id="3" name="CasellaDiTesto 2">
            <a:extLst>
              <a:ext uri="{FF2B5EF4-FFF2-40B4-BE49-F238E27FC236}">
                <a16:creationId xmlns:a16="http://schemas.microsoft.com/office/drawing/2014/main" id="{1E01DE6B-631C-49A5-573E-7FDB8EABD4DC}"/>
              </a:ext>
            </a:extLst>
          </p:cNvPr>
          <p:cNvSpPr txBox="1"/>
          <p:nvPr/>
        </p:nvSpPr>
        <p:spPr>
          <a:xfrm>
            <a:off x="727650" y="3261647"/>
            <a:ext cx="401263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Sharding</a:t>
            </a:r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is performed using an hash function</a:t>
            </a:r>
          </a:p>
          <a:p>
            <a:r>
              <a:rPr lang="en-US" sz="16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on id of the document (CRC32)</a:t>
            </a:r>
          </a:p>
        </p:txBody>
      </p:sp>
    </p:spTree>
    <p:extLst>
      <p:ext uri="{BB962C8B-B14F-4D97-AF65-F5344CB8AC3E}">
        <p14:creationId xmlns:p14="http://schemas.microsoft.com/office/powerpoint/2010/main" val="2013492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Table of contents</a:t>
            </a:r>
            <a:endParaRPr dirty="0"/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Tool </a:t>
            </a: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installation</a:t>
            </a: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 and setup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7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Dataset import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Query tool</a:t>
            </a: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C3EAAEA7-72CA-1681-40B2-BCFF8AE5E09A}"/>
              </a:ext>
            </a:extLst>
          </p:cNvPr>
          <p:cNvSpPr txBox="1"/>
          <p:nvPr/>
        </p:nvSpPr>
        <p:spPr>
          <a:xfrm>
            <a:off x="4923064" y="2310493"/>
            <a:ext cx="18473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3" name="Google Shape;74;p7">
            <a:extLst>
              <a:ext uri="{FF2B5EF4-FFF2-40B4-BE49-F238E27FC236}">
                <a16:creationId xmlns:a16="http://schemas.microsoft.com/office/drawing/2014/main" id="{AF97603F-C82D-CFCD-79CF-33EBFB78E0AB}"/>
              </a:ext>
            </a:extLst>
          </p:cNvPr>
          <p:cNvSpPr txBox="1"/>
          <p:nvPr/>
        </p:nvSpPr>
        <p:spPr>
          <a:xfrm>
            <a:off x="1583700" y="3908651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Analytics tool</a:t>
            </a:r>
          </a:p>
        </p:txBody>
      </p:sp>
      <p:sp>
        <p:nvSpPr>
          <p:cNvPr id="4" name="Google Shape;74;p7">
            <a:extLst>
              <a:ext uri="{FF2B5EF4-FFF2-40B4-BE49-F238E27FC236}">
                <a16:creationId xmlns:a16="http://schemas.microsoft.com/office/drawing/2014/main" id="{F149C42F-FAFE-7E58-E29E-ECCE9391D2BF}"/>
              </a:ext>
            </a:extLst>
          </p:cNvPr>
          <p:cNvSpPr txBox="1"/>
          <p:nvPr/>
        </p:nvSpPr>
        <p:spPr>
          <a:xfrm>
            <a:off x="5403000" y="3892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 err="1">
                <a:latin typeface="Raleway"/>
                <a:ea typeface="Raleway"/>
                <a:cs typeface="Raleway"/>
                <a:sym typeface="Raleway"/>
              </a:rPr>
              <a:t>References</a:t>
            </a:r>
            <a:endParaRPr lang="it-IT"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D621D7-7CB4-4A6D-2EAD-C2F853B007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installation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9AA331F-86B6-AAE8-2DF4-FD18D82D75C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20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C5DA1A7-BA48-E6B1-2EDD-4261A9A1950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Docker Compose: cos'è, a cosa serve e perché si usa - inDomus.it">
            <a:extLst>
              <a:ext uri="{FF2B5EF4-FFF2-40B4-BE49-F238E27FC236}">
                <a16:creationId xmlns:a16="http://schemas.microsoft.com/office/drawing/2014/main" id="{538BBDA6-8520-71F4-238F-2B00467A820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64" t="11670" r="8864" b="11194"/>
          <a:stretch/>
        </p:blipFill>
        <p:spPr bwMode="auto">
          <a:xfrm>
            <a:off x="607698" y="1820722"/>
            <a:ext cx="3412504" cy="153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ouchbase integra i punti di forza di database moderni e legacy per  accelerare le applicazioni aziendali">
            <a:extLst>
              <a:ext uri="{FF2B5EF4-FFF2-40B4-BE49-F238E27FC236}">
                <a16:creationId xmlns:a16="http://schemas.microsoft.com/office/drawing/2014/main" id="{AE0C1136-280B-50FC-A29A-A7D493FFB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158" y="1820722"/>
            <a:ext cx="3227144" cy="13580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asellaDiTesto 5">
            <a:extLst>
              <a:ext uri="{FF2B5EF4-FFF2-40B4-BE49-F238E27FC236}">
                <a16:creationId xmlns:a16="http://schemas.microsoft.com/office/drawing/2014/main" id="{4EA83669-86FD-4035-F7D5-72726261EFC4}"/>
              </a:ext>
            </a:extLst>
          </p:cNvPr>
          <p:cNvSpPr txBox="1"/>
          <p:nvPr/>
        </p:nvSpPr>
        <p:spPr>
          <a:xfrm>
            <a:off x="4308145" y="2317038"/>
            <a:ext cx="527709" cy="861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000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719180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B9606E5-45FB-5EF4-6302-3ABC15568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Deployed Scenario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6CBCB8C1-7B12-E868-7BB0-F63155D0C5C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21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C7EFEFE9-CF7A-1BF4-218E-BE3165AACE30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F0E108B3-0E88-9815-E708-F146B322D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03" y="2341451"/>
            <a:ext cx="765397" cy="765397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43255ADC-3C86-4094-F36F-35BA511658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1340" y="2456549"/>
            <a:ext cx="535200" cy="535200"/>
          </a:xfrm>
          <a:prstGeom prst="rect">
            <a:avLst/>
          </a:prstGeom>
        </p:spPr>
      </p:pic>
      <p:grpSp>
        <p:nvGrpSpPr>
          <p:cNvPr id="25" name="Gruppo 24">
            <a:extLst>
              <a:ext uri="{FF2B5EF4-FFF2-40B4-BE49-F238E27FC236}">
                <a16:creationId xmlns:a16="http://schemas.microsoft.com/office/drawing/2014/main" id="{9BEC4D2F-D149-F1FC-5124-6895A08655AE}"/>
              </a:ext>
            </a:extLst>
          </p:cNvPr>
          <p:cNvGrpSpPr/>
          <p:nvPr/>
        </p:nvGrpSpPr>
        <p:grpSpPr>
          <a:xfrm>
            <a:off x="3409279" y="2366559"/>
            <a:ext cx="812882" cy="740289"/>
            <a:chOff x="3460079" y="2490145"/>
            <a:chExt cx="812882" cy="740289"/>
          </a:xfrm>
        </p:grpSpPr>
        <p:pic>
          <p:nvPicPr>
            <p:cNvPr id="9" name="Immagine 8">
              <a:extLst>
                <a:ext uri="{FF2B5EF4-FFF2-40B4-BE49-F238E27FC236}">
                  <a16:creationId xmlns:a16="http://schemas.microsoft.com/office/drawing/2014/main" id="{685C7565-34CB-6638-AD52-2A1D81B7FEC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7481" y="2551537"/>
              <a:ext cx="598078" cy="598078"/>
            </a:xfrm>
            <a:prstGeom prst="rect">
              <a:avLst/>
            </a:prstGeom>
          </p:spPr>
        </p:pic>
        <p:pic>
          <p:nvPicPr>
            <p:cNvPr id="10" name="Immagine 9">
              <a:extLst>
                <a:ext uri="{FF2B5EF4-FFF2-40B4-BE49-F238E27FC236}">
                  <a16:creationId xmlns:a16="http://schemas.microsoft.com/office/drawing/2014/main" id="{D631A0C6-D77C-4E5F-894D-6AC5E69A9FA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0079" y="2490145"/>
              <a:ext cx="352981" cy="352981"/>
            </a:xfrm>
            <a:prstGeom prst="rect">
              <a:avLst/>
            </a:prstGeom>
          </p:spPr>
        </p:pic>
        <p:pic>
          <p:nvPicPr>
            <p:cNvPr id="14" name="Elemento grafico 13">
              <a:extLst>
                <a:ext uri="{FF2B5EF4-FFF2-40B4-BE49-F238E27FC236}">
                  <a16:creationId xmlns:a16="http://schemas.microsoft.com/office/drawing/2014/main" id="{274749FC-A2C2-E09F-1FA6-2B1CE41DFC6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2720" y="2950193"/>
              <a:ext cx="280241" cy="280241"/>
            </a:xfrm>
            <a:prstGeom prst="rect">
              <a:avLst/>
            </a:prstGeom>
          </p:spPr>
        </p:pic>
      </p:grpSp>
      <p:grpSp>
        <p:nvGrpSpPr>
          <p:cNvPr id="27" name="Gruppo 26">
            <a:extLst>
              <a:ext uri="{FF2B5EF4-FFF2-40B4-BE49-F238E27FC236}">
                <a16:creationId xmlns:a16="http://schemas.microsoft.com/office/drawing/2014/main" id="{D31D0390-3F19-F390-8026-2B0EA0A3EF15}"/>
              </a:ext>
            </a:extLst>
          </p:cNvPr>
          <p:cNvGrpSpPr/>
          <p:nvPr/>
        </p:nvGrpSpPr>
        <p:grpSpPr>
          <a:xfrm>
            <a:off x="3409279" y="3356531"/>
            <a:ext cx="812882" cy="740289"/>
            <a:chOff x="3460079" y="2490145"/>
            <a:chExt cx="812882" cy="740289"/>
          </a:xfrm>
        </p:grpSpPr>
        <p:pic>
          <p:nvPicPr>
            <p:cNvPr id="28" name="Immagine 27">
              <a:extLst>
                <a:ext uri="{FF2B5EF4-FFF2-40B4-BE49-F238E27FC236}">
                  <a16:creationId xmlns:a16="http://schemas.microsoft.com/office/drawing/2014/main" id="{E43B0B19-0E22-FE76-E67F-3914D9C6402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7481" y="2551537"/>
              <a:ext cx="598078" cy="598078"/>
            </a:xfrm>
            <a:prstGeom prst="rect">
              <a:avLst/>
            </a:prstGeom>
          </p:spPr>
        </p:pic>
        <p:pic>
          <p:nvPicPr>
            <p:cNvPr id="29" name="Immagine 28">
              <a:extLst>
                <a:ext uri="{FF2B5EF4-FFF2-40B4-BE49-F238E27FC236}">
                  <a16:creationId xmlns:a16="http://schemas.microsoft.com/office/drawing/2014/main" id="{1A40BEAF-EC31-7588-20E7-65944127D5C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0079" y="2490145"/>
              <a:ext cx="352981" cy="352981"/>
            </a:xfrm>
            <a:prstGeom prst="rect">
              <a:avLst/>
            </a:prstGeom>
          </p:spPr>
        </p:pic>
        <p:pic>
          <p:nvPicPr>
            <p:cNvPr id="30" name="Elemento grafico 29">
              <a:extLst>
                <a:ext uri="{FF2B5EF4-FFF2-40B4-BE49-F238E27FC236}">
                  <a16:creationId xmlns:a16="http://schemas.microsoft.com/office/drawing/2014/main" id="{A53AF2E1-1A54-19E8-D24B-CFB43AC3049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2720" y="2950193"/>
              <a:ext cx="280241" cy="280241"/>
            </a:xfrm>
            <a:prstGeom prst="rect">
              <a:avLst/>
            </a:prstGeom>
          </p:spPr>
        </p:pic>
      </p:grpSp>
      <p:grpSp>
        <p:nvGrpSpPr>
          <p:cNvPr id="31" name="Gruppo 30">
            <a:extLst>
              <a:ext uri="{FF2B5EF4-FFF2-40B4-BE49-F238E27FC236}">
                <a16:creationId xmlns:a16="http://schemas.microsoft.com/office/drawing/2014/main" id="{9DC3ABAE-4AE9-9E54-ABD7-18578300B081}"/>
              </a:ext>
            </a:extLst>
          </p:cNvPr>
          <p:cNvGrpSpPr/>
          <p:nvPr/>
        </p:nvGrpSpPr>
        <p:grpSpPr>
          <a:xfrm>
            <a:off x="3409279" y="1441119"/>
            <a:ext cx="812882" cy="740289"/>
            <a:chOff x="3460079" y="2490145"/>
            <a:chExt cx="812882" cy="740289"/>
          </a:xfrm>
        </p:grpSpPr>
        <p:pic>
          <p:nvPicPr>
            <p:cNvPr id="32" name="Immagine 31">
              <a:extLst>
                <a:ext uri="{FF2B5EF4-FFF2-40B4-BE49-F238E27FC236}">
                  <a16:creationId xmlns:a16="http://schemas.microsoft.com/office/drawing/2014/main" id="{D1FCFBAF-B95A-E427-9620-52D9A42BD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567481" y="2551537"/>
              <a:ext cx="598078" cy="598078"/>
            </a:xfrm>
            <a:prstGeom prst="rect">
              <a:avLst/>
            </a:prstGeom>
          </p:spPr>
        </p:pic>
        <p:pic>
          <p:nvPicPr>
            <p:cNvPr id="33" name="Immagine 32">
              <a:extLst>
                <a:ext uri="{FF2B5EF4-FFF2-40B4-BE49-F238E27FC236}">
                  <a16:creationId xmlns:a16="http://schemas.microsoft.com/office/drawing/2014/main" id="{393A3612-545D-88E6-3E73-536B5C7947D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3460079" y="2490145"/>
              <a:ext cx="352981" cy="352981"/>
            </a:xfrm>
            <a:prstGeom prst="rect">
              <a:avLst/>
            </a:prstGeom>
          </p:spPr>
        </p:pic>
        <p:pic>
          <p:nvPicPr>
            <p:cNvPr id="34" name="Elemento grafico 33">
              <a:extLst>
                <a:ext uri="{FF2B5EF4-FFF2-40B4-BE49-F238E27FC236}">
                  <a16:creationId xmlns:a16="http://schemas.microsoft.com/office/drawing/2014/main" id="{4B80FED8-7A7B-9CE3-A673-1FDE7C60A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3992720" y="2950193"/>
              <a:ext cx="280241" cy="280241"/>
            </a:xfrm>
            <a:prstGeom prst="rect">
              <a:avLst/>
            </a:prstGeom>
          </p:spPr>
        </p:pic>
      </p:grpSp>
      <p:cxnSp>
        <p:nvCxnSpPr>
          <p:cNvPr id="36" name="Connettore 1 35">
            <a:extLst>
              <a:ext uri="{FF2B5EF4-FFF2-40B4-BE49-F238E27FC236}">
                <a16:creationId xmlns:a16="http://schemas.microsoft.com/office/drawing/2014/main" id="{45A1A45C-7433-E3F8-502F-C5285122DF0C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>
          <a:xfrm flipV="1">
            <a:off x="1414800" y="2724149"/>
            <a:ext cx="606540" cy="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Connettore 7 38">
            <a:extLst>
              <a:ext uri="{FF2B5EF4-FFF2-40B4-BE49-F238E27FC236}">
                <a16:creationId xmlns:a16="http://schemas.microsoft.com/office/drawing/2014/main" id="{0CA05817-07BA-6E74-D810-B112490BA430}"/>
              </a:ext>
            </a:extLst>
          </p:cNvPr>
          <p:cNvCxnSpPr>
            <a:stCxn id="8" idx="3"/>
          </p:cNvCxnSpPr>
          <p:nvPr/>
        </p:nvCxnSpPr>
        <p:spPr>
          <a:xfrm>
            <a:off x="2556540" y="2726990"/>
            <a:ext cx="914400" cy="914400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3" name="Connettore 7 42">
            <a:extLst>
              <a:ext uri="{FF2B5EF4-FFF2-40B4-BE49-F238E27FC236}">
                <a16:creationId xmlns:a16="http://schemas.microsoft.com/office/drawing/2014/main" id="{D9C1FD5B-6FB3-5757-134A-A0FCF346CC47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2556540" y="2724149"/>
            <a:ext cx="960141" cy="2841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Connettore 7 44">
            <a:extLst>
              <a:ext uri="{FF2B5EF4-FFF2-40B4-BE49-F238E27FC236}">
                <a16:creationId xmlns:a16="http://schemas.microsoft.com/office/drawing/2014/main" id="{F9E6838C-65E6-3D55-9DF1-B4D21849BB84}"/>
              </a:ext>
            </a:extLst>
          </p:cNvPr>
          <p:cNvCxnSpPr>
            <a:cxnSpLocks/>
            <a:stCxn id="8" idx="3"/>
            <a:endCxn id="32" idx="1"/>
          </p:cNvCxnSpPr>
          <p:nvPr/>
        </p:nvCxnSpPr>
        <p:spPr>
          <a:xfrm flipV="1">
            <a:off x="2556540" y="1801550"/>
            <a:ext cx="960141" cy="922599"/>
          </a:xfrm>
          <a:prstGeom prst="curved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Rettangolo con angoli arrotondati 47">
            <a:extLst>
              <a:ext uri="{FF2B5EF4-FFF2-40B4-BE49-F238E27FC236}">
                <a16:creationId xmlns:a16="http://schemas.microsoft.com/office/drawing/2014/main" id="{ACD9EC0C-3924-D413-1B66-B99CBDCE81E2}"/>
              </a:ext>
            </a:extLst>
          </p:cNvPr>
          <p:cNvSpPr/>
          <p:nvPr/>
        </p:nvSpPr>
        <p:spPr>
          <a:xfrm>
            <a:off x="4342050" y="1711014"/>
            <a:ext cx="76626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data</a:t>
            </a:r>
          </a:p>
        </p:txBody>
      </p:sp>
      <p:sp>
        <p:nvSpPr>
          <p:cNvPr id="50" name="Rettangolo con angoli arrotondati 49">
            <a:extLst>
              <a:ext uri="{FF2B5EF4-FFF2-40B4-BE49-F238E27FC236}">
                <a16:creationId xmlns:a16="http://schemas.microsoft.com/office/drawing/2014/main" id="{6C8307B0-D2A8-15E6-A639-6EE759F2783E}"/>
              </a:ext>
            </a:extLst>
          </p:cNvPr>
          <p:cNvSpPr/>
          <p:nvPr/>
        </p:nvSpPr>
        <p:spPr>
          <a:xfrm>
            <a:off x="4342050" y="2636454"/>
            <a:ext cx="76626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data</a:t>
            </a:r>
          </a:p>
        </p:txBody>
      </p:sp>
      <p:sp>
        <p:nvSpPr>
          <p:cNvPr id="51" name="Rettangolo con angoli arrotondati 50">
            <a:extLst>
              <a:ext uri="{FF2B5EF4-FFF2-40B4-BE49-F238E27FC236}">
                <a16:creationId xmlns:a16="http://schemas.microsoft.com/office/drawing/2014/main" id="{2FB36C37-E9F1-D4DC-A091-36CA05D3BACC}"/>
              </a:ext>
            </a:extLst>
          </p:cNvPr>
          <p:cNvSpPr/>
          <p:nvPr/>
        </p:nvSpPr>
        <p:spPr>
          <a:xfrm>
            <a:off x="4419600" y="3626426"/>
            <a:ext cx="90940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analytics</a:t>
            </a:r>
          </a:p>
        </p:txBody>
      </p:sp>
      <p:sp>
        <p:nvSpPr>
          <p:cNvPr id="52" name="Rettangolo con angoli arrotondati 51">
            <a:extLst>
              <a:ext uri="{FF2B5EF4-FFF2-40B4-BE49-F238E27FC236}">
                <a16:creationId xmlns:a16="http://schemas.microsoft.com/office/drawing/2014/main" id="{2E64BE84-52BE-77FA-B14C-B5CC372E2289}"/>
              </a:ext>
            </a:extLst>
          </p:cNvPr>
          <p:cNvSpPr/>
          <p:nvPr/>
        </p:nvSpPr>
        <p:spPr>
          <a:xfrm>
            <a:off x="5480675" y="3623955"/>
            <a:ext cx="90940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6F0A19"/>
                </a:solidFill>
              </a:rPr>
              <a:t>eventing</a:t>
            </a:r>
            <a:endParaRPr lang="en-US" dirty="0">
              <a:solidFill>
                <a:srgbClr val="6F0A19"/>
              </a:solidFill>
            </a:endParaRPr>
          </a:p>
        </p:txBody>
      </p:sp>
      <p:sp>
        <p:nvSpPr>
          <p:cNvPr id="53" name="Rettangolo con angoli arrotondati 52">
            <a:extLst>
              <a:ext uri="{FF2B5EF4-FFF2-40B4-BE49-F238E27FC236}">
                <a16:creationId xmlns:a16="http://schemas.microsoft.com/office/drawing/2014/main" id="{9B0CC176-C234-279E-F9B3-BC5DE3AE9F64}"/>
              </a:ext>
            </a:extLst>
          </p:cNvPr>
          <p:cNvSpPr/>
          <p:nvPr/>
        </p:nvSpPr>
        <p:spPr>
          <a:xfrm>
            <a:off x="5258949" y="2636454"/>
            <a:ext cx="90940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backup</a:t>
            </a:r>
          </a:p>
        </p:txBody>
      </p:sp>
      <p:sp>
        <p:nvSpPr>
          <p:cNvPr id="55" name="Rettangolo con angoli arrotondati 54">
            <a:extLst>
              <a:ext uri="{FF2B5EF4-FFF2-40B4-BE49-F238E27FC236}">
                <a16:creationId xmlns:a16="http://schemas.microsoft.com/office/drawing/2014/main" id="{9D6C38EF-0EC2-7789-FA92-3906F1305C80}"/>
              </a:ext>
            </a:extLst>
          </p:cNvPr>
          <p:cNvSpPr/>
          <p:nvPr/>
        </p:nvSpPr>
        <p:spPr>
          <a:xfrm>
            <a:off x="5258949" y="1711014"/>
            <a:ext cx="76626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query</a:t>
            </a:r>
          </a:p>
        </p:txBody>
      </p:sp>
      <p:sp>
        <p:nvSpPr>
          <p:cNvPr id="56" name="Rettangolo con angoli arrotondati 55">
            <a:extLst>
              <a:ext uri="{FF2B5EF4-FFF2-40B4-BE49-F238E27FC236}">
                <a16:creationId xmlns:a16="http://schemas.microsoft.com/office/drawing/2014/main" id="{1E64CDE4-3C10-75F8-0C45-44580EAEF864}"/>
              </a:ext>
            </a:extLst>
          </p:cNvPr>
          <p:cNvSpPr/>
          <p:nvPr/>
        </p:nvSpPr>
        <p:spPr>
          <a:xfrm>
            <a:off x="6175848" y="1713744"/>
            <a:ext cx="76626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index</a:t>
            </a:r>
          </a:p>
        </p:txBody>
      </p:sp>
      <p:sp>
        <p:nvSpPr>
          <p:cNvPr id="58" name="Rettangolo con angoli arrotondati 57">
            <a:extLst>
              <a:ext uri="{FF2B5EF4-FFF2-40B4-BE49-F238E27FC236}">
                <a16:creationId xmlns:a16="http://schemas.microsoft.com/office/drawing/2014/main" id="{003F49DB-8BB0-9D22-791A-1C38EFFF2597}"/>
              </a:ext>
            </a:extLst>
          </p:cNvPr>
          <p:cNvSpPr/>
          <p:nvPr/>
        </p:nvSpPr>
        <p:spPr>
          <a:xfrm>
            <a:off x="6541750" y="3623955"/>
            <a:ext cx="909403" cy="181072"/>
          </a:xfrm>
          <a:prstGeom prst="roundRect">
            <a:avLst/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6F0A19"/>
                </a:solidFill>
              </a:rPr>
              <a:t>search</a:t>
            </a:r>
          </a:p>
        </p:txBody>
      </p:sp>
    </p:spTree>
    <p:extLst>
      <p:ext uri="{BB962C8B-B14F-4D97-AF65-F5344CB8AC3E}">
        <p14:creationId xmlns:p14="http://schemas.microsoft.com/office/powerpoint/2010/main" val="34871538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3D4AC93-5366-D6AF-56F9-A3AE9547993A}"/>
              </a:ext>
            </a:extLst>
          </p:cNvPr>
          <p:cNvSpPr/>
          <p:nvPr/>
        </p:nvSpPr>
        <p:spPr>
          <a:xfrm>
            <a:off x="5076827" y="631370"/>
            <a:ext cx="3459475" cy="4376059"/>
          </a:xfrm>
          <a:prstGeom prst="roundRect">
            <a:avLst>
              <a:gd name="adj" fmla="val 10129"/>
            </a:avLst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627754-088E-A1DC-2AFF-E1F6156BA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22</a:t>
            </a:fld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9AABCB1-D340-E85D-D619-060301BAC4BA}"/>
              </a:ext>
            </a:extLst>
          </p:cNvPr>
          <p:cNvGrpSpPr/>
          <p:nvPr/>
        </p:nvGrpSpPr>
        <p:grpSpPr>
          <a:xfrm>
            <a:off x="504825" y="1000125"/>
            <a:ext cx="3562350" cy="2476500"/>
            <a:chOff x="152400" y="990600"/>
            <a:chExt cx="3562350" cy="24765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76E5832C-F3E2-3505-55D1-596F3A3F9FBC}"/>
                </a:ext>
              </a:extLst>
            </p:cNvPr>
            <p:cNvSpPr/>
            <p:nvPr/>
          </p:nvSpPr>
          <p:spPr>
            <a:xfrm>
              <a:off x="152400" y="990600"/>
              <a:ext cx="3562350" cy="2476500"/>
            </a:xfrm>
            <a:prstGeom prst="roundRect">
              <a:avLst>
                <a:gd name="adj" fmla="val 10129"/>
              </a:avLst>
            </a:prstGeom>
            <a:solidFill>
              <a:schemeClr val="bg1"/>
            </a:solidFill>
            <a:ln>
              <a:solidFill>
                <a:srgbClr val="6F0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Immagine 6" descr="Immagine che contiene testo, schermata, Carattere, logo&#10;&#10;Descrizione generata automaticamente">
              <a:extLst>
                <a:ext uri="{FF2B5EF4-FFF2-40B4-BE49-F238E27FC236}">
                  <a16:creationId xmlns:a16="http://schemas.microsoft.com/office/drawing/2014/main" id="{2873AEA0-B3AC-1ECD-57DC-3EE6BCB77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9" t="1" b="476"/>
            <a:stretch/>
          </p:blipFill>
          <p:spPr>
            <a:xfrm>
              <a:off x="388154" y="1136586"/>
              <a:ext cx="3093642" cy="2187640"/>
            </a:xfrm>
            <a:prstGeom prst="rect">
              <a:avLst/>
            </a:prstGeom>
          </p:spPr>
        </p:pic>
      </p:grpSp>
      <p:cxnSp>
        <p:nvCxnSpPr>
          <p:cNvPr id="11" name="Connettore 7 10">
            <a:extLst>
              <a:ext uri="{FF2B5EF4-FFF2-40B4-BE49-F238E27FC236}">
                <a16:creationId xmlns:a16="http://schemas.microsoft.com/office/drawing/2014/main" id="{C3FA7759-A7CA-368C-CD03-CFDBC12BCCF6}"/>
              </a:ext>
            </a:extLst>
          </p:cNvPr>
          <p:cNvCxnSpPr>
            <a:cxnSpLocks/>
          </p:cNvCxnSpPr>
          <p:nvPr/>
        </p:nvCxnSpPr>
        <p:spPr>
          <a:xfrm flipV="1">
            <a:off x="3133725" y="1774371"/>
            <a:ext cx="1943102" cy="968829"/>
          </a:xfrm>
          <a:prstGeom prst="curvedConnector3">
            <a:avLst>
              <a:gd name="adj1" fmla="val 47199"/>
            </a:avLst>
          </a:prstGeom>
          <a:ln>
            <a:solidFill>
              <a:srgbClr val="6F0A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Immagine 13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FBC6DA59-8749-F40F-DB74-5EADE867F40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87" t="1" r="888" b="238"/>
          <a:stretch/>
        </p:blipFill>
        <p:spPr>
          <a:xfrm>
            <a:off x="5217068" y="788133"/>
            <a:ext cx="3178992" cy="4062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8884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tangolo con angoli arrotondati 15">
            <a:extLst>
              <a:ext uri="{FF2B5EF4-FFF2-40B4-BE49-F238E27FC236}">
                <a16:creationId xmlns:a16="http://schemas.microsoft.com/office/drawing/2014/main" id="{23D4AC93-5366-D6AF-56F9-A3AE9547993A}"/>
              </a:ext>
            </a:extLst>
          </p:cNvPr>
          <p:cNvSpPr/>
          <p:nvPr/>
        </p:nvSpPr>
        <p:spPr>
          <a:xfrm>
            <a:off x="5076827" y="631370"/>
            <a:ext cx="3459475" cy="4376059"/>
          </a:xfrm>
          <a:prstGeom prst="roundRect">
            <a:avLst>
              <a:gd name="adj" fmla="val 10129"/>
            </a:avLst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4D627754-088E-A1DC-2AFF-E1F6156BAF8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23</a:t>
            </a:fld>
            <a:endParaRPr lang="it-IT"/>
          </a:p>
        </p:txBody>
      </p:sp>
      <p:grpSp>
        <p:nvGrpSpPr>
          <p:cNvPr id="9" name="Gruppo 8">
            <a:extLst>
              <a:ext uri="{FF2B5EF4-FFF2-40B4-BE49-F238E27FC236}">
                <a16:creationId xmlns:a16="http://schemas.microsoft.com/office/drawing/2014/main" id="{89AABCB1-D340-E85D-D619-060301BAC4BA}"/>
              </a:ext>
            </a:extLst>
          </p:cNvPr>
          <p:cNvGrpSpPr/>
          <p:nvPr/>
        </p:nvGrpSpPr>
        <p:grpSpPr>
          <a:xfrm>
            <a:off x="504825" y="1000125"/>
            <a:ext cx="3562350" cy="2476500"/>
            <a:chOff x="152400" y="990600"/>
            <a:chExt cx="3562350" cy="2476500"/>
          </a:xfrm>
        </p:grpSpPr>
        <p:sp>
          <p:nvSpPr>
            <p:cNvPr id="8" name="Rettangolo con angoli arrotondati 7">
              <a:extLst>
                <a:ext uri="{FF2B5EF4-FFF2-40B4-BE49-F238E27FC236}">
                  <a16:creationId xmlns:a16="http://schemas.microsoft.com/office/drawing/2014/main" id="{76E5832C-F3E2-3505-55D1-596F3A3F9FBC}"/>
                </a:ext>
              </a:extLst>
            </p:cNvPr>
            <p:cNvSpPr/>
            <p:nvPr/>
          </p:nvSpPr>
          <p:spPr>
            <a:xfrm>
              <a:off x="152400" y="990600"/>
              <a:ext cx="3562350" cy="2476500"/>
            </a:xfrm>
            <a:prstGeom prst="roundRect">
              <a:avLst>
                <a:gd name="adj" fmla="val 10129"/>
              </a:avLst>
            </a:prstGeom>
            <a:solidFill>
              <a:schemeClr val="bg1"/>
            </a:solidFill>
            <a:ln>
              <a:solidFill>
                <a:srgbClr val="6F0A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7" name="Immagine 6" descr="Immagine che contiene testo, schermata, Carattere, logo&#10;&#10;Descrizione generata automaticamente">
              <a:extLst>
                <a:ext uri="{FF2B5EF4-FFF2-40B4-BE49-F238E27FC236}">
                  <a16:creationId xmlns:a16="http://schemas.microsoft.com/office/drawing/2014/main" id="{2873AEA0-B3AC-1ECD-57DC-3EE6BCB778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399" t="1" b="476"/>
            <a:stretch/>
          </p:blipFill>
          <p:spPr>
            <a:xfrm>
              <a:off x="388154" y="1136586"/>
              <a:ext cx="3093642" cy="2187640"/>
            </a:xfrm>
            <a:prstGeom prst="rect">
              <a:avLst/>
            </a:prstGeom>
          </p:spPr>
        </p:pic>
      </p:grpSp>
      <p:cxnSp>
        <p:nvCxnSpPr>
          <p:cNvPr id="11" name="Connettore 7 10">
            <a:extLst>
              <a:ext uri="{FF2B5EF4-FFF2-40B4-BE49-F238E27FC236}">
                <a16:creationId xmlns:a16="http://schemas.microsoft.com/office/drawing/2014/main" id="{C3FA7759-A7CA-368C-CD03-CFDBC12BCCF6}"/>
              </a:ext>
            </a:extLst>
          </p:cNvPr>
          <p:cNvCxnSpPr>
            <a:cxnSpLocks/>
          </p:cNvCxnSpPr>
          <p:nvPr/>
        </p:nvCxnSpPr>
        <p:spPr>
          <a:xfrm flipV="1">
            <a:off x="3156857" y="1774371"/>
            <a:ext cx="1919970" cy="1284515"/>
          </a:xfrm>
          <a:prstGeom prst="curvedConnector3">
            <a:avLst>
              <a:gd name="adj1" fmla="val 46598"/>
            </a:avLst>
          </a:prstGeom>
          <a:ln>
            <a:solidFill>
              <a:srgbClr val="6F0A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Immagine 5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2FE68E29-F9E8-D611-5982-0224C4B8616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6" t="1" r="405" b="904"/>
          <a:stretch/>
        </p:blipFill>
        <p:spPr>
          <a:xfrm>
            <a:off x="5318532" y="787079"/>
            <a:ext cx="2976063" cy="38768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974105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ttangolo con angoli arrotondati 16">
            <a:extLst>
              <a:ext uri="{FF2B5EF4-FFF2-40B4-BE49-F238E27FC236}">
                <a16:creationId xmlns:a16="http://schemas.microsoft.com/office/drawing/2014/main" id="{583B7D5F-288E-EF63-460C-9AA7C144628A}"/>
              </a:ext>
            </a:extLst>
          </p:cNvPr>
          <p:cNvSpPr/>
          <p:nvPr/>
        </p:nvSpPr>
        <p:spPr>
          <a:xfrm>
            <a:off x="4715137" y="3002692"/>
            <a:ext cx="3230742" cy="1747159"/>
          </a:xfrm>
          <a:prstGeom prst="roundRect">
            <a:avLst>
              <a:gd name="adj" fmla="val 10129"/>
            </a:avLst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ttangolo 13">
            <a:extLst>
              <a:ext uri="{FF2B5EF4-FFF2-40B4-BE49-F238E27FC236}">
                <a16:creationId xmlns:a16="http://schemas.microsoft.com/office/drawing/2014/main" id="{6D72EFEE-54C9-F0FF-CDD4-051D163EA243}"/>
              </a:ext>
            </a:extLst>
          </p:cNvPr>
          <p:cNvSpPr/>
          <p:nvPr/>
        </p:nvSpPr>
        <p:spPr>
          <a:xfrm>
            <a:off x="679917" y="610443"/>
            <a:ext cx="2477386" cy="35711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34166A06-72E1-9CFF-E487-E0FE72F2BFAA}"/>
              </a:ext>
            </a:extLst>
          </p:cNvPr>
          <p:cNvSpPr/>
          <p:nvPr/>
        </p:nvSpPr>
        <p:spPr>
          <a:xfrm>
            <a:off x="4476307" y="567808"/>
            <a:ext cx="3731276" cy="2151642"/>
          </a:xfrm>
          <a:prstGeom prst="roundRect">
            <a:avLst>
              <a:gd name="adj" fmla="val 10129"/>
            </a:avLst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55A977D2-C19F-5D79-6621-33F2EAC833BF}"/>
              </a:ext>
            </a:extLst>
          </p:cNvPr>
          <p:cNvSpPr/>
          <p:nvPr/>
        </p:nvSpPr>
        <p:spPr>
          <a:xfrm>
            <a:off x="936417" y="563753"/>
            <a:ext cx="3051544" cy="4186098"/>
          </a:xfrm>
          <a:prstGeom prst="roundRect">
            <a:avLst>
              <a:gd name="adj" fmla="val 10129"/>
            </a:avLst>
          </a:prstGeom>
          <a:solidFill>
            <a:schemeClr val="bg1"/>
          </a:solidFill>
          <a:ln>
            <a:solidFill>
              <a:srgbClr val="6F0A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9E024CF-AD3C-D322-0A50-FA7E23EB176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24</a:t>
            </a:fld>
            <a:endParaRPr lang="it-IT"/>
          </a:p>
        </p:txBody>
      </p:sp>
      <p:pic>
        <p:nvPicPr>
          <p:cNvPr id="7" name="Immagine 6" descr="Immagine che contiene testo, schermata, software, Pagina Web&#10;&#10;Descrizione generata automaticamente">
            <a:extLst>
              <a:ext uri="{FF2B5EF4-FFF2-40B4-BE49-F238E27FC236}">
                <a16:creationId xmlns:a16="http://schemas.microsoft.com/office/drawing/2014/main" id="{A001C136-A660-3D41-7CF2-F9AEEB9133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2" t="231" r="493"/>
          <a:stretch/>
        </p:blipFill>
        <p:spPr>
          <a:xfrm>
            <a:off x="1171575" y="711453"/>
            <a:ext cx="2594355" cy="3868294"/>
          </a:xfrm>
          <a:prstGeom prst="rect">
            <a:avLst/>
          </a:prstGeom>
        </p:spPr>
      </p:pic>
      <p:pic>
        <p:nvPicPr>
          <p:cNvPr id="9" name="Immagine 8" descr="Immagine che contiene testo, schermata, numero, Carattere&#10;&#10;Descrizione generata automaticamente">
            <a:extLst>
              <a:ext uri="{FF2B5EF4-FFF2-40B4-BE49-F238E27FC236}">
                <a16:creationId xmlns:a16="http://schemas.microsoft.com/office/drawing/2014/main" id="{6134506E-FB5E-972D-CF17-243D21BE5B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11" t="1455" r="637"/>
          <a:stretch/>
        </p:blipFill>
        <p:spPr>
          <a:xfrm>
            <a:off x="4632975" y="711453"/>
            <a:ext cx="3417940" cy="1860297"/>
          </a:xfrm>
          <a:prstGeom prst="rect">
            <a:avLst/>
          </a:prstGeom>
        </p:spPr>
      </p:pic>
      <p:pic>
        <p:nvPicPr>
          <p:cNvPr id="16" name="Immagine 15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5BDFFE17-7FDF-BA7C-224B-2061D4088C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454" t="1414" r="423"/>
          <a:stretch/>
        </p:blipFill>
        <p:spPr>
          <a:xfrm>
            <a:off x="4957917" y="3125241"/>
            <a:ext cx="2708340" cy="1450451"/>
          </a:xfrm>
          <a:prstGeom prst="rect">
            <a:avLst/>
          </a:prstGeom>
        </p:spPr>
      </p:pic>
      <p:cxnSp>
        <p:nvCxnSpPr>
          <p:cNvPr id="22" name="Connettore 7 21">
            <a:extLst>
              <a:ext uri="{FF2B5EF4-FFF2-40B4-BE49-F238E27FC236}">
                <a16:creationId xmlns:a16="http://schemas.microsoft.com/office/drawing/2014/main" id="{AE0E0B2C-70C5-B58B-37EA-22F6E5BB6E0B}"/>
              </a:ext>
            </a:extLst>
          </p:cNvPr>
          <p:cNvCxnSpPr>
            <a:cxnSpLocks/>
            <a:stCxn id="11" idx="3"/>
            <a:endCxn id="13" idx="1"/>
          </p:cNvCxnSpPr>
          <p:nvPr/>
        </p:nvCxnSpPr>
        <p:spPr>
          <a:xfrm flipV="1">
            <a:off x="3987961" y="1643629"/>
            <a:ext cx="488346" cy="1013173"/>
          </a:xfrm>
          <a:prstGeom prst="curvedConnector3">
            <a:avLst/>
          </a:prstGeom>
          <a:ln>
            <a:solidFill>
              <a:srgbClr val="6F0A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Connettore 2 24">
            <a:extLst>
              <a:ext uri="{FF2B5EF4-FFF2-40B4-BE49-F238E27FC236}">
                <a16:creationId xmlns:a16="http://schemas.microsoft.com/office/drawing/2014/main" id="{EAF86CD1-E245-E6EF-0882-13AEB5085889}"/>
              </a:ext>
            </a:extLst>
          </p:cNvPr>
          <p:cNvCxnSpPr>
            <a:cxnSpLocks/>
            <a:endCxn id="17" idx="0"/>
          </p:cNvCxnSpPr>
          <p:nvPr/>
        </p:nvCxnSpPr>
        <p:spPr>
          <a:xfrm>
            <a:off x="6330508" y="2746443"/>
            <a:ext cx="0" cy="256249"/>
          </a:xfrm>
          <a:prstGeom prst="straightConnector1">
            <a:avLst/>
          </a:prstGeom>
          <a:ln>
            <a:solidFill>
              <a:srgbClr val="6F0A19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7489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1BA2271-4333-E0FA-B224-287FBB5CC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Import and Ingestion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D365B74-ED84-ED0D-7899-3351AA0F0C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400" dirty="0"/>
              <a:t>Data can be </a:t>
            </a:r>
            <a:r>
              <a:rPr lang="en-US" sz="1400" dirty="0">
                <a:solidFill>
                  <a:srgbClr val="6F0A19"/>
                </a:solidFill>
              </a:rPr>
              <a:t>imported</a:t>
            </a:r>
            <a:r>
              <a:rPr lang="en-US" sz="1400" dirty="0"/>
              <a:t> from csv files in two different way, using the </a:t>
            </a:r>
            <a:r>
              <a:rPr lang="en-US" sz="1400" dirty="0">
                <a:solidFill>
                  <a:srgbClr val="6F0A19"/>
                </a:solidFill>
              </a:rPr>
              <a:t>web interface </a:t>
            </a:r>
            <a:r>
              <a:rPr lang="en-US" sz="1400" dirty="0"/>
              <a:t>(slower and limit of 100 </a:t>
            </a:r>
            <a:r>
              <a:rPr lang="en-US" sz="1400" dirty="0" err="1"/>
              <a:t>MByte</a:t>
            </a:r>
            <a:r>
              <a:rPr lang="en-US" sz="1400" dirty="0"/>
              <a:t>) or using </a:t>
            </a:r>
            <a:r>
              <a:rPr lang="en-US" sz="1400" dirty="0" err="1">
                <a:solidFill>
                  <a:srgbClr val="6F0A19"/>
                </a:solidFill>
              </a:rPr>
              <a:t>cbimport</a:t>
            </a:r>
            <a:r>
              <a:rPr lang="en-US" sz="1400" dirty="0"/>
              <a:t>, a </a:t>
            </a:r>
            <a:r>
              <a:rPr lang="en-US" sz="1400" dirty="0" err="1"/>
              <a:t>CouchBase</a:t>
            </a:r>
            <a:r>
              <a:rPr lang="en-US" sz="1400" dirty="0"/>
              <a:t> tool to import files, faster, with no limits in file dimension but harder to use.</a:t>
            </a:r>
          </a:p>
          <a:p>
            <a:pPr marL="146050" indent="0">
              <a:buNone/>
            </a:pPr>
            <a:endParaRPr lang="en-US" dirty="0"/>
          </a:p>
          <a:p>
            <a:pPr marL="146050" indent="0">
              <a:buNone/>
            </a:pPr>
            <a:r>
              <a:rPr lang="en-US" sz="1400" dirty="0">
                <a:solidFill>
                  <a:srgbClr val="6F0A19"/>
                </a:solidFill>
              </a:rPr>
              <a:t>Ingestion</a:t>
            </a:r>
            <a:r>
              <a:rPr lang="en-US" sz="1400" dirty="0"/>
              <a:t> of data can be performed from a wide set of programming languages, </a:t>
            </a:r>
            <a:r>
              <a:rPr lang="en-US" sz="1400" dirty="0" err="1"/>
              <a:t>CouchBase</a:t>
            </a:r>
            <a:r>
              <a:rPr lang="en-US" sz="1400" dirty="0"/>
              <a:t> provides </a:t>
            </a:r>
            <a:r>
              <a:rPr lang="en-US" sz="1400" dirty="0">
                <a:solidFill>
                  <a:srgbClr val="6F0A19"/>
                </a:solidFill>
              </a:rPr>
              <a:t>SDKs</a:t>
            </a:r>
            <a:r>
              <a:rPr lang="en-US" sz="1400" dirty="0"/>
              <a:t> for any kind of language.</a:t>
            </a:r>
          </a:p>
          <a:p>
            <a:pPr marL="146050" indent="0">
              <a:buNone/>
            </a:pPr>
            <a:r>
              <a:rPr lang="en-US" sz="1400" dirty="0"/>
              <a:t>.NET, C, C++, Go, Java, Python, NodeJS and many others!!!!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FA5A61F-20A9-0AAE-63F4-86E66A39C7B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25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06FF8EE2-A0E1-5D7A-1E0C-363F318D8B2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958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78AA7D-FECC-2899-E5B0-D516920B2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Text Search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8D130328-CD31-AF94-96EC-AAE8408BD3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622024"/>
            <a:ext cx="7688700" cy="2659675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Couchbase services allows to create an index on records of a collection, the index can be configured to store also information about location of words in each document. This allows to perform text-search really fast.</a:t>
            </a:r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/>
              <a:t>Example:</a:t>
            </a:r>
          </a:p>
          <a:p>
            <a:pPr marL="146050" indent="0">
              <a:buNone/>
            </a:pPr>
            <a:r>
              <a:rPr lang="en-US" sz="1400" dirty="0"/>
              <a:t>Find the song lyrics by ID: 0FDzzruyVECATHXKHFs9eJ without index -&gt; 2.9 seconds</a:t>
            </a:r>
          </a:p>
          <a:p>
            <a:pPr marL="146050" indent="0">
              <a:buNone/>
            </a:pPr>
            <a:r>
              <a:rPr lang="en-US" sz="1400" dirty="0"/>
              <a:t>Find the song By full text search using some words of the text (and not exact matching of the text) -&gt; 24 </a:t>
            </a:r>
            <a:r>
              <a:rPr lang="en-US" sz="1400" dirty="0" err="1"/>
              <a:t>ms</a:t>
            </a:r>
            <a:endParaRPr lang="en-US" sz="1400" dirty="0"/>
          </a:p>
          <a:p>
            <a:pPr marL="146050" indent="0">
              <a:buNone/>
            </a:pPr>
            <a:endParaRPr lang="en-US" sz="1400" dirty="0"/>
          </a:p>
          <a:p>
            <a:pPr marL="146050" indent="0">
              <a:buNone/>
            </a:pPr>
            <a:r>
              <a:rPr lang="en-US" sz="1400" dirty="0"/>
              <a:t>Text searched “Because you are a sky full of stars”</a:t>
            </a:r>
          </a:p>
          <a:p>
            <a:pPr marL="146050" indent="0">
              <a:buNone/>
            </a:pPr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C920A5F9-A53D-10D3-9EBA-CF7CC6DD5C8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26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5E0AB073-91D9-2799-17A9-C9FC6506B87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67697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62D968B-2C77-236E-4E7E-36B6787D01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Analytics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756EFA35-6E34-7D9B-C661-1B66B93B5F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7650" y="1441200"/>
            <a:ext cx="7688700" cy="2261100"/>
          </a:xfrm>
        </p:spPr>
        <p:txBody>
          <a:bodyPr/>
          <a:lstStyle/>
          <a:p>
            <a:pPr marL="146050" indent="0">
              <a:buNone/>
            </a:pPr>
            <a:r>
              <a:rPr lang="en-US" sz="1400" dirty="0"/>
              <a:t>Analytics service allow the user to combine data from </a:t>
            </a:r>
            <a:r>
              <a:rPr lang="en-US" sz="1400" dirty="0" err="1"/>
              <a:t>CouchBase</a:t>
            </a:r>
            <a:r>
              <a:rPr lang="en-US" sz="1400" dirty="0"/>
              <a:t> and other data sources (like Amazon S3, Azure or Google Cloud platform), data can be processed in real time on a shadow copy consistent with the real copy.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7A45B423-D2D8-BB63-556F-388B733B87E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27</a:t>
            </a:fld>
            <a:endParaRPr lang="it-IT"/>
          </a:p>
        </p:txBody>
      </p:sp>
      <p:pic>
        <p:nvPicPr>
          <p:cNvPr id="8" name="Elemento grafico 7">
            <a:extLst>
              <a:ext uri="{FF2B5EF4-FFF2-40B4-BE49-F238E27FC236}">
                <a16:creationId xmlns:a16="http://schemas.microsoft.com/office/drawing/2014/main" id="{E4912D2C-E5AE-678F-8E22-E59F1E1304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23513" y="2225407"/>
            <a:ext cx="5096974" cy="25244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6828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744A51C-C8C9-E363-26DB-583C32709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Eventing</a:t>
            </a:r>
            <a:endParaRPr lang="en-US" dirty="0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0B906F85-A72B-2C0A-7602-D8ABC8AB3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46050" indent="0">
              <a:buNone/>
            </a:pPr>
            <a:r>
              <a:rPr lang="en-US" sz="1400" dirty="0" err="1"/>
              <a:t>Eventing</a:t>
            </a:r>
            <a:r>
              <a:rPr lang="en-US" sz="1400" dirty="0"/>
              <a:t> is a powerful tool in </a:t>
            </a:r>
            <a:r>
              <a:rPr lang="en-US" sz="1400" dirty="0" err="1"/>
              <a:t>CouchBase</a:t>
            </a:r>
            <a:r>
              <a:rPr lang="en-US" sz="1400" dirty="0"/>
              <a:t>, it can be useful in data integrity check, or to analyze data when they are ingested. Functions can be mapped to a collection, every upload, edit or delete of file will trigger a callback function written in JavaScript.</a:t>
            </a:r>
          </a:p>
          <a:p>
            <a:pPr marL="146050" indent="0">
              <a:buNone/>
            </a:pPr>
            <a:endParaRPr lang="en-US" sz="1400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0CABDFCA-03E3-2BEC-2EEA-1DA9C022D30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28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95095CE3-E849-61DB-76B3-C7DD97044F25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99330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2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References</a:t>
            </a:r>
            <a:endParaRPr/>
          </a:p>
        </p:txBody>
      </p:sp>
      <p:sp>
        <p:nvSpPr>
          <p:cNvPr id="128" name="Google Shape;128;p12"/>
          <p:cNvSpPr txBox="1">
            <a:spLocks noGrp="1"/>
          </p:cNvSpPr>
          <p:nvPr>
            <p:ph type="body" idx="1"/>
          </p:nvPr>
        </p:nvSpPr>
        <p:spPr>
          <a:xfrm>
            <a:off x="727650" y="1397000"/>
            <a:ext cx="7688700" cy="377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-"/>
            </a:pPr>
            <a:r>
              <a:rPr lang="it" sz="1100" b="1" dirty="0"/>
              <a:t>Docs:</a:t>
            </a:r>
          </a:p>
          <a:p>
            <a:pPr lvl="1" indent="-311150">
              <a:spcBef>
                <a:spcPts val="0"/>
              </a:spcBef>
              <a:buSzPts val="1300"/>
              <a:buFont typeface="Catamaran"/>
              <a:buChar char="-"/>
            </a:pPr>
            <a:r>
              <a:rPr lang="it-IT" sz="900" dirty="0">
                <a:hlinkClick r:id="rId3"/>
              </a:rPr>
              <a:t>https://docs.couchbase.com/home/index.html</a:t>
            </a:r>
            <a:endParaRPr lang="it-IT" sz="900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-IT" sz="900" dirty="0">
                <a:hlinkClick r:id="rId4"/>
              </a:rPr>
              <a:t>https://docs.docker.com/</a:t>
            </a:r>
            <a:endParaRPr sz="9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 b="1" dirty="0"/>
              <a:t>Images:</a:t>
            </a:r>
            <a:endParaRPr lang="it" sz="900" b="1" dirty="0"/>
          </a:p>
          <a:p>
            <a:pPr lvl="1">
              <a:spcBef>
                <a:spcPts val="0"/>
              </a:spcBef>
              <a:buChar char="-"/>
            </a:pPr>
            <a:r>
              <a:rPr lang="it-IT" sz="900" dirty="0">
                <a:hlinkClick r:id="rId5"/>
              </a:rPr>
              <a:t>https://www.flaticon.com</a:t>
            </a:r>
            <a:endParaRPr lang="it-IT" sz="900" dirty="0"/>
          </a:p>
          <a:p>
            <a:pPr lvl="1">
              <a:spcBef>
                <a:spcPts val="0"/>
              </a:spcBef>
              <a:buChar char="-"/>
            </a:pPr>
            <a:r>
              <a:rPr lang="it-IT" sz="900" dirty="0">
                <a:hlinkClick r:id="rId6"/>
              </a:rPr>
              <a:t>https://docs.couchbase.com/home/index.htm</a:t>
            </a:r>
            <a:endParaRPr lang="it-IT" sz="900" dirty="0"/>
          </a:p>
          <a:p>
            <a:pPr lvl="1">
              <a:spcBef>
                <a:spcPts val="0"/>
              </a:spcBef>
              <a:buChar char="-"/>
            </a:pPr>
            <a:endParaRPr sz="900" dirty="0"/>
          </a:p>
          <a:p>
            <a:pPr marL="457200" lvl="0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 b="1" dirty="0"/>
              <a:t>Slides: </a:t>
            </a:r>
            <a:endParaRPr sz="1100" b="1" dirty="0"/>
          </a:p>
          <a:p>
            <a:pPr marL="914400" lvl="1" indent="-298450" algn="l" rtl="0">
              <a:spcBef>
                <a:spcPts val="0"/>
              </a:spcBef>
              <a:spcAft>
                <a:spcPts val="0"/>
              </a:spcAft>
              <a:buSzPts val="1100"/>
              <a:buChar char="-"/>
            </a:pPr>
            <a:r>
              <a:rPr lang="it" sz="1100" u="sng" dirty="0">
                <a:solidFill>
                  <a:schemeClr val="hlink"/>
                </a:solidFill>
                <a:hlinkClick r:id="rId7"/>
              </a:rPr>
              <a:t>https://github.com/pietro-nardelli/sapienza-ppt-template</a:t>
            </a:r>
            <a:r>
              <a:rPr lang="it" sz="1100" dirty="0"/>
              <a:t> </a:t>
            </a:r>
            <a:br>
              <a:rPr lang="it" sz="1100" dirty="0"/>
            </a:br>
            <a:endParaRPr sz="1100" i="1" dirty="0"/>
          </a:p>
        </p:txBody>
      </p:sp>
      <p:sp>
        <p:nvSpPr>
          <p:cNvPr id="129" name="Google Shape;129;p1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29</a:t>
            </a:fld>
            <a:endParaRPr/>
          </a:p>
        </p:txBody>
      </p:sp>
      <p:sp>
        <p:nvSpPr>
          <p:cNvPr id="130" name="Google Shape;130;p12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900" dirty="0"/>
              <a:t>Presentation Title - Name Surname</a:t>
            </a:r>
            <a:endParaRPr sz="9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 err="1"/>
              <a:t>CouchBase</a:t>
            </a:r>
            <a:endParaRPr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2" name="Google Shape;103;p10">
            <a:extLst>
              <a:ext uri="{FF2B5EF4-FFF2-40B4-BE49-F238E27FC236}">
                <a16:creationId xmlns:a16="http://schemas.microsoft.com/office/drawing/2014/main" id="{F6BF6AC7-BE62-0F85-B14D-862CFB391ACA}"/>
              </a:ext>
            </a:extLst>
          </p:cNvPr>
          <p:cNvSpPr txBox="1">
            <a:spLocks/>
          </p:cNvSpPr>
          <p:nvPr/>
        </p:nvSpPr>
        <p:spPr>
          <a:xfrm>
            <a:off x="727650" y="1824363"/>
            <a:ext cx="4957207" cy="1922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900"/>
              <a:buFont typeface="Catamaran"/>
              <a:buNone/>
              <a:defRPr sz="9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None/>
              <a:defRPr sz="11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indent="0">
              <a:spcAft>
                <a:spcPts val="1600"/>
              </a:spcAft>
            </a:pPr>
            <a:r>
              <a:rPr lang="it-IT" sz="1600" dirty="0" err="1"/>
              <a:t>CouchBase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a </a:t>
            </a:r>
            <a:r>
              <a:rPr lang="it-IT" sz="1600" dirty="0">
                <a:solidFill>
                  <a:srgbClr val="C00000"/>
                </a:solidFill>
              </a:rPr>
              <a:t>non-</a:t>
            </a:r>
            <a:r>
              <a:rPr lang="it-IT" sz="1600" dirty="0" err="1">
                <a:solidFill>
                  <a:srgbClr val="C00000"/>
                </a:solidFill>
              </a:rPr>
              <a:t>relational</a:t>
            </a:r>
            <a:r>
              <a:rPr lang="it-IT" sz="1600" dirty="0"/>
              <a:t> database,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document-based</a:t>
            </a:r>
            <a:r>
              <a:rPr lang="it-IT" sz="1600" dirty="0"/>
              <a:t>. Data in </a:t>
            </a:r>
            <a:r>
              <a:rPr lang="it-IT" sz="1600" dirty="0" err="1"/>
              <a:t>couchbase</a:t>
            </a:r>
            <a:r>
              <a:rPr lang="it-IT" sz="1600" dirty="0"/>
              <a:t> </a:t>
            </a: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stored</a:t>
            </a:r>
            <a:r>
              <a:rPr lang="it-IT" sz="1600" dirty="0"/>
              <a:t> </a:t>
            </a:r>
            <a:r>
              <a:rPr lang="it-IT" sz="1600" dirty="0" err="1"/>
              <a:t>as</a:t>
            </a:r>
            <a:r>
              <a:rPr lang="it-IT" sz="1600" dirty="0"/>
              <a:t> </a:t>
            </a:r>
            <a:r>
              <a:rPr lang="it-IT" sz="1600" dirty="0">
                <a:solidFill>
                  <a:srgbClr val="C00000"/>
                </a:solidFill>
              </a:rPr>
              <a:t>JSON</a:t>
            </a:r>
            <a:r>
              <a:rPr lang="it-IT" sz="1600" dirty="0"/>
              <a:t> </a:t>
            </a:r>
            <a:r>
              <a:rPr lang="it-IT" sz="1600" dirty="0" err="1"/>
              <a:t>documents</a:t>
            </a:r>
            <a:endParaRPr lang="it-IT" sz="1600" dirty="0"/>
          </a:p>
          <a:p>
            <a:pPr marL="0" indent="0">
              <a:spcAft>
                <a:spcPts val="1600"/>
              </a:spcAft>
            </a:pPr>
            <a:r>
              <a:rPr lang="it-IT" sz="1600" dirty="0" err="1">
                <a:solidFill>
                  <a:srgbClr val="C00000"/>
                </a:solidFill>
              </a:rPr>
              <a:t>Modularity</a:t>
            </a:r>
            <a:r>
              <a:rPr lang="it-IT" sz="1600" dirty="0"/>
              <a:t> of </a:t>
            </a:r>
            <a:r>
              <a:rPr lang="it-IT" sz="1600" dirty="0" err="1"/>
              <a:t>components</a:t>
            </a:r>
            <a:r>
              <a:rPr lang="it-IT" sz="1600" dirty="0"/>
              <a:t> make </a:t>
            </a:r>
            <a:r>
              <a:rPr lang="it-IT" sz="1600" dirty="0" err="1"/>
              <a:t>CouchBase</a:t>
            </a:r>
            <a:r>
              <a:rPr lang="it-IT" sz="1600" dirty="0"/>
              <a:t> </a:t>
            </a:r>
            <a:r>
              <a:rPr lang="it-IT" sz="1600" dirty="0" err="1"/>
              <a:t>suitable</a:t>
            </a:r>
            <a:r>
              <a:rPr lang="it-IT" sz="1600" dirty="0"/>
              <a:t> for </a:t>
            </a:r>
            <a:r>
              <a:rPr lang="it-IT" sz="1600" dirty="0" err="1"/>
              <a:t>any</a:t>
            </a:r>
            <a:r>
              <a:rPr lang="it-IT" sz="1600" dirty="0"/>
              <a:t> </a:t>
            </a:r>
            <a:r>
              <a:rPr lang="it-IT" sz="1600" dirty="0" err="1"/>
              <a:t>kind</a:t>
            </a:r>
            <a:r>
              <a:rPr lang="it-IT" sz="1600" dirty="0"/>
              <a:t> of </a:t>
            </a:r>
            <a:r>
              <a:rPr lang="it-IT" sz="1600" dirty="0" err="1"/>
              <a:t>application</a:t>
            </a:r>
            <a:endParaRPr lang="it-IT" sz="1600" dirty="0"/>
          </a:p>
          <a:p>
            <a:pPr marL="0" indent="0">
              <a:spcAft>
                <a:spcPts val="1600"/>
              </a:spcAft>
            </a:pPr>
            <a:r>
              <a:rPr lang="it-IT" sz="1600" dirty="0" err="1"/>
              <a:t>Is</a:t>
            </a:r>
            <a:r>
              <a:rPr lang="it-IT" sz="1600" dirty="0"/>
              <a:t> </a:t>
            </a:r>
            <a:r>
              <a:rPr lang="it-IT" sz="1600" dirty="0" err="1"/>
              <a:t>also</a:t>
            </a:r>
            <a:r>
              <a:rPr lang="it-IT" sz="1600" dirty="0"/>
              <a:t> </a:t>
            </a:r>
            <a:r>
              <a:rPr lang="it-IT" sz="1600" dirty="0" err="1"/>
              <a:t>developed</a:t>
            </a:r>
            <a:r>
              <a:rPr lang="it-IT" sz="1600" dirty="0"/>
              <a:t> to be easy to </a:t>
            </a:r>
            <a:r>
              <a:rPr lang="it-IT" sz="1600" dirty="0">
                <a:solidFill>
                  <a:srgbClr val="C00000"/>
                </a:solidFill>
              </a:rPr>
              <a:t>scale</a:t>
            </a:r>
          </a:p>
        </p:txBody>
      </p:sp>
      <p:pic>
        <p:nvPicPr>
          <p:cNvPr id="14" name="Immagine 13" descr="Immagine che contiene cerchio, testo, logo, schermata&#10;&#10;Descrizione generata automaticamente">
            <a:extLst>
              <a:ext uri="{FF2B5EF4-FFF2-40B4-BE49-F238E27FC236}">
                <a16:creationId xmlns:a16="http://schemas.microsoft.com/office/drawing/2014/main" id="{407CD979-4D44-1A6B-D3F7-551FBC47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52" y="1356682"/>
            <a:ext cx="2857500" cy="285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602021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/>
              <a:t>Thank you for the attention!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pic>
        <p:nvPicPr>
          <p:cNvPr id="14" name="Immagine 13" descr="Immagine che contiene cerchio, testo, logo, schermata&#10;&#10;Descrizione generata automaticamente">
            <a:extLst>
              <a:ext uri="{FF2B5EF4-FFF2-40B4-BE49-F238E27FC236}">
                <a16:creationId xmlns:a16="http://schemas.microsoft.com/office/drawing/2014/main" id="{407CD979-4D44-1A6B-D3F7-551FBC472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75524" y="586149"/>
            <a:ext cx="4192951" cy="419295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0C1B6-B23C-EB2B-0659-38EDA281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06D63C-B594-0C53-DB46-9E839B909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5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996F2EC7-6863-AD9F-E7DB-5EA968408A7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966BB6-D2FC-0463-41D5-684964A4E05D}"/>
              </a:ext>
            </a:extLst>
          </p:cNvPr>
          <p:cNvSpPr txBox="1"/>
          <p:nvPr/>
        </p:nvSpPr>
        <p:spPr>
          <a:xfrm>
            <a:off x="713378" y="1533778"/>
            <a:ext cx="6555922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 Manager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is not removable it handles the distribution of </a:t>
            </a:r>
            <a:r>
              <a:rPr lang="en-US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CouchBase</a:t>
            </a:r>
            <a:r>
              <a:rPr lang="en-US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nodes</a:t>
            </a:r>
          </a:p>
          <a:p>
            <a:endParaRPr lang="en-US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Data Service</a:t>
            </a:r>
            <a:r>
              <a:rPr lang="en-US" b="1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Supports the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storing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, setting, and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retrieving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of data-items by key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Index Service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Creates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indexes, for use by the Query and Analytics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Query Service</a:t>
            </a:r>
            <a:r>
              <a:rPr lang="it-IT" dirty="0"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Parses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queries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specified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in the </a:t>
            </a:r>
            <a:r>
              <a:rPr lang="it-IT" i="1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N1QL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query-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language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,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executes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the queries, and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returns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results</a:t>
            </a: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Search</a:t>
            </a:r>
            <a:r>
              <a:rPr lang="it-IT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 Service</a:t>
            </a:r>
            <a:r>
              <a:rPr lang="it-IT" dirty="0"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Create indexes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specially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purposed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for </a:t>
            </a:r>
            <a:r>
              <a:rPr lang="it-IT" i="1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Full Text </a:t>
            </a:r>
            <a:r>
              <a:rPr lang="it-IT" i="1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Search</a:t>
            </a: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Analytics Service</a:t>
            </a:r>
            <a:r>
              <a:rPr lang="it-IT" dirty="0"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Supports join, set,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aggregation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, and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grouping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operations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performed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in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real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time</a:t>
            </a:r>
            <a:endParaRPr lang="en-US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8106302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A00C1B6-B23C-EB2B-0659-38EDA28101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CouchBase</a:t>
            </a:r>
            <a:r>
              <a:rPr lang="en-US" dirty="0"/>
              <a:t>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F606D63C-B594-0C53-DB46-9E839B90971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6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996F2EC7-6863-AD9F-E7DB-5EA968408A7B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0" name="CasellaDiTesto 9">
            <a:extLst>
              <a:ext uri="{FF2B5EF4-FFF2-40B4-BE49-F238E27FC236}">
                <a16:creationId xmlns:a16="http://schemas.microsoft.com/office/drawing/2014/main" id="{A2966BB6-D2FC-0463-41D5-684964A4E05D}"/>
              </a:ext>
            </a:extLst>
          </p:cNvPr>
          <p:cNvSpPr txBox="1"/>
          <p:nvPr/>
        </p:nvSpPr>
        <p:spPr>
          <a:xfrm>
            <a:off x="713378" y="1533778"/>
            <a:ext cx="655592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 err="1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Eventing</a:t>
            </a:r>
            <a:r>
              <a:rPr lang="it-IT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 Service</a:t>
            </a:r>
            <a:r>
              <a:rPr lang="it-IT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Supports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near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real-time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handling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of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changes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to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dirty="0">
              <a:solidFill>
                <a:schemeClr val="accent1"/>
              </a:solidFill>
              <a:latin typeface="Catamaran" pitchFamily="2" charset="77"/>
              <a:cs typeface="Catamaran" pitchFamily="2" charset="7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Backup Service</a:t>
            </a:r>
            <a:r>
              <a:rPr lang="it-IT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Supports the scheduling of full and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incremental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data backups,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either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for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specific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individual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buckets, or for </a:t>
            </a:r>
            <a:r>
              <a:rPr lang="it-IT" dirty="0" err="1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all</a:t>
            </a:r>
            <a:r>
              <a:rPr lang="it-IT" dirty="0">
                <a:solidFill>
                  <a:schemeClr val="accent1"/>
                </a:solidFill>
                <a:latin typeface="Catamaran" pitchFamily="2" charset="77"/>
                <a:cs typeface="Catamaran" pitchFamily="2" charset="77"/>
              </a:rPr>
              <a:t> buckets on the cluster.</a:t>
            </a:r>
          </a:p>
        </p:txBody>
      </p:sp>
    </p:spTree>
    <p:extLst>
      <p:ext uri="{BB962C8B-B14F-4D97-AF65-F5344CB8AC3E}">
        <p14:creationId xmlns:p14="http://schemas.microsoft.com/office/powerpoint/2010/main" val="176177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D18308-4017-23DC-4EF7-C5055A9B78E9}"/>
              </a:ext>
            </a:extLst>
          </p:cNvPr>
          <p:cNvSpPr/>
          <p:nvPr/>
        </p:nvSpPr>
        <p:spPr>
          <a:xfrm>
            <a:off x="610618" y="710293"/>
            <a:ext cx="1608364" cy="10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96D76-5F50-7983-4389-524D34D12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7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E89DE1D6-8D3E-D0CE-A364-9FAF6F9F33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pic>
        <p:nvPicPr>
          <p:cNvPr id="8" name="Immagine 7" descr="Immagine che contiene elettronica, schermata, testo&#10;&#10;Descrizione generata automaticamente">
            <a:extLst>
              <a:ext uri="{FF2B5EF4-FFF2-40B4-BE49-F238E27FC236}">
                <a16:creationId xmlns:a16="http://schemas.microsoft.com/office/drawing/2014/main" id="{398CF5D8-BBDF-4A15-7109-C3456B45C6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9713" y="606992"/>
            <a:ext cx="7144574" cy="3929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2316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>
            <a:extLst>
              <a:ext uri="{FF2B5EF4-FFF2-40B4-BE49-F238E27FC236}">
                <a16:creationId xmlns:a16="http://schemas.microsoft.com/office/drawing/2014/main" id="{8DD18308-4017-23DC-4EF7-C5055A9B78E9}"/>
              </a:ext>
            </a:extLst>
          </p:cNvPr>
          <p:cNvSpPr/>
          <p:nvPr/>
        </p:nvSpPr>
        <p:spPr>
          <a:xfrm>
            <a:off x="610618" y="710293"/>
            <a:ext cx="1608364" cy="10613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30B96D76-5F50-7983-4389-524D34D123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E89DE1D6-8D3E-D0CE-A364-9FAF6F9F3364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pic>
        <p:nvPicPr>
          <p:cNvPr id="3" name="Immagine 2" descr="Immagine che contiene schermata, Cellulare, smartphone&#10;&#10;Descrizione generata automaticamente">
            <a:extLst>
              <a:ext uri="{FF2B5EF4-FFF2-40B4-BE49-F238E27FC236}">
                <a16:creationId xmlns:a16="http://schemas.microsoft.com/office/drawing/2014/main" id="{27807D7B-FD14-9B52-7DBA-DD3A2673DB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8877" y="597929"/>
            <a:ext cx="7146245" cy="3947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99280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04D494FC-0BEF-34CA-EDB9-530B14D1A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Storage Architecture</a:t>
            </a:r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73DA095-5852-AEB0-5AD8-3E7C21BFEDD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9</a:t>
            </a:fld>
            <a:endParaRPr lang="it-IT"/>
          </a:p>
        </p:txBody>
      </p:sp>
      <p:sp>
        <p:nvSpPr>
          <p:cNvPr id="6" name="Google Shape;84;p8">
            <a:extLst>
              <a:ext uri="{FF2B5EF4-FFF2-40B4-BE49-F238E27FC236}">
                <a16:creationId xmlns:a16="http://schemas.microsoft.com/office/drawing/2014/main" id="{4E9C3038-C33C-F4C8-DAB6-6E1DEE543BB6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900" dirty="0" err="1"/>
              <a:t>CouchBase</a:t>
            </a:r>
            <a:r>
              <a:rPr lang="it" sz="900" dirty="0"/>
              <a:t> – Lorenzo Frangella 1899674</a:t>
            </a:r>
            <a:endParaRPr sz="900" dirty="0"/>
          </a:p>
        </p:txBody>
      </p:sp>
      <p:sp>
        <p:nvSpPr>
          <p:cNvPr id="11" name="Rettangolo con angoli arrotondati 10">
            <a:extLst>
              <a:ext uri="{FF2B5EF4-FFF2-40B4-BE49-F238E27FC236}">
                <a16:creationId xmlns:a16="http://schemas.microsoft.com/office/drawing/2014/main" id="{0FC26C99-3015-0228-C6C2-67E4021EFB20}"/>
              </a:ext>
            </a:extLst>
          </p:cNvPr>
          <p:cNvSpPr/>
          <p:nvPr/>
        </p:nvSpPr>
        <p:spPr>
          <a:xfrm>
            <a:off x="727650" y="1638102"/>
            <a:ext cx="3171608" cy="1644743"/>
          </a:xfrm>
          <a:prstGeom prst="roundRect">
            <a:avLst/>
          </a:prstGeom>
          <a:ln>
            <a:solidFill>
              <a:srgbClr val="6F0A19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Immagine 12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2F148D5D-32B9-BC3C-2002-30731FCD4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818" y="1868694"/>
            <a:ext cx="821870" cy="821870"/>
          </a:xfrm>
          <a:prstGeom prst="rect">
            <a:avLst/>
          </a:prstGeom>
        </p:spPr>
      </p:pic>
      <p:pic>
        <p:nvPicPr>
          <p:cNvPr id="14" name="Immagine 13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9F6AF8B1-E123-1359-1B33-7D1A433D5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519" y="1868694"/>
            <a:ext cx="821870" cy="821870"/>
          </a:xfrm>
          <a:prstGeom prst="rect">
            <a:avLst/>
          </a:prstGeom>
        </p:spPr>
      </p:pic>
      <p:pic>
        <p:nvPicPr>
          <p:cNvPr id="15" name="Immagine 14" descr="Immagine che contiene schermata, Policromia, Rettangolo, design&#10;&#10;Descrizione generata automaticamente">
            <a:extLst>
              <a:ext uri="{FF2B5EF4-FFF2-40B4-BE49-F238E27FC236}">
                <a16:creationId xmlns:a16="http://schemas.microsoft.com/office/drawing/2014/main" id="{F2BECA95-A811-FF16-B5E2-06FF8FE8DE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8220" y="1878734"/>
            <a:ext cx="821870" cy="821870"/>
          </a:xfrm>
          <a:prstGeom prst="rect">
            <a:avLst/>
          </a:prstGeom>
        </p:spPr>
      </p:pic>
      <p:sp>
        <p:nvSpPr>
          <p:cNvPr id="16" name="CasellaDiTesto 15">
            <a:extLst>
              <a:ext uri="{FF2B5EF4-FFF2-40B4-BE49-F238E27FC236}">
                <a16:creationId xmlns:a16="http://schemas.microsoft.com/office/drawing/2014/main" id="{FF6B2735-3F8A-D091-C314-E36133B20790}"/>
              </a:ext>
            </a:extLst>
          </p:cNvPr>
          <p:cNvSpPr txBox="1"/>
          <p:nvPr/>
        </p:nvSpPr>
        <p:spPr>
          <a:xfrm>
            <a:off x="780464" y="1397000"/>
            <a:ext cx="69923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Cluster</a:t>
            </a:r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5A33EB31-9936-5AC7-5B27-42F9A51F92C1}"/>
              </a:ext>
            </a:extLst>
          </p:cNvPr>
          <p:cNvSpPr txBox="1"/>
          <p:nvPr/>
        </p:nvSpPr>
        <p:spPr>
          <a:xfrm>
            <a:off x="1952658" y="1661063"/>
            <a:ext cx="69180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100" dirty="0">
                <a:solidFill>
                  <a:srgbClr val="6F0A19"/>
                </a:solidFill>
                <a:latin typeface="Catamaran" pitchFamily="2" charset="77"/>
                <a:cs typeface="Catamaran" pitchFamily="2" charset="77"/>
              </a:rPr>
              <a:t>Server</a:t>
            </a:r>
            <a:endParaRPr lang="en-US" dirty="0">
              <a:solidFill>
                <a:srgbClr val="6F0A19"/>
              </a:solidFill>
              <a:latin typeface="Catamaran" pitchFamily="2" charset="77"/>
              <a:cs typeface="Catamaran" pitchFamily="2" charset="77"/>
            </a:endParaRPr>
          </a:p>
        </p:txBody>
      </p:sp>
      <p:pic>
        <p:nvPicPr>
          <p:cNvPr id="28" name="Immagine 27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9E5E9B44-D642-EBE7-2B3A-C80471032A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412" y="2824174"/>
            <a:ext cx="335100" cy="335100"/>
          </a:xfrm>
          <a:prstGeom prst="rect">
            <a:avLst/>
          </a:prstGeom>
        </p:spPr>
      </p:pic>
      <p:pic>
        <p:nvPicPr>
          <p:cNvPr id="29" name="Immagine 28" descr="Immagine che contiene cerchio, cartone animato&#10;&#10;Descrizione generata automaticamente">
            <a:extLst>
              <a:ext uri="{FF2B5EF4-FFF2-40B4-BE49-F238E27FC236}">
                <a16:creationId xmlns:a16="http://schemas.microsoft.com/office/drawing/2014/main" id="{D0B2ACAC-ED57-9E4A-30AD-3E9507E878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3826" y="2824175"/>
            <a:ext cx="335100" cy="335100"/>
          </a:xfrm>
          <a:prstGeom prst="rect">
            <a:avLst/>
          </a:prstGeom>
        </p:spPr>
      </p:pic>
      <p:pic>
        <p:nvPicPr>
          <p:cNvPr id="37" name="Immagine 36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F36B391D-E023-8FCF-C676-9B36C15B27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04" y="3014035"/>
            <a:ext cx="335099" cy="221860"/>
          </a:xfrm>
          <a:prstGeom prst="rect">
            <a:avLst/>
          </a:prstGeom>
        </p:spPr>
      </p:pic>
      <p:pic>
        <p:nvPicPr>
          <p:cNvPr id="38" name="Immagine 37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B7489395-19A1-987E-9DEB-1B9117253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04" y="2919104"/>
            <a:ext cx="335099" cy="221860"/>
          </a:xfrm>
          <a:prstGeom prst="rect">
            <a:avLst/>
          </a:prstGeom>
        </p:spPr>
      </p:pic>
      <p:pic>
        <p:nvPicPr>
          <p:cNvPr id="39" name="Immagine 38" descr="Immagine che contiene cartone animato, schermata, cerchio, design&#10;&#10;Descrizione generata automaticamente">
            <a:extLst>
              <a:ext uri="{FF2B5EF4-FFF2-40B4-BE49-F238E27FC236}">
                <a16:creationId xmlns:a16="http://schemas.microsoft.com/office/drawing/2014/main" id="{06D2C492-E6A0-2B60-481D-992696126F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5904" y="2824174"/>
            <a:ext cx="335099" cy="221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2291241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7489</TotalTime>
  <Words>850</Words>
  <Application>Microsoft Macintosh PowerPoint</Application>
  <PresentationFormat>Presentazione su schermo (16:9)</PresentationFormat>
  <Paragraphs>156</Paragraphs>
  <Slides>30</Slides>
  <Notes>7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30</vt:i4>
      </vt:variant>
    </vt:vector>
  </HeadingPairs>
  <TitlesOfParts>
    <vt:vector size="34" baseType="lpstr">
      <vt:lpstr>Catamaran</vt:lpstr>
      <vt:lpstr>Arial</vt:lpstr>
      <vt:lpstr>Raleway</vt:lpstr>
      <vt:lpstr>Streamline</vt:lpstr>
      <vt:lpstr>CouchBase Database overview </vt:lpstr>
      <vt:lpstr>Table of contents</vt:lpstr>
      <vt:lpstr>CouchBase</vt:lpstr>
      <vt:lpstr>Presentazione standard di PowerPoint</vt:lpstr>
      <vt:lpstr>CouchBase Architecture</vt:lpstr>
      <vt:lpstr>CouchBase Architecture</vt:lpstr>
      <vt:lpstr>Presentazione standard di PowerPoint</vt:lpstr>
      <vt:lpstr>Presentazione standard di PowerPoint</vt:lpstr>
      <vt:lpstr>Storage Architecture</vt:lpstr>
      <vt:lpstr>Storage Architecture</vt:lpstr>
      <vt:lpstr>Storage Architecture</vt:lpstr>
      <vt:lpstr>Storage Architecture</vt:lpstr>
      <vt:lpstr>Storage Architecture</vt:lpstr>
      <vt:lpstr>Storage Architecture</vt:lpstr>
      <vt:lpstr>Storage Architecture</vt:lpstr>
      <vt:lpstr>Benefits of this structure</vt:lpstr>
      <vt:lpstr>Query Language SQL++ (N1QL)</vt:lpstr>
      <vt:lpstr>Data Replication and Sharding</vt:lpstr>
      <vt:lpstr>Data Replication and Sharding</vt:lpstr>
      <vt:lpstr>CouchBase installation</vt:lpstr>
      <vt:lpstr>Deployed Scenario</vt:lpstr>
      <vt:lpstr>Presentazione standard di PowerPoint</vt:lpstr>
      <vt:lpstr>Presentazione standard di PowerPoint</vt:lpstr>
      <vt:lpstr>Presentazione standard di PowerPoint</vt:lpstr>
      <vt:lpstr>Data Import and Ingestion</vt:lpstr>
      <vt:lpstr>Full Text Search</vt:lpstr>
      <vt:lpstr>Analytics</vt:lpstr>
      <vt:lpstr>Eventing</vt:lpstr>
      <vt:lpstr>References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CouchBase NoSQL Database overview </dc:title>
  <cp:lastModifiedBy>Lorenzo Frangella</cp:lastModifiedBy>
  <cp:revision>9</cp:revision>
  <dcterms:modified xsi:type="dcterms:W3CDTF">2024-10-08T15:00:56Z</dcterms:modified>
</cp:coreProperties>
</file>