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25"/>
  </p:notesMasterIdLst>
  <p:sldIdLst>
    <p:sldId id="256" r:id="rId2"/>
    <p:sldId id="257" r:id="rId3"/>
    <p:sldId id="264" r:id="rId4"/>
    <p:sldId id="258" r:id="rId5"/>
    <p:sldId id="265" r:id="rId6"/>
    <p:sldId id="266" r:id="rId7"/>
    <p:sldId id="267" r:id="rId8"/>
    <p:sldId id="268" r:id="rId9"/>
    <p:sldId id="269" r:id="rId10"/>
    <p:sldId id="271" r:id="rId11"/>
    <p:sldId id="272" r:id="rId12"/>
    <p:sldId id="275" r:id="rId13"/>
    <p:sldId id="273" r:id="rId14"/>
    <p:sldId id="276" r:id="rId15"/>
    <p:sldId id="274" r:id="rId16"/>
    <p:sldId id="277" r:id="rId17"/>
    <p:sldId id="278" r:id="rId18"/>
    <p:sldId id="279" r:id="rId19"/>
    <p:sldId id="259" r:id="rId20"/>
    <p:sldId id="260" r:id="rId21"/>
    <p:sldId id="261" r:id="rId22"/>
    <p:sldId id="262" r:id="rId23"/>
    <p:sldId id="263" r:id="rId24"/>
  </p:sldIdLst>
  <p:sldSz cx="9144000" cy="5143500" type="screen16x9"/>
  <p:notesSz cx="6858000" cy="9144000"/>
  <p:embeddedFontLst>
    <p:embeddedFont>
      <p:font typeface="Catamaran" pitchFamily="2" charset="77"/>
      <p:regular r:id="rId26"/>
      <p:bold r:id="rId27"/>
    </p:embeddedFont>
    <p:embeddedFont>
      <p:font typeface="Lato" panose="020F0502020204030203" pitchFamily="34" charset="0"/>
      <p:regular r:id="rId28"/>
      <p:bold r:id="rId29"/>
      <p:italic r:id="rId30"/>
      <p:boldItalic r:id="rId31"/>
    </p:embeddedFont>
    <p:embeddedFont>
      <p:font typeface="Raleway" pitchFamily="2" charset="77"/>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0A19"/>
    <a:srgbClr val="E9ED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8"/>
  </p:normalViewPr>
  <p:slideViewPr>
    <p:cSldViewPr snapToGrid="0">
      <p:cViewPr>
        <p:scale>
          <a:sx n="126" d="100"/>
          <a:sy n="126" d="100"/>
        </p:scale>
        <p:origin x="1080" y="6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670f63ae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670f63ae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df644b60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df644b60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226267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3758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89395c232_45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89395c232_45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2df644b60b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2df644b60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df644b60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df644b60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3e01eb3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a3e01eb3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Catamaran"/>
              <a:buNone/>
              <a:defRPr sz="4200">
                <a:solidFill>
                  <a:schemeClr val="dk2"/>
                </a:solidFill>
                <a:latin typeface="Catamaran"/>
                <a:ea typeface="Catamaran"/>
                <a:cs typeface="Catamaran"/>
                <a:sym typeface="Catamaran"/>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2" name="Google Shape;12;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atamaran"/>
              <a:buNone/>
              <a:defRPr sz="1600">
                <a:latin typeface="Catamaran"/>
                <a:ea typeface="Catamaran"/>
                <a:cs typeface="Catamaran"/>
                <a:sym typeface="Catamaran"/>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 name="Google Shape;13;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pic>
        <p:nvPicPr>
          <p:cNvPr id="14" name="Google Shape;14;p2"/>
          <p:cNvPicPr preferRelativeResize="0"/>
          <p:nvPr/>
        </p:nvPicPr>
        <p:blipFill>
          <a:blip r:embed="rId2">
            <a:alphaModFix amt="25000"/>
          </a:blip>
          <a:stretch>
            <a:fillRect/>
          </a:stretch>
        </p:blipFill>
        <p:spPr>
          <a:xfrm>
            <a:off x="6259425" y="2453225"/>
            <a:ext cx="2884575" cy="2690199"/>
          </a:xfrm>
          <a:prstGeom prst="rect">
            <a:avLst/>
          </a:prstGeom>
          <a:noFill/>
          <a:ln>
            <a:noFill/>
          </a:ln>
        </p:spPr>
      </p:pic>
      <p:sp>
        <p:nvSpPr>
          <p:cNvPr id="15" name="Google Shape;15;p2"/>
          <p:cNvSpPr/>
          <p:nvPr/>
        </p:nvSpPr>
        <p:spPr>
          <a:xfrm>
            <a:off x="830400" y="1170063"/>
            <a:ext cx="548700" cy="882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79100" y="1170063"/>
            <a:ext cx="548700" cy="882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
        <p:nvSpPr>
          <p:cNvPr id="20" name="Google Shape;20;p3"/>
          <p:cNvSpPr txBox="1"/>
          <p:nvPr/>
        </p:nvSpPr>
        <p:spPr>
          <a:xfrm>
            <a:off x="347725" y="198330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1</a:t>
            </a:r>
            <a:endParaRPr sz="4800">
              <a:latin typeface="Raleway"/>
              <a:ea typeface="Raleway"/>
              <a:cs typeface="Raleway"/>
              <a:sym typeface="Raleway"/>
            </a:endParaRPr>
          </a:p>
        </p:txBody>
      </p:sp>
      <p:sp>
        <p:nvSpPr>
          <p:cNvPr id="21" name="Google Shape;21;p3"/>
          <p:cNvSpPr txBox="1"/>
          <p:nvPr/>
        </p:nvSpPr>
        <p:spPr>
          <a:xfrm>
            <a:off x="347725" y="2937794"/>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3</a:t>
            </a:r>
            <a:endParaRPr sz="4800">
              <a:latin typeface="Raleway"/>
              <a:ea typeface="Raleway"/>
              <a:cs typeface="Raleway"/>
              <a:sym typeface="Raleway"/>
            </a:endParaRPr>
          </a:p>
        </p:txBody>
      </p:sp>
      <p:sp>
        <p:nvSpPr>
          <p:cNvPr id="22" name="Google Shape;22;p3"/>
          <p:cNvSpPr txBox="1"/>
          <p:nvPr/>
        </p:nvSpPr>
        <p:spPr>
          <a:xfrm>
            <a:off x="4167025" y="198330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2</a:t>
            </a:r>
            <a:endParaRPr sz="4800">
              <a:latin typeface="Raleway"/>
              <a:ea typeface="Raleway"/>
              <a:cs typeface="Raleway"/>
              <a:sym typeface="Raleway"/>
            </a:endParaRPr>
          </a:p>
        </p:txBody>
      </p:sp>
      <p:sp>
        <p:nvSpPr>
          <p:cNvPr id="23" name="Google Shape;23;p3"/>
          <p:cNvSpPr txBox="1"/>
          <p:nvPr/>
        </p:nvSpPr>
        <p:spPr>
          <a:xfrm>
            <a:off x="4167025" y="2937794"/>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4</a:t>
            </a:r>
            <a:endParaRPr sz="4800">
              <a:latin typeface="Raleway"/>
              <a:ea typeface="Raleway"/>
              <a:cs typeface="Raleway"/>
              <a:sym typeface="Raleway"/>
            </a:endParaRPr>
          </a:p>
        </p:txBody>
      </p:sp>
      <p:sp>
        <p:nvSpPr>
          <p:cNvPr id="24" name="Google Shape;24;p3"/>
          <p:cNvSpPr/>
          <p:nvPr/>
        </p:nvSpPr>
        <p:spPr>
          <a:xfrm>
            <a:off x="1414300" y="19833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5" name="Google Shape;25;p3"/>
          <p:cNvSpPr/>
          <p:nvPr/>
        </p:nvSpPr>
        <p:spPr>
          <a:xfrm>
            <a:off x="1414300" y="2937820"/>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6" name="Google Shape;26;p3"/>
          <p:cNvSpPr/>
          <p:nvPr/>
        </p:nvSpPr>
        <p:spPr>
          <a:xfrm>
            <a:off x="5233600" y="19833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7" name="Google Shape;27;p3"/>
          <p:cNvSpPr/>
          <p:nvPr/>
        </p:nvSpPr>
        <p:spPr>
          <a:xfrm>
            <a:off x="5233600" y="2937820"/>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8" name="Google Shape;28;p3"/>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3"/>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3"/>
          <p:cNvPicPr preferRelativeResize="0"/>
          <p:nvPr/>
        </p:nvPicPr>
        <p:blipFill>
          <a:blip r:embed="rId2">
            <a:alphaModFix amt="25000"/>
          </a:blip>
          <a:stretch>
            <a:fillRect/>
          </a:stretch>
        </p:blipFill>
        <p:spPr>
          <a:xfrm>
            <a:off x="7922487" y="2407925"/>
            <a:ext cx="1776325" cy="1656624"/>
          </a:xfrm>
          <a:prstGeom prst="rect">
            <a:avLst/>
          </a:prstGeom>
          <a:noFill/>
          <a:ln>
            <a:noFill/>
          </a:ln>
        </p:spPr>
      </p:pic>
      <p:sp>
        <p:nvSpPr>
          <p:cNvPr id="32" name="Google Shape;32;p3"/>
          <p:cNvSpPr txBox="1"/>
          <p:nvPr/>
        </p:nvSpPr>
        <p:spPr>
          <a:xfrm>
            <a:off x="347725" y="387525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5</a:t>
            </a:r>
            <a:endParaRPr sz="4800">
              <a:latin typeface="Raleway"/>
              <a:ea typeface="Raleway"/>
              <a:cs typeface="Raleway"/>
              <a:sym typeface="Raleway"/>
            </a:endParaRPr>
          </a:p>
        </p:txBody>
      </p:sp>
      <p:sp>
        <p:nvSpPr>
          <p:cNvPr id="33" name="Google Shape;33;p3"/>
          <p:cNvSpPr txBox="1"/>
          <p:nvPr/>
        </p:nvSpPr>
        <p:spPr>
          <a:xfrm>
            <a:off x="4167025" y="387525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6</a:t>
            </a:r>
            <a:endParaRPr sz="4800">
              <a:latin typeface="Raleway"/>
              <a:ea typeface="Raleway"/>
              <a:cs typeface="Raleway"/>
              <a:sym typeface="Raleway"/>
            </a:endParaRPr>
          </a:p>
        </p:txBody>
      </p:sp>
      <p:sp>
        <p:nvSpPr>
          <p:cNvPr id="34" name="Google Shape;34;p3"/>
          <p:cNvSpPr/>
          <p:nvPr/>
        </p:nvSpPr>
        <p:spPr>
          <a:xfrm>
            <a:off x="1414300" y="387527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35" name="Google Shape;35;p3"/>
          <p:cNvSpPr/>
          <p:nvPr/>
        </p:nvSpPr>
        <p:spPr>
          <a:xfrm>
            <a:off x="5233600" y="387527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9" name="Google Shape;39;p4"/>
          <p:cNvSpPr txBox="1">
            <a:spLocks noGrp="1"/>
          </p:cNvSpPr>
          <p:nvPr>
            <p:ph type="body" idx="1"/>
          </p:nvPr>
        </p:nvSpPr>
        <p:spPr>
          <a:xfrm>
            <a:off x="727650" y="162202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
        <p:nvSpPr>
          <p:cNvPr id="41" name="Google Shape;41;p4"/>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4"/>
          <p:cNvPicPr preferRelativeResize="0"/>
          <p:nvPr/>
        </p:nvPicPr>
        <p:blipFill rotWithShape="1">
          <a:blip r:embed="rId2">
            <a:alphaModFix/>
          </a:blip>
          <a:srcRect l="7088" t="14912" r="9620" b="16523"/>
          <a:stretch/>
        </p:blipFill>
        <p:spPr>
          <a:xfrm>
            <a:off x="99550" y="4626400"/>
            <a:ext cx="505675" cy="487800"/>
          </a:xfrm>
          <a:prstGeom prst="rect">
            <a:avLst/>
          </a:prstGeom>
          <a:noFill/>
          <a:ln>
            <a:noFill/>
          </a:ln>
        </p:spPr>
      </p:pic>
      <p:sp>
        <p:nvSpPr>
          <p:cNvPr id="43" name="Google Shape;43;p4"/>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5"/>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title"/>
          </p:nvPr>
        </p:nvSpPr>
        <p:spPr>
          <a:xfrm>
            <a:off x="770150" y="831575"/>
            <a:ext cx="3300900" cy="1360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9" name="Google Shape;49;p5"/>
          <p:cNvSpPr txBox="1">
            <a:spLocks noGrp="1"/>
          </p:cNvSpPr>
          <p:nvPr>
            <p:ph type="subTitle" idx="1"/>
          </p:nvPr>
        </p:nvSpPr>
        <p:spPr>
          <a:xfrm>
            <a:off x="770150" y="2192250"/>
            <a:ext cx="3300900" cy="240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50" name="Google Shape;50;p5"/>
          <p:cNvSpPr txBox="1">
            <a:spLocks noGrp="1"/>
          </p:cNvSpPr>
          <p:nvPr>
            <p:ph type="body" idx="2"/>
          </p:nvPr>
        </p:nvSpPr>
        <p:spPr>
          <a:xfrm>
            <a:off x="5161900" y="83157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1" name="Google Shape;51;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
        <p:nvSpPr>
          <p:cNvPr id="52" name="Google Shape;52;p5"/>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5"/>
          <p:cNvPicPr preferRelativeResize="0"/>
          <p:nvPr/>
        </p:nvPicPr>
        <p:blipFill rotWithShape="1">
          <a:blip r:embed="rId2">
            <a:alphaModFix/>
          </a:blip>
          <a:srcRect t="13651" b="17785"/>
          <a:stretch/>
        </p:blipFill>
        <p:spPr>
          <a:xfrm>
            <a:off x="0" y="4597050"/>
            <a:ext cx="607175" cy="487800"/>
          </a:xfrm>
          <a:prstGeom prst="rect">
            <a:avLst/>
          </a:prstGeom>
          <a:noFill/>
          <a:ln>
            <a:noFill/>
          </a:ln>
        </p:spPr>
      </p:pic>
      <p:sp>
        <p:nvSpPr>
          <p:cNvPr id="54" name="Google Shape;54;p5"/>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txBox="1">
            <a:spLocks noGrp="1"/>
          </p:cNvSpPr>
          <p:nvPr>
            <p:ph type="subTitle" idx="3"/>
          </p:nvPr>
        </p:nvSpPr>
        <p:spPr>
          <a:xfrm>
            <a:off x="1414800" y="4779100"/>
            <a:ext cx="5854500" cy="335100"/>
          </a:xfrm>
          <a:prstGeom prst="rect">
            <a:avLst/>
          </a:prstGeom>
        </p:spPr>
        <p:txBody>
          <a:bodyPr spcFirstLastPara="1" wrap="square" lIns="91425" tIns="91425" rIns="91425" bIns="91425" anchor="t" anchorCtr="0">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a:endParaRPr/>
          </a:p>
        </p:txBody>
      </p:sp>
      <p:sp>
        <p:nvSpPr>
          <p:cNvPr id="57" name="Google Shape;57;p5"/>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5"/>
          <p:cNvPicPr preferRelativeResize="0"/>
          <p:nvPr/>
        </p:nvPicPr>
        <p:blipFill rotWithShape="1">
          <a:blip r:embed="rId2">
            <a:alphaModFix/>
          </a:blip>
          <a:srcRect l="7088" t="14912" r="9620" b="16523"/>
          <a:stretch/>
        </p:blipFill>
        <p:spPr>
          <a:xfrm>
            <a:off x="99550" y="4626400"/>
            <a:ext cx="505675" cy="487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Catamaran"/>
              <a:buNone/>
              <a:defRPr sz="2800" b="1">
                <a:latin typeface="Catamaran"/>
                <a:ea typeface="Catamaran"/>
                <a:cs typeface="Catamaran"/>
                <a:sym typeface="Catamaran"/>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Catamaran"/>
              <a:buChar char="●"/>
              <a:defRPr sz="1300">
                <a:solidFill>
                  <a:schemeClr val="accent1"/>
                </a:solidFill>
                <a:latin typeface="Catamaran"/>
                <a:ea typeface="Catamaran"/>
                <a:cs typeface="Catamaran"/>
                <a:sym typeface="Catamaran"/>
              </a:defRPr>
            </a:lvl1pPr>
            <a:lvl2pPr marL="914400" lvl="1"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2pPr>
            <a:lvl3pPr marL="1371600" lvl="2"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3pPr>
            <a:lvl4pPr marL="1828800" lvl="3"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4pPr>
            <a:lvl5pPr marL="2286000" lvl="4"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5pPr>
            <a:lvl6pPr marL="2743200" lvl="5"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6pPr>
            <a:lvl7pPr marL="3200400" lvl="6"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7pPr>
            <a:lvl8pPr marL="3657600" lvl="7"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8pPr>
            <a:lvl9pPr marL="4114800" lvl="8" indent="-298450">
              <a:lnSpc>
                <a:spcPct val="115000"/>
              </a:lnSpc>
              <a:spcBef>
                <a:spcPts val="1600"/>
              </a:spcBef>
              <a:spcAft>
                <a:spcPts val="1600"/>
              </a:spcAft>
              <a:buClr>
                <a:schemeClr val="accent1"/>
              </a:buClr>
              <a:buSzPts val="1100"/>
              <a:buFont typeface="Catamaran"/>
              <a:buChar char="■"/>
              <a:defRPr sz="1100">
                <a:solidFill>
                  <a:schemeClr val="accent1"/>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Catamaran"/>
                <a:ea typeface="Catamaran"/>
                <a:cs typeface="Catamaran"/>
                <a:sym typeface="Catamaran"/>
              </a:defRPr>
            </a:lvl1pPr>
            <a:lvl2pPr lvl="1" algn="r">
              <a:buNone/>
              <a:defRPr sz="1000">
                <a:solidFill>
                  <a:schemeClr val="accent1"/>
                </a:solidFill>
                <a:latin typeface="Catamaran"/>
                <a:ea typeface="Catamaran"/>
                <a:cs typeface="Catamaran"/>
                <a:sym typeface="Catamaran"/>
              </a:defRPr>
            </a:lvl2pPr>
            <a:lvl3pPr lvl="2" algn="r">
              <a:buNone/>
              <a:defRPr sz="1000">
                <a:solidFill>
                  <a:schemeClr val="accent1"/>
                </a:solidFill>
                <a:latin typeface="Catamaran"/>
                <a:ea typeface="Catamaran"/>
                <a:cs typeface="Catamaran"/>
                <a:sym typeface="Catamaran"/>
              </a:defRPr>
            </a:lvl3pPr>
            <a:lvl4pPr lvl="3" algn="r">
              <a:buNone/>
              <a:defRPr sz="1000">
                <a:solidFill>
                  <a:schemeClr val="accent1"/>
                </a:solidFill>
                <a:latin typeface="Catamaran"/>
                <a:ea typeface="Catamaran"/>
                <a:cs typeface="Catamaran"/>
                <a:sym typeface="Catamaran"/>
              </a:defRPr>
            </a:lvl4pPr>
            <a:lvl5pPr lvl="4" algn="r">
              <a:buNone/>
              <a:defRPr sz="1000">
                <a:solidFill>
                  <a:schemeClr val="accent1"/>
                </a:solidFill>
                <a:latin typeface="Catamaran"/>
                <a:ea typeface="Catamaran"/>
                <a:cs typeface="Catamaran"/>
                <a:sym typeface="Catamaran"/>
              </a:defRPr>
            </a:lvl5pPr>
            <a:lvl6pPr lvl="5" algn="r">
              <a:buNone/>
              <a:defRPr sz="1000">
                <a:solidFill>
                  <a:schemeClr val="accent1"/>
                </a:solidFill>
                <a:latin typeface="Catamaran"/>
                <a:ea typeface="Catamaran"/>
                <a:cs typeface="Catamaran"/>
                <a:sym typeface="Catamaran"/>
              </a:defRPr>
            </a:lvl6pPr>
            <a:lvl7pPr lvl="6" algn="r">
              <a:buNone/>
              <a:defRPr sz="1000">
                <a:solidFill>
                  <a:schemeClr val="accent1"/>
                </a:solidFill>
                <a:latin typeface="Catamaran"/>
                <a:ea typeface="Catamaran"/>
                <a:cs typeface="Catamaran"/>
                <a:sym typeface="Catamaran"/>
              </a:defRPr>
            </a:lvl7pPr>
            <a:lvl8pPr lvl="7" algn="r">
              <a:buNone/>
              <a:defRPr sz="1000">
                <a:solidFill>
                  <a:schemeClr val="accent1"/>
                </a:solidFill>
                <a:latin typeface="Catamaran"/>
                <a:ea typeface="Catamaran"/>
                <a:cs typeface="Catamaran"/>
                <a:sym typeface="Catamaran"/>
              </a:defRPr>
            </a:lvl8pPr>
            <a:lvl9pPr lvl="8" algn="r">
              <a:buNone/>
              <a:defRPr sz="10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ocs.couchbase.com/home/index.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github.com/pietro-nardelli/sapienza-ppt-template" TargetMode="External"/><Relationship Id="rId4" Type="http://schemas.openxmlformats.org/officeDocument/2006/relationships/hyperlink" Target="https://www.flaticon.com/free-icons/server"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err="1"/>
              <a:t>CouchBase</a:t>
            </a:r>
            <a:br>
              <a:rPr lang="it-IT" sz="3200" dirty="0"/>
            </a:br>
            <a:r>
              <a:rPr lang="it-IT" sz="2400" dirty="0"/>
              <a:t>Database </a:t>
            </a:r>
            <a:r>
              <a:rPr lang="it-IT" sz="2400" dirty="0" err="1"/>
              <a:t>overview</a:t>
            </a:r>
            <a:br>
              <a:rPr lang="it-IT" sz="3200" dirty="0"/>
            </a:br>
            <a:endParaRPr sz="3200" dirty="0"/>
          </a:p>
        </p:txBody>
      </p:sp>
      <p:sp>
        <p:nvSpPr>
          <p:cNvPr id="64" name="Google Shape;64;p6"/>
          <p:cNvSpPr txBox="1">
            <a:spLocks noGrp="1"/>
          </p:cNvSpPr>
          <p:nvPr>
            <p:ph type="subTitle" idx="1"/>
          </p:nvPr>
        </p:nvSpPr>
        <p:spPr>
          <a:xfrm>
            <a:off x="729450" y="3924014"/>
            <a:ext cx="7688100" cy="8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Lorenzo Frangella - 1899674 </a:t>
            </a:r>
            <a:endParaRPr dirty="0"/>
          </a:p>
          <a:p>
            <a:pPr marL="0" lvl="0" indent="0" algn="l" rtl="0">
              <a:spcBef>
                <a:spcPts val="0"/>
              </a:spcBef>
              <a:spcAft>
                <a:spcPts val="0"/>
              </a:spcAft>
              <a:buNone/>
            </a:pPr>
            <a:r>
              <a:rPr lang="it" dirty="0"/>
              <a:t>Large Scale D</a:t>
            </a:r>
            <a:r>
              <a:rPr lang="it-IT" dirty="0"/>
              <a:t>a</a:t>
            </a:r>
            <a:r>
              <a:rPr lang="it" dirty="0"/>
              <a:t>ta Management -  Big Data Management</a:t>
            </a:r>
          </a:p>
          <a:p>
            <a:pPr marL="0" lvl="0" indent="0" algn="l" rtl="0">
              <a:spcBef>
                <a:spcPts val="0"/>
              </a:spcBef>
              <a:spcAft>
                <a:spcPts val="0"/>
              </a:spcAft>
              <a:buNone/>
            </a:pPr>
            <a:r>
              <a:rPr lang="it" dirty="0"/>
              <a:t>Sapienza University of Rome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494FC-0BEF-34CA-EDB9-530B14D1AA32}"/>
              </a:ext>
            </a:extLst>
          </p:cNvPr>
          <p:cNvSpPr>
            <a:spLocks noGrp="1"/>
          </p:cNvSpPr>
          <p:nvPr>
            <p:ph type="title"/>
          </p:nvPr>
        </p:nvSpPr>
        <p:spPr/>
        <p:txBody>
          <a:bodyPr/>
          <a:lstStyle/>
          <a:p>
            <a:r>
              <a:rPr lang="en-US" dirty="0"/>
              <a:t>Storage Architecture</a:t>
            </a:r>
          </a:p>
        </p:txBody>
      </p:sp>
      <p:sp>
        <p:nvSpPr>
          <p:cNvPr id="4" name="Segnaposto numero diapositiva 3">
            <a:extLst>
              <a:ext uri="{FF2B5EF4-FFF2-40B4-BE49-F238E27FC236}">
                <a16:creationId xmlns:a16="http://schemas.microsoft.com/office/drawing/2014/main" id="{573DA095-5852-AEB0-5AD8-3E7C21BFED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10</a:t>
            </a:fld>
            <a:endParaRPr lang="it-IT"/>
          </a:p>
        </p:txBody>
      </p:sp>
      <p:sp>
        <p:nvSpPr>
          <p:cNvPr id="6" name="Google Shape;84;p8">
            <a:extLst>
              <a:ext uri="{FF2B5EF4-FFF2-40B4-BE49-F238E27FC236}">
                <a16:creationId xmlns:a16="http://schemas.microsoft.com/office/drawing/2014/main" id="{4E9C3038-C33C-F4C8-DAB6-6E1DEE543BB6}"/>
              </a:ext>
            </a:extLst>
          </p:cNvPr>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sp>
        <p:nvSpPr>
          <p:cNvPr id="11" name="Rettangolo con angoli arrotondati 10">
            <a:extLst>
              <a:ext uri="{FF2B5EF4-FFF2-40B4-BE49-F238E27FC236}">
                <a16:creationId xmlns:a16="http://schemas.microsoft.com/office/drawing/2014/main" id="{0FC26C99-3015-0228-C6C2-67E4021EFB20}"/>
              </a:ext>
            </a:extLst>
          </p:cNvPr>
          <p:cNvSpPr/>
          <p:nvPr/>
        </p:nvSpPr>
        <p:spPr>
          <a:xfrm>
            <a:off x="744241" y="1621604"/>
            <a:ext cx="7792061" cy="3157496"/>
          </a:xfrm>
          <a:prstGeom prst="roundRect">
            <a:avLst>
              <a:gd name="adj" fmla="val 12884"/>
            </a:avLst>
          </a:prstGeom>
          <a:ln>
            <a:solidFill>
              <a:srgbClr val="6F0A1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pic>
        <p:nvPicPr>
          <p:cNvPr id="13" name="Immagine 12" descr="Immagine che contiene schermata, Policromia, Rettangolo, design&#10;&#10;Descrizione generata automaticamente">
            <a:extLst>
              <a:ext uri="{FF2B5EF4-FFF2-40B4-BE49-F238E27FC236}">
                <a16:creationId xmlns:a16="http://schemas.microsoft.com/office/drawing/2014/main" id="{2F148D5D-32B9-BC3C-2002-30731FCD4BA3}"/>
              </a:ext>
            </a:extLst>
          </p:cNvPr>
          <p:cNvPicPr>
            <a:picLocks noChangeAspect="1"/>
          </p:cNvPicPr>
          <p:nvPr/>
        </p:nvPicPr>
        <p:blipFill>
          <a:blip r:embed="rId2"/>
          <a:stretch>
            <a:fillRect/>
          </a:stretch>
        </p:blipFill>
        <p:spPr>
          <a:xfrm>
            <a:off x="978626" y="1721207"/>
            <a:ext cx="292778" cy="292778"/>
          </a:xfrm>
          <a:prstGeom prst="rect">
            <a:avLst/>
          </a:prstGeom>
        </p:spPr>
      </p:pic>
      <p:pic>
        <p:nvPicPr>
          <p:cNvPr id="14" name="Immagine 13" descr="Immagine che contiene schermata, Policromia, Rettangolo, design&#10;&#10;Descrizione generata automaticamente">
            <a:extLst>
              <a:ext uri="{FF2B5EF4-FFF2-40B4-BE49-F238E27FC236}">
                <a16:creationId xmlns:a16="http://schemas.microsoft.com/office/drawing/2014/main" id="{9F6AF8B1-E123-1359-1B33-7D1A433D5FCC}"/>
              </a:ext>
            </a:extLst>
          </p:cNvPr>
          <p:cNvPicPr>
            <a:picLocks noChangeAspect="1"/>
          </p:cNvPicPr>
          <p:nvPr/>
        </p:nvPicPr>
        <p:blipFill>
          <a:blip r:embed="rId2"/>
          <a:stretch>
            <a:fillRect/>
          </a:stretch>
        </p:blipFill>
        <p:spPr>
          <a:xfrm>
            <a:off x="1349898" y="1721207"/>
            <a:ext cx="292778" cy="292778"/>
          </a:xfrm>
          <a:prstGeom prst="rect">
            <a:avLst/>
          </a:prstGeom>
        </p:spPr>
      </p:pic>
      <p:pic>
        <p:nvPicPr>
          <p:cNvPr id="15" name="Immagine 14" descr="Immagine che contiene schermata, Policromia, Rettangolo, design&#10;&#10;Descrizione generata automaticamente">
            <a:extLst>
              <a:ext uri="{FF2B5EF4-FFF2-40B4-BE49-F238E27FC236}">
                <a16:creationId xmlns:a16="http://schemas.microsoft.com/office/drawing/2014/main" id="{F2BECA95-A811-FF16-B5E2-06FF8FE8DE1B}"/>
              </a:ext>
            </a:extLst>
          </p:cNvPr>
          <p:cNvPicPr>
            <a:picLocks noChangeAspect="1"/>
          </p:cNvPicPr>
          <p:nvPr/>
        </p:nvPicPr>
        <p:blipFill>
          <a:blip r:embed="rId2"/>
          <a:stretch>
            <a:fillRect/>
          </a:stretch>
        </p:blipFill>
        <p:spPr>
          <a:xfrm>
            <a:off x="1721170" y="1721207"/>
            <a:ext cx="292778" cy="292778"/>
          </a:xfrm>
          <a:prstGeom prst="rect">
            <a:avLst/>
          </a:prstGeom>
        </p:spPr>
      </p:pic>
      <p:sp>
        <p:nvSpPr>
          <p:cNvPr id="16" name="CasellaDiTesto 15">
            <a:extLst>
              <a:ext uri="{FF2B5EF4-FFF2-40B4-BE49-F238E27FC236}">
                <a16:creationId xmlns:a16="http://schemas.microsoft.com/office/drawing/2014/main" id="{FF6B2735-3F8A-D091-C314-E36133B20790}"/>
              </a:ext>
            </a:extLst>
          </p:cNvPr>
          <p:cNvSpPr txBox="1"/>
          <p:nvPr/>
        </p:nvSpPr>
        <p:spPr>
          <a:xfrm>
            <a:off x="797057" y="1380501"/>
            <a:ext cx="699230" cy="307777"/>
          </a:xfrm>
          <a:prstGeom prst="rect">
            <a:avLst/>
          </a:prstGeom>
          <a:noFill/>
        </p:spPr>
        <p:txBody>
          <a:bodyPr wrap="none" rtlCol="0">
            <a:spAutoFit/>
          </a:bodyPr>
          <a:lstStyle/>
          <a:p>
            <a:r>
              <a:rPr lang="en-US" dirty="0">
                <a:solidFill>
                  <a:srgbClr val="6F0A19"/>
                </a:solidFill>
                <a:latin typeface="Catamaran" pitchFamily="2" charset="77"/>
                <a:cs typeface="Catamaran" pitchFamily="2" charset="77"/>
              </a:rPr>
              <a:t>Cluster</a:t>
            </a:r>
          </a:p>
        </p:txBody>
      </p:sp>
      <p:pic>
        <p:nvPicPr>
          <p:cNvPr id="20" name="Immagine 19" descr="Immagine che contiene cerchio, cartone animato&#10;&#10;Descrizione generata automaticamente">
            <a:extLst>
              <a:ext uri="{FF2B5EF4-FFF2-40B4-BE49-F238E27FC236}">
                <a16:creationId xmlns:a16="http://schemas.microsoft.com/office/drawing/2014/main" id="{66CE4289-8DF4-6007-68A5-6A0685ED8A17}"/>
              </a:ext>
            </a:extLst>
          </p:cNvPr>
          <p:cNvPicPr>
            <a:picLocks noChangeAspect="1"/>
          </p:cNvPicPr>
          <p:nvPr/>
        </p:nvPicPr>
        <p:blipFill>
          <a:blip r:embed="rId3"/>
          <a:stretch>
            <a:fillRect/>
          </a:stretch>
        </p:blipFill>
        <p:spPr>
          <a:xfrm>
            <a:off x="6592857" y="2153314"/>
            <a:ext cx="836872" cy="836872"/>
          </a:xfrm>
          <a:prstGeom prst="rect">
            <a:avLst/>
          </a:prstGeom>
        </p:spPr>
      </p:pic>
      <p:pic>
        <p:nvPicPr>
          <p:cNvPr id="21" name="Immagine 20" descr="Immagine che contiene cerchio, cartone animato&#10;&#10;Descrizione generata automaticamente">
            <a:extLst>
              <a:ext uri="{FF2B5EF4-FFF2-40B4-BE49-F238E27FC236}">
                <a16:creationId xmlns:a16="http://schemas.microsoft.com/office/drawing/2014/main" id="{F5FA4F0B-670D-150C-B6A8-C8A18A0BACF6}"/>
              </a:ext>
            </a:extLst>
          </p:cNvPr>
          <p:cNvPicPr>
            <a:picLocks noChangeAspect="1"/>
          </p:cNvPicPr>
          <p:nvPr/>
        </p:nvPicPr>
        <p:blipFill>
          <a:blip r:embed="rId3"/>
          <a:stretch>
            <a:fillRect/>
          </a:stretch>
        </p:blipFill>
        <p:spPr>
          <a:xfrm>
            <a:off x="2091243" y="2153314"/>
            <a:ext cx="836872" cy="836872"/>
          </a:xfrm>
          <a:prstGeom prst="rect">
            <a:avLst/>
          </a:prstGeom>
        </p:spPr>
      </p:pic>
      <p:pic>
        <p:nvPicPr>
          <p:cNvPr id="12" name="Immagine 11" descr="Immagine che contiene cartone animato, schermata, cerchio, design&#10;&#10;Descrizione generata automaticamente">
            <a:extLst>
              <a:ext uri="{FF2B5EF4-FFF2-40B4-BE49-F238E27FC236}">
                <a16:creationId xmlns:a16="http://schemas.microsoft.com/office/drawing/2014/main" id="{A6523F0A-3595-CB6F-D098-0BAA59442029}"/>
              </a:ext>
            </a:extLst>
          </p:cNvPr>
          <p:cNvPicPr>
            <a:picLocks noChangeAspect="1"/>
          </p:cNvPicPr>
          <p:nvPr/>
        </p:nvPicPr>
        <p:blipFill>
          <a:blip r:embed="rId4"/>
          <a:stretch>
            <a:fillRect/>
          </a:stretch>
        </p:blipFill>
        <p:spPr>
          <a:xfrm>
            <a:off x="4342050" y="2602522"/>
            <a:ext cx="850502" cy="524919"/>
          </a:xfrm>
          <a:prstGeom prst="rect">
            <a:avLst/>
          </a:prstGeom>
        </p:spPr>
      </p:pic>
      <p:pic>
        <p:nvPicPr>
          <p:cNvPr id="17" name="Immagine 16" descr="Immagine che contiene cartone animato, schermata, cerchio, design&#10;&#10;Descrizione generata automaticamente">
            <a:extLst>
              <a:ext uri="{FF2B5EF4-FFF2-40B4-BE49-F238E27FC236}">
                <a16:creationId xmlns:a16="http://schemas.microsoft.com/office/drawing/2014/main" id="{8BCC8CFC-C8B8-CAF1-E22F-0BBA7E91DB51}"/>
              </a:ext>
            </a:extLst>
          </p:cNvPr>
          <p:cNvPicPr>
            <a:picLocks noChangeAspect="1"/>
          </p:cNvPicPr>
          <p:nvPr/>
        </p:nvPicPr>
        <p:blipFill>
          <a:blip r:embed="rId4"/>
          <a:stretch>
            <a:fillRect/>
          </a:stretch>
        </p:blipFill>
        <p:spPr>
          <a:xfrm>
            <a:off x="4342050" y="2377918"/>
            <a:ext cx="850502" cy="524919"/>
          </a:xfrm>
          <a:prstGeom prst="rect">
            <a:avLst/>
          </a:prstGeom>
        </p:spPr>
      </p:pic>
      <p:pic>
        <p:nvPicPr>
          <p:cNvPr id="19" name="Immagine 18" descr="Immagine che contiene cartone animato, schermata, cerchio, design&#10;&#10;Descrizione generata automaticamente">
            <a:extLst>
              <a:ext uri="{FF2B5EF4-FFF2-40B4-BE49-F238E27FC236}">
                <a16:creationId xmlns:a16="http://schemas.microsoft.com/office/drawing/2014/main" id="{C0B16002-6D23-9098-9B2E-4A4C9D7B2D74}"/>
              </a:ext>
            </a:extLst>
          </p:cNvPr>
          <p:cNvPicPr>
            <a:picLocks noChangeAspect="1"/>
          </p:cNvPicPr>
          <p:nvPr/>
        </p:nvPicPr>
        <p:blipFill>
          <a:blip r:embed="rId4"/>
          <a:stretch>
            <a:fillRect/>
          </a:stretch>
        </p:blipFill>
        <p:spPr>
          <a:xfrm>
            <a:off x="4342050" y="2153314"/>
            <a:ext cx="850502" cy="524919"/>
          </a:xfrm>
          <a:prstGeom prst="rect">
            <a:avLst/>
          </a:prstGeom>
        </p:spPr>
      </p:pic>
      <p:sp>
        <p:nvSpPr>
          <p:cNvPr id="23" name="CasellaDiTesto 22">
            <a:extLst>
              <a:ext uri="{FF2B5EF4-FFF2-40B4-BE49-F238E27FC236}">
                <a16:creationId xmlns:a16="http://schemas.microsoft.com/office/drawing/2014/main" id="{810ED923-8B29-CB95-B8C1-5F1157A1D349}"/>
              </a:ext>
            </a:extLst>
          </p:cNvPr>
          <p:cNvSpPr txBox="1"/>
          <p:nvPr/>
        </p:nvSpPr>
        <p:spPr>
          <a:xfrm>
            <a:off x="1092988" y="2380029"/>
            <a:ext cx="774571" cy="307777"/>
          </a:xfrm>
          <a:prstGeom prst="rect">
            <a:avLst/>
          </a:prstGeom>
          <a:noFill/>
        </p:spPr>
        <p:txBody>
          <a:bodyPr wrap="none" rtlCol="0">
            <a:spAutoFit/>
          </a:bodyPr>
          <a:lstStyle/>
          <a:p>
            <a:r>
              <a:rPr lang="en-US" dirty="0">
                <a:solidFill>
                  <a:srgbClr val="6F0A19"/>
                </a:solidFill>
                <a:latin typeface="Catamaran" pitchFamily="2" charset="77"/>
                <a:cs typeface="Catamaran" pitchFamily="2" charset="77"/>
              </a:rPr>
              <a:t>Buckets</a:t>
            </a:r>
          </a:p>
        </p:txBody>
      </p:sp>
    </p:spTree>
    <p:extLst>
      <p:ext uri="{BB962C8B-B14F-4D97-AF65-F5344CB8AC3E}">
        <p14:creationId xmlns:p14="http://schemas.microsoft.com/office/powerpoint/2010/main" val="171809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494FC-0BEF-34CA-EDB9-530B14D1AA32}"/>
              </a:ext>
            </a:extLst>
          </p:cNvPr>
          <p:cNvSpPr>
            <a:spLocks noGrp="1"/>
          </p:cNvSpPr>
          <p:nvPr>
            <p:ph type="title"/>
          </p:nvPr>
        </p:nvSpPr>
        <p:spPr/>
        <p:txBody>
          <a:bodyPr/>
          <a:lstStyle/>
          <a:p>
            <a:r>
              <a:rPr lang="en-US" dirty="0"/>
              <a:t>Storage Architecture</a:t>
            </a:r>
          </a:p>
        </p:txBody>
      </p:sp>
      <p:sp>
        <p:nvSpPr>
          <p:cNvPr id="4" name="Segnaposto numero diapositiva 3">
            <a:extLst>
              <a:ext uri="{FF2B5EF4-FFF2-40B4-BE49-F238E27FC236}">
                <a16:creationId xmlns:a16="http://schemas.microsoft.com/office/drawing/2014/main" id="{573DA095-5852-AEB0-5AD8-3E7C21BFED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11</a:t>
            </a:fld>
            <a:endParaRPr lang="it-IT"/>
          </a:p>
        </p:txBody>
      </p:sp>
      <p:sp>
        <p:nvSpPr>
          <p:cNvPr id="6" name="Google Shape;84;p8">
            <a:extLst>
              <a:ext uri="{FF2B5EF4-FFF2-40B4-BE49-F238E27FC236}">
                <a16:creationId xmlns:a16="http://schemas.microsoft.com/office/drawing/2014/main" id="{4E9C3038-C33C-F4C8-DAB6-6E1DEE543BB6}"/>
              </a:ext>
            </a:extLst>
          </p:cNvPr>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sp>
        <p:nvSpPr>
          <p:cNvPr id="11" name="Rettangolo con angoli arrotondati 10">
            <a:extLst>
              <a:ext uri="{FF2B5EF4-FFF2-40B4-BE49-F238E27FC236}">
                <a16:creationId xmlns:a16="http://schemas.microsoft.com/office/drawing/2014/main" id="{0FC26C99-3015-0228-C6C2-67E4021EFB20}"/>
              </a:ext>
            </a:extLst>
          </p:cNvPr>
          <p:cNvSpPr/>
          <p:nvPr/>
        </p:nvSpPr>
        <p:spPr>
          <a:xfrm>
            <a:off x="744241" y="1621603"/>
            <a:ext cx="7792061" cy="3128247"/>
          </a:xfrm>
          <a:prstGeom prst="roundRect">
            <a:avLst>
              <a:gd name="adj" fmla="val 12884"/>
            </a:avLst>
          </a:prstGeom>
          <a:ln>
            <a:solidFill>
              <a:srgbClr val="6F0A1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3" name="Immagine 12" descr="Immagine che contiene schermata, Policromia, Rettangolo, design&#10;&#10;Descrizione generata automaticamente">
            <a:extLst>
              <a:ext uri="{FF2B5EF4-FFF2-40B4-BE49-F238E27FC236}">
                <a16:creationId xmlns:a16="http://schemas.microsoft.com/office/drawing/2014/main" id="{2F148D5D-32B9-BC3C-2002-30731FCD4BA3}"/>
              </a:ext>
            </a:extLst>
          </p:cNvPr>
          <p:cNvPicPr>
            <a:picLocks noChangeAspect="1"/>
          </p:cNvPicPr>
          <p:nvPr/>
        </p:nvPicPr>
        <p:blipFill>
          <a:blip r:embed="rId2"/>
          <a:stretch>
            <a:fillRect/>
          </a:stretch>
        </p:blipFill>
        <p:spPr>
          <a:xfrm>
            <a:off x="978626" y="1721207"/>
            <a:ext cx="292778" cy="292778"/>
          </a:xfrm>
          <a:prstGeom prst="rect">
            <a:avLst/>
          </a:prstGeom>
        </p:spPr>
      </p:pic>
      <p:pic>
        <p:nvPicPr>
          <p:cNvPr id="14" name="Immagine 13" descr="Immagine che contiene schermata, Policromia, Rettangolo, design&#10;&#10;Descrizione generata automaticamente">
            <a:extLst>
              <a:ext uri="{FF2B5EF4-FFF2-40B4-BE49-F238E27FC236}">
                <a16:creationId xmlns:a16="http://schemas.microsoft.com/office/drawing/2014/main" id="{9F6AF8B1-E123-1359-1B33-7D1A433D5FCC}"/>
              </a:ext>
            </a:extLst>
          </p:cNvPr>
          <p:cNvPicPr>
            <a:picLocks noChangeAspect="1"/>
          </p:cNvPicPr>
          <p:nvPr/>
        </p:nvPicPr>
        <p:blipFill>
          <a:blip r:embed="rId2"/>
          <a:stretch>
            <a:fillRect/>
          </a:stretch>
        </p:blipFill>
        <p:spPr>
          <a:xfrm>
            <a:off x="1349898" y="1721207"/>
            <a:ext cx="292778" cy="292778"/>
          </a:xfrm>
          <a:prstGeom prst="rect">
            <a:avLst/>
          </a:prstGeom>
        </p:spPr>
      </p:pic>
      <p:pic>
        <p:nvPicPr>
          <p:cNvPr id="15" name="Immagine 14" descr="Immagine che contiene schermata, Policromia, Rettangolo, design&#10;&#10;Descrizione generata automaticamente">
            <a:extLst>
              <a:ext uri="{FF2B5EF4-FFF2-40B4-BE49-F238E27FC236}">
                <a16:creationId xmlns:a16="http://schemas.microsoft.com/office/drawing/2014/main" id="{F2BECA95-A811-FF16-B5E2-06FF8FE8DE1B}"/>
              </a:ext>
            </a:extLst>
          </p:cNvPr>
          <p:cNvPicPr>
            <a:picLocks noChangeAspect="1"/>
          </p:cNvPicPr>
          <p:nvPr/>
        </p:nvPicPr>
        <p:blipFill>
          <a:blip r:embed="rId2"/>
          <a:stretch>
            <a:fillRect/>
          </a:stretch>
        </p:blipFill>
        <p:spPr>
          <a:xfrm>
            <a:off x="1721170" y="1721207"/>
            <a:ext cx="292778" cy="292778"/>
          </a:xfrm>
          <a:prstGeom prst="rect">
            <a:avLst/>
          </a:prstGeom>
        </p:spPr>
      </p:pic>
      <p:sp>
        <p:nvSpPr>
          <p:cNvPr id="16" name="CasellaDiTesto 15">
            <a:extLst>
              <a:ext uri="{FF2B5EF4-FFF2-40B4-BE49-F238E27FC236}">
                <a16:creationId xmlns:a16="http://schemas.microsoft.com/office/drawing/2014/main" id="{FF6B2735-3F8A-D091-C314-E36133B20790}"/>
              </a:ext>
            </a:extLst>
          </p:cNvPr>
          <p:cNvSpPr txBox="1"/>
          <p:nvPr/>
        </p:nvSpPr>
        <p:spPr>
          <a:xfrm>
            <a:off x="797057" y="1380501"/>
            <a:ext cx="699230" cy="307777"/>
          </a:xfrm>
          <a:prstGeom prst="rect">
            <a:avLst/>
          </a:prstGeom>
          <a:noFill/>
        </p:spPr>
        <p:txBody>
          <a:bodyPr wrap="none" rtlCol="0">
            <a:spAutoFit/>
          </a:bodyPr>
          <a:lstStyle/>
          <a:p>
            <a:r>
              <a:rPr lang="en-US" dirty="0">
                <a:solidFill>
                  <a:srgbClr val="6F0A19"/>
                </a:solidFill>
                <a:latin typeface="Catamaran" pitchFamily="2" charset="77"/>
                <a:cs typeface="Catamaran" pitchFamily="2" charset="77"/>
              </a:rPr>
              <a:t>Cluster</a:t>
            </a:r>
          </a:p>
        </p:txBody>
      </p:sp>
      <p:pic>
        <p:nvPicPr>
          <p:cNvPr id="20" name="Immagine 19" descr="Immagine che contiene cerchio, cartone animato&#10;&#10;Descrizione generata automaticamente">
            <a:extLst>
              <a:ext uri="{FF2B5EF4-FFF2-40B4-BE49-F238E27FC236}">
                <a16:creationId xmlns:a16="http://schemas.microsoft.com/office/drawing/2014/main" id="{66CE4289-8DF4-6007-68A5-6A0685ED8A17}"/>
              </a:ext>
            </a:extLst>
          </p:cNvPr>
          <p:cNvPicPr>
            <a:picLocks noChangeAspect="1"/>
          </p:cNvPicPr>
          <p:nvPr/>
        </p:nvPicPr>
        <p:blipFill>
          <a:blip r:embed="rId3"/>
          <a:stretch>
            <a:fillRect/>
          </a:stretch>
        </p:blipFill>
        <p:spPr>
          <a:xfrm>
            <a:off x="5366986" y="1716944"/>
            <a:ext cx="446271" cy="446271"/>
          </a:xfrm>
          <a:prstGeom prst="rect">
            <a:avLst/>
          </a:prstGeom>
        </p:spPr>
      </p:pic>
      <p:pic>
        <p:nvPicPr>
          <p:cNvPr id="21" name="Immagine 20" descr="Immagine che contiene cerchio, cartone animato&#10;&#10;Descrizione generata automaticamente">
            <a:extLst>
              <a:ext uri="{FF2B5EF4-FFF2-40B4-BE49-F238E27FC236}">
                <a16:creationId xmlns:a16="http://schemas.microsoft.com/office/drawing/2014/main" id="{F5FA4F0B-670D-150C-B6A8-C8A18A0BACF6}"/>
              </a:ext>
            </a:extLst>
          </p:cNvPr>
          <p:cNvPicPr>
            <a:picLocks noChangeAspect="1"/>
          </p:cNvPicPr>
          <p:nvPr/>
        </p:nvPicPr>
        <p:blipFill>
          <a:blip r:embed="rId3"/>
          <a:stretch>
            <a:fillRect/>
          </a:stretch>
        </p:blipFill>
        <p:spPr>
          <a:xfrm>
            <a:off x="4097279" y="1716944"/>
            <a:ext cx="446271" cy="446271"/>
          </a:xfrm>
          <a:prstGeom prst="rect">
            <a:avLst/>
          </a:prstGeom>
        </p:spPr>
      </p:pic>
      <p:pic>
        <p:nvPicPr>
          <p:cNvPr id="8" name="Immagine 7" descr="Immagine che contiene cartone animato, schermata, cerchio, design&#10;&#10;Descrizione generata automaticamente">
            <a:extLst>
              <a:ext uri="{FF2B5EF4-FFF2-40B4-BE49-F238E27FC236}">
                <a16:creationId xmlns:a16="http://schemas.microsoft.com/office/drawing/2014/main" id="{A49019CE-5D60-D727-5690-3A4DA689B4EB}"/>
              </a:ext>
            </a:extLst>
          </p:cNvPr>
          <p:cNvPicPr>
            <a:picLocks noChangeAspect="1"/>
          </p:cNvPicPr>
          <p:nvPr/>
        </p:nvPicPr>
        <p:blipFill>
          <a:blip r:embed="rId4"/>
          <a:stretch>
            <a:fillRect/>
          </a:stretch>
        </p:blipFill>
        <p:spPr>
          <a:xfrm>
            <a:off x="6839673" y="2675787"/>
            <a:ext cx="1046094" cy="645636"/>
          </a:xfrm>
          <a:prstGeom prst="rect">
            <a:avLst/>
          </a:prstGeom>
        </p:spPr>
      </p:pic>
      <p:pic>
        <p:nvPicPr>
          <p:cNvPr id="7" name="Immagine 6" descr="Immagine che contiene cartone animato, schermata, cerchio, design&#10;&#10;Descrizione generata automaticamente">
            <a:extLst>
              <a:ext uri="{FF2B5EF4-FFF2-40B4-BE49-F238E27FC236}">
                <a16:creationId xmlns:a16="http://schemas.microsoft.com/office/drawing/2014/main" id="{2ABA4E68-247E-EE43-38B6-7F25C79FF78D}"/>
              </a:ext>
            </a:extLst>
          </p:cNvPr>
          <p:cNvPicPr>
            <a:picLocks noChangeAspect="1"/>
          </p:cNvPicPr>
          <p:nvPr/>
        </p:nvPicPr>
        <p:blipFill>
          <a:blip r:embed="rId4"/>
          <a:stretch>
            <a:fillRect/>
          </a:stretch>
        </p:blipFill>
        <p:spPr>
          <a:xfrm>
            <a:off x="4679032" y="2682137"/>
            <a:ext cx="1046094" cy="645636"/>
          </a:xfrm>
          <a:prstGeom prst="rect">
            <a:avLst/>
          </a:prstGeom>
        </p:spPr>
      </p:pic>
      <p:pic>
        <p:nvPicPr>
          <p:cNvPr id="5" name="Immagine 4" descr="Immagine che contiene cartone animato, schermata, cerchio, design&#10;&#10;Descrizione generata automaticamente">
            <a:extLst>
              <a:ext uri="{FF2B5EF4-FFF2-40B4-BE49-F238E27FC236}">
                <a16:creationId xmlns:a16="http://schemas.microsoft.com/office/drawing/2014/main" id="{D087FAC6-0705-137E-C50F-0DF71DDC8322}"/>
              </a:ext>
            </a:extLst>
          </p:cNvPr>
          <p:cNvPicPr>
            <a:picLocks noChangeAspect="1"/>
          </p:cNvPicPr>
          <p:nvPr/>
        </p:nvPicPr>
        <p:blipFill>
          <a:blip r:embed="rId4"/>
          <a:stretch>
            <a:fillRect/>
          </a:stretch>
        </p:blipFill>
        <p:spPr>
          <a:xfrm>
            <a:off x="2518392" y="2675788"/>
            <a:ext cx="1046094" cy="645636"/>
          </a:xfrm>
          <a:prstGeom prst="rect">
            <a:avLst/>
          </a:prstGeom>
        </p:spPr>
      </p:pic>
      <p:sp>
        <p:nvSpPr>
          <p:cNvPr id="22" name="CasellaDiTesto 21">
            <a:extLst>
              <a:ext uri="{FF2B5EF4-FFF2-40B4-BE49-F238E27FC236}">
                <a16:creationId xmlns:a16="http://schemas.microsoft.com/office/drawing/2014/main" id="{F79FAADF-9640-C6FD-C42D-5DF5F7E405E7}"/>
              </a:ext>
            </a:extLst>
          </p:cNvPr>
          <p:cNvSpPr txBox="1"/>
          <p:nvPr/>
        </p:nvSpPr>
        <p:spPr>
          <a:xfrm>
            <a:off x="1271404" y="2773897"/>
            <a:ext cx="713657" cy="307777"/>
          </a:xfrm>
          <a:prstGeom prst="rect">
            <a:avLst/>
          </a:prstGeom>
          <a:noFill/>
        </p:spPr>
        <p:txBody>
          <a:bodyPr wrap="none" rtlCol="0">
            <a:spAutoFit/>
          </a:bodyPr>
          <a:lstStyle/>
          <a:p>
            <a:r>
              <a:rPr lang="en-US" dirty="0">
                <a:solidFill>
                  <a:srgbClr val="6F0A19"/>
                </a:solidFill>
                <a:latin typeface="Catamaran" pitchFamily="2" charset="77"/>
                <a:cs typeface="Catamaran" pitchFamily="2" charset="77"/>
              </a:rPr>
              <a:t>Scopes</a:t>
            </a:r>
          </a:p>
        </p:txBody>
      </p:sp>
    </p:spTree>
    <p:extLst>
      <p:ext uri="{BB962C8B-B14F-4D97-AF65-F5344CB8AC3E}">
        <p14:creationId xmlns:p14="http://schemas.microsoft.com/office/powerpoint/2010/main" val="2698093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494FC-0BEF-34CA-EDB9-530B14D1AA32}"/>
              </a:ext>
            </a:extLst>
          </p:cNvPr>
          <p:cNvSpPr>
            <a:spLocks noGrp="1"/>
          </p:cNvSpPr>
          <p:nvPr>
            <p:ph type="title"/>
          </p:nvPr>
        </p:nvSpPr>
        <p:spPr/>
        <p:txBody>
          <a:bodyPr/>
          <a:lstStyle/>
          <a:p>
            <a:r>
              <a:rPr lang="en-US" dirty="0"/>
              <a:t>Storage Architecture</a:t>
            </a:r>
          </a:p>
        </p:txBody>
      </p:sp>
      <p:sp>
        <p:nvSpPr>
          <p:cNvPr id="4" name="Segnaposto numero diapositiva 3">
            <a:extLst>
              <a:ext uri="{FF2B5EF4-FFF2-40B4-BE49-F238E27FC236}">
                <a16:creationId xmlns:a16="http://schemas.microsoft.com/office/drawing/2014/main" id="{573DA095-5852-AEB0-5AD8-3E7C21BFED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12</a:t>
            </a:fld>
            <a:endParaRPr lang="it-IT"/>
          </a:p>
        </p:txBody>
      </p:sp>
      <p:sp>
        <p:nvSpPr>
          <p:cNvPr id="6" name="Google Shape;84;p8">
            <a:extLst>
              <a:ext uri="{FF2B5EF4-FFF2-40B4-BE49-F238E27FC236}">
                <a16:creationId xmlns:a16="http://schemas.microsoft.com/office/drawing/2014/main" id="{4E9C3038-C33C-F4C8-DAB6-6E1DEE543BB6}"/>
              </a:ext>
            </a:extLst>
          </p:cNvPr>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sp>
        <p:nvSpPr>
          <p:cNvPr id="11" name="Rettangolo con angoli arrotondati 10">
            <a:extLst>
              <a:ext uri="{FF2B5EF4-FFF2-40B4-BE49-F238E27FC236}">
                <a16:creationId xmlns:a16="http://schemas.microsoft.com/office/drawing/2014/main" id="{0FC26C99-3015-0228-C6C2-67E4021EFB20}"/>
              </a:ext>
            </a:extLst>
          </p:cNvPr>
          <p:cNvSpPr/>
          <p:nvPr/>
        </p:nvSpPr>
        <p:spPr>
          <a:xfrm>
            <a:off x="744241" y="1621603"/>
            <a:ext cx="7792061" cy="3128247"/>
          </a:xfrm>
          <a:prstGeom prst="roundRect">
            <a:avLst>
              <a:gd name="adj" fmla="val 12884"/>
            </a:avLst>
          </a:prstGeom>
          <a:ln>
            <a:solidFill>
              <a:srgbClr val="6F0A1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3" name="Immagine 12" descr="Immagine che contiene schermata, Policromia, Rettangolo, design&#10;&#10;Descrizione generata automaticamente">
            <a:extLst>
              <a:ext uri="{FF2B5EF4-FFF2-40B4-BE49-F238E27FC236}">
                <a16:creationId xmlns:a16="http://schemas.microsoft.com/office/drawing/2014/main" id="{2F148D5D-32B9-BC3C-2002-30731FCD4BA3}"/>
              </a:ext>
            </a:extLst>
          </p:cNvPr>
          <p:cNvPicPr>
            <a:picLocks noChangeAspect="1"/>
          </p:cNvPicPr>
          <p:nvPr/>
        </p:nvPicPr>
        <p:blipFill>
          <a:blip r:embed="rId2"/>
          <a:stretch>
            <a:fillRect/>
          </a:stretch>
        </p:blipFill>
        <p:spPr>
          <a:xfrm>
            <a:off x="978626" y="1721207"/>
            <a:ext cx="292778" cy="292778"/>
          </a:xfrm>
          <a:prstGeom prst="rect">
            <a:avLst/>
          </a:prstGeom>
        </p:spPr>
      </p:pic>
      <p:pic>
        <p:nvPicPr>
          <p:cNvPr id="14" name="Immagine 13" descr="Immagine che contiene schermata, Policromia, Rettangolo, design&#10;&#10;Descrizione generata automaticamente">
            <a:extLst>
              <a:ext uri="{FF2B5EF4-FFF2-40B4-BE49-F238E27FC236}">
                <a16:creationId xmlns:a16="http://schemas.microsoft.com/office/drawing/2014/main" id="{9F6AF8B1-E123-1359-1B33-7D1A433D5FCC}"/>
              </a:ext>
            </a:extLst>
          </p:cNvPr>
          <p:cNvPicPr>
            <a:picLocks noChangeAspect="1"/>
          </p:cNvPicPr>
          <p:nvPr/>
        </p:nvPicPr>
        <p:blipFill>
          <a:blip r:embed="rId2"/>
          <a:stretch>
            <a:fillRect/>
          </a:stretch>
        </p:blipFill>
        <p:spPr>
          <a:xfrm>
            <a:off x="1349898" y="1721207"/>
            <a:ext cx="292778" cy="292778"/>
          </a:xfrm>
          <a:prstGeom prst="rect">
            <a:avLst/>
          </a:prstGeom>
        </p:spPr>
      </p:pic>
      <p:pic>
        <p:nvPicPr>
          <p:cNvPr id="15" name="Immagine 14" descr="Immagine che contiene schermata, Policromia, Rettangolo, design&#10;&#10;Descrizione generata automaticamente">
            <a:extLst>
              <a:ext uri="{FF2B5EF4-FFF2-40B4-BE49-F238E27FC236}">
                <a16:creationId xmlns:a16="http://schemas.microsoft.com/office/drawing/2014/main" id="{F2BECA95-A811-FF16-B5E2-06FF8FE8DE1B}"/>
              </a:ext>
            </a:extLst>
          </p:cNvPr>
          <p:cNvPicPr>
            <a:picLocks noChangeAspect="1"/>
          </p:cNvPicPr>
          <p:nvPr/>
        </p:nvPicPr>
        <p:blipFill>
          <a:blip r:embed="rId2"/>
          <a:stretch>
            <a:fillRect/>
          </a:stretch>
        </p:blipFill>
        <p:spPr>
          <a:xfrm>
            <a:off x="1721170" y="1721207"/>
            <a:ext cx="292778" cy="292778"/>
          </a:xfrm>
          <a:prstGeom prst="rect">
            <a:avLst/>
          </a:prstGeom>
        </p:spPr>
      </p:pic>
      <p:sp>
        <p:nvSpPr>
          <p:cNvPr id="16" name="CasellaDiTesto 15">
            <a:extLst>
              <a:ext uri="{FF2B5EF4-FFF2-40B4-BE49-F238E27FC236}">
                <a16:creationId xmlns:a16="http://schemas.microsoft.com/office/drawing/2014/main" id="{FF6B2735-3F8A-D091-C314-E36133B20790}"/>
              </a:ext>
            </a:extLst>
          </p:cNvPr>
          <p:cNvSpPr txBox="1"/>
          <p:nvPr/>
        </p:nvSpPr>
        <p:spPr>
          <a:xfrm>
            <a:off x="797057" y="1380501"/>
            <a:ext cx="699230" cy="307777"/>
          </a:xfrm>
          <a:prstGeom prst="rect">
            <a:avLst/>
          </a:prstGeom>
          <a:noFill/>
        </p:spPr>
        <p:txBody>
          <a:bodyPr wrap="none" rtlCol="0">
            <a:spAutoFit/>
          </a:bodyPr>
          <a:lstStyle/>
          <a:p>
            <a:r>
              <a:rPr lang="en-US" dirty="0">
                <a:solidFill>
                  <a:srgbClr val="6F0A19"/>
                </a:solidFill>
                <a:latin typeface="Catamaran" pitchFamily="2" charset="77"/>
                <a:cs typeface="Catamaran" pitchFamily="2" charset="77"/>
              </a:rPr>
              <a:t>Cluster</a:t>
            </a:r>
          </a:p>
        </p:txBody>
      </p:sp>
      <p:pic>
        <p:nvPicPr>
          <p:cNvPr id="20" name="Immagine 19" descr="Immagine che contiene cerchio, cartone animato&#10;&#10;Descrizione generata automaticamente">
            <a:extLst>
              <a:ext uri="{FF2B5EF4-FFF2-40B4-BE49-F238E27FC236}">
                <a16:creationId xmlns:a16="http://schemas.microsoft.com/office/drawing/2014/main" id="{66CE4289-8DF4-6007-68A5-6A0685ED8A17}"/>
              </a:ext>
            </a:extLst>
          </p:cNvPr>
          <p:cNvPicPr>
            <a:picLocks noChangeAspect="1"/>
          </p:cNvPicPr>
          <p:nvPr/>
        </p:nvPicPr>
        <p:blipFill>
          <a:blip r:embed="rId3"/>
          <a:stretch>
            <a:fillRect/>
          </a:stretch>
        </p:blipFill>
        <p:spPr>
          <a:xfrm>
            <a:off x="5366986" y="1716944"/>
            <a:ext cx="446271" cy="446271"/>
          </a:xfrm>
          <a:prstGeom prst="rect">
            <a:avLst/>
          </a:prstGeom>
        </p:spPr>
      </p:pic>
      <p:pic>
        <p:nvPicPr>
          <p:cNvPr id="21" name="Immagine 20" descr="Immagine che contiene cerchio, cartone animato&#10;&#10;Descrizione generata automaticamente">
            <a:extLst>
              <a:ext uri="{FF2B5EF4-FFF2-40B4-BE49-F238E27FC236}">
                <a16:creationId xmlns:a16="http://schemas.microsoft.com/office/drawing/2014/main" id="{F5FA4F0B-670D-150C-B6A8-C8A18A0BACF6}"/>
              </a:ext>
            </a:extLst>
          </p:cNvPr>
          <p:cNvPicPr>
            <a:picLocks noChangeAspect="1"/>
          </p:cNvPicPr>
          <p:nvPr/>
        </p:nvPicPr>
        <p:blipFill>
          <a:blip r:embed="rId3"/>
          <a:stretch>
            <a:fillRect/>
          </a:stretch>
        </p:blipFill>
        <p:spPr>
          <a:xfrm>
            <a:off x="4097279" y="1716944"/>
            <a:ext cx="446271" cy="446271"/>
          </a:xfrm>
          <a:prstGeom prst="rect">
            <a:avLst/>
          </a:prstGeom>
        </p:spPr>
      </p:pic>
      <p:pic>
        <p:nvPicPr>
          <p:cNvPr id="8" name="Immagine 7" descr="Immagine che contiene cartone animato, schermata, cerchio, design&#10;&#10;Descrizione generata automaticamente">
            <a:extLst>
              <a:ext uri="{FF2B5EF4-FFF2-40B4-BE49-F238E27FC236}">
                <a16:creationId xmlns:a16="http://schemas.microsoft.com/office/drawing/2014/main" id="{A49019CE-5D60-D727-5690-3A4DA689B4EB}"/>
              </a:ext>
            </a:extLst>
          </p:cNvPr>
          <p:cNvPicPr>
            <a:picLocks noChangeAspect="1"/>
          </p:cNvPicPr>
          <p:nvPr/>
        </p:nvPicPr>
        <p:blipFill>
          <a:blip r:embed="rId4"/>
          <a:stretch>
            <a:fillRect/>
          </a:stretch>
        </p:blipFill>
        <p:spPr>
          <a:xfrm>
            <a:off x="6839673" y="2675787"/>
            <a:ext cx="1046094" cy="645636"/>
          </a:xfrm>
          <a:prstGeom prst="rect">
            <a:avLst/>
          </a:prstGeom>
        </p:spPr>
      </p:pic>
      <p:pic>
        <p:nvPicPr>
          <p:cNvPr id="12" name="Immagine 11" descr="Immagine che contiene schermata, giallo, design&#10;&#10;Descrizione generata automaticamente">
            <a:extLst>
              <a:ext uri="{FF2B5EF4-FFF2-40B4-BE49-F238E27FC236}">
                <a16:creationId xmlns:a16="http://schemas.microsoft.com/office/drawing/2014/main" id="{503FD517-9718-D6B4-09D9-6A17E1580975}"/>
              </a:ext>
            </a:extLst>
          </p:cNvPr>
          <p:cNvPicPr>
            <a:picLocks noChangeAspect="1"/>
          </p:cNvPicPr>
          <p:nvPr/>
        </p:nvPicPr>
        <p:blipFill>
          <a:blip r:embed="rId5"/>
          <a:stretch>
            <a:fillRect/>
          </a:stretch>
        </p:blipFill>
        <p:spPr>
          <a:xfrm>
            <a:off x="4763973" y="2722406"/>
            <a:ext cx="399345" cy="399345"/>
          </a:xfrm>
          <a:prstGeom prst="rect">
            <a:avLst/>
          </a:prstGeom>
        </p:spPr>
      </p:pic>
      <p:pic>
        <p:nvPicPr>
          <p:cNvPr id="17" name="Immagine 16" descr="Immagine che contiene schermata, giallo, design&#10;&#10;Descrizione generata automaticamente">
            <a:extLst>
              <a:ext uri="{FF2B5EF4-FFF2-40B4-BE49-F238E27FC236}">
                <a16:creationId xmlns:a16="http://schemas.microsoft.com/office/drawing/2014/main" id="{878B00FC-D055-1D84-0E29-1D49C8B20291}"/>
              </a:ext>
            </a:extLst>
          </p:cNvPr>
          <p:cNvPicPr>
            <a:picLocks noChangeAspect="1"/>
          </p:cNvPicPr>
          <p:nvPr/>
        </p:nvPicPr>
        <p:blipFill>
          <a:blip r:embed="rId5"/>
          <a:stretch>
            <a:fillRect/>
          </a:stretch>
        </p:blipFill>
        <p:spPr>
          <a:xfrm>
            <a:off x="5002407" y="2725927"/>
            <a:ext cx="399345" cy="399345"/>
          </a:xfrm>
          <a:prstGeom prst="rect">
            <a:avLst/>
          </a:prstGeom>
        </p:spPr>
      </p:pic>
      <p:pic>
        <p:nvPicPr>
          <p:cNvPr id="19" name="Immagine 18" descr="Immagine che contiene schermata, giallo, design&#10;&#10;Descrizione generata automaticamente">
            <a:extLst>
              <a:ext uri="{FF2B5EF4-FFF2-40B4-BE49-F238E27FC236}">
                <a16:creationId xmlns:a16="http://schemas.microsoft.com/office/drawing/2014/main" id="{365B6A35-DE84-E651-FF7F-8858A81AFE00}"/>
              </a:ext>
            </a:extLst>
          </p:cNvPr>
          <p:cNvPicPr>
            <a:picLocks noChangeAspect="1"/>
          </p:cNvPicPr>
          <p:nvPr/>
        </p:nvPicPr>
        <p:blipFill>
          <a:blip r:embed="rId5"/>
          <a:stretch>
            <a:fillRect/>
          </a:stretch>
        </p:blipFill>
        <p:spPr>
          <a:xfrm>
            <a:off x="5237995" y="2719574"/>
            <a:ext cx="399345" cy="399345"/>
          </a:xfrm>
          <a:prstGeom prst="rect">
            <a:avLst/>
          </a:prstGeom>
        </p:spPr>
      </p:pic>
      <p:pic>
        <p:nvPicPr>
          <p:cNvPr id="7" name="Immagine 6" descr="Immagine che contiene cartone animato, schermata, cerchio, design&#10;&#10;Descrizione generata automaticamente">
            <a:extLst>
              <a:ext uri="{FF2B5EF4-FFF2-40B4-BE49-F238E27FC236}">
                <a16:creationId xmlns:a16="http://schemas.microsoft.com/office/drawing/2014/main" id="{2ABA4E68-247E-EE43-38B6-7F25C79FF78D}"/>
              </a:ext>
            </a:extLst>
          </p:cNvPr>
          <p:cNvPicPr>
            <a:picLocks noChangeAspect="1"/>
          </p:cNvPicPr>
          <p:nvPr/>
        </p:nvPicPr>
        <p:blipFill>
          <a:blip r:embed="rId4"/>
          <a:stretch>
            <a:fillRect/>
          </a:stretch>
        </p:blipFill>
        <p:spPr>
          <a:xfrm>
            <a:off x="4679032" y="2675787"/>
            <a:ext cx="1046094" cy="645636"/>
          </a:xfrm>
          <a:prstGeom prst="rect">
            <a:avLst/>
          </a:prstGeom>
        </p:spPr>
      </p:pic>
      <p:pic>
        <p:nvPicPr>
          <p:cNvPr id="5" name="Immagine 4" descr="Immagine che contiene cartone animato, schermata, cerchio, design&#10;&#10;Descrizione generata automaticamente">
            <a:extLst>
              <a:ext uri="{FF2B5EF4-FFF2-40B4-BE49-F238E27FC236}">
                <a16:creationId xmlns:a16="http://schemas.microsoft.com/office/drawing/2014/main" id="{D087FAC6-0705-137E-C50F-0DF71DDC8322}"/>
              </a:ext>
            </a:extLst>
          </p:cNvPr>
          <p:cNvPicPr>
            <a:picLocks noChangeAspect="1"/>
          </p:cNvPicPr>
          <p:nvPr/>
        </p:nvPicPr>
        <p:blipFill>
          <a:blip r:embed="rId4"/>
          <a:stretch>
            <a:fillRect/>
          </a:stretch>
        </p:blipFill>
        <p:spPr>
          <a:xfrm>
            <a:off x="2518392" y="2675788"/>
            <a:ext cx="1046094" cy="645636"/>
          </a:xfrm>
          <a:prstGeom prst="rect">
            <a:avLst/>
          </a:prstGeom>
        </p:spPr>
      </p:pic>
      <p:sp>
        <p:nvSpPr>
          <p:cNvPr id="9" name="CasellaDiTesto 8">
            <a:extLst>
              <a:ext uri="{FF2B5EF4-FFF2-40B4-BE49-F238E27FC236}">
                <a16:creationId xmlns:a16="http://schemas.microsoft.com/office/drawing/2014/main" id="{6B4031E5-DFD0-228E-2CF7-12FD71FE1F90}"/>
              </a:ext>
            </a:extLst>
          </p:cNvPr>
          <p:cNvSpPr txBox="1"/>
          <p:nvPr/>
        </p:nvSpPr>
        <p:spPr>
          <a:xfrm>
            <a:off x="1271404" y="2773897"/>
            <a:ext cx="713657" cy="307777"/>
          </a:xfrm>
          <a:prstGeom prst="rect">
            <a:avLst/>
          </a:prstGeom>
          <a:noFill/>
        </p:spPr>
        <p:txBody>
          <a:bodyPr wrap="none" rtlCol="0">
            <a:spAutoFit/>
          </a:bodyPr>
          <a:lstStyle/>
          <a:p>
            <a:r>
              <a:rPr lang="en-US" dirty="0">
                <a:solidFill>
                  <a:srgbClr val="6F0A19"/>
                </a:solidFill>
                <a:latin typeface="Catamaran" pitchFamily="2" charset="77"/>
                <a:cs typeface="Catamaran" pitchFamily="2" charset="77"/>
              </a:rPr>
              <a:t>Scopes</a:t>
            </a:r>
          </a:p>
        </p:txBody>
      </p:sp>
    </p:spTree>
    <p:extLst>
      <p:ext uri="{BB962C8B-B14F-4D97-AF65-F5344CB8AC3E}">
        <p14:creationId xmlns:p14="http://schemas.microsoft.com/office/powerpoint/2010/main" val="3847965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494FC-0BEF-34CA-EDB9-530B14D1AA32}"/>
              </a:ext>
            </a:extLst>
          </p:cNvPr>
          <p:cNvSpPr>
            <a:spLocks noGrp="1"/>
          </p:cNvSpPr>
          <p:nvPr>
            <p:ph type="title"/>
          </p:nvPr>
        </p:nvSpPr>
        <p:spPr/>
        <p:txBody>
          <a:bodyPr/>
          <a:lstStyle/>
          <a:p>
            <a:r>
              <a:rPr lang="en-US" dirty="0"/>
              <a:t>Storage Architecture</a:t>
            </a:r>
          </a:p>
        </p:txBody>
      </p:sp>
      <p:sp>
        <p:nvSpPr>
          <p:cNvPr id="4" name="Segnaposto numero diapositiva 3">
            <a:extLst>
              <a:ext uri="{FF2B5EF4-FFF2-40B4-BE49-F238E27FC236}">
                <a16:creationId xmlns:a16="http://schemas.microsoft.com/office/drawing/2014/main" id="{573DA095-5852-AEB0-5AD8-3E7C21BFED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13</a:t>
            </a:fld>
            <a:endParaRPr lang="it-IT"/>
          </a:p>
        </p:txBody>
      </p:sp>
      <p:sp>
        <p:nvSpPr>
          <p:cNvPr id="6" name="Google Shape;84;p8">
            <a:extLst>
              <a:ext uri="{FF2B5EF4-FFF2-40B4-BE49-F238E27FC236}">
                <a16:creationId xmlns:a16="http://schemas.microsoft.com/office/drawing/2014/main" id="{4E9C3038-C33C-F4C8-DAB6-6E1DEE543BB6}"/>
              </a:ext>
            </a:extLst>
          </p:cNvPr>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sp>
        <p:nvSpPr>
          <p:cNvPr id="11" name="Rettangolo con angoli arrotondati 10">
            <a:extLst>
              <a:ext uri="{FF2B5EF4-FFF2-40B4-BE49-F238E27FC236}">
                <a16:creationId xmlns:a16="http://schemas.microsoft.com/office/drawing/2014/main" id="{0FC26C99-3015-0228-C6C2-67E4021EFB20}"/>
              </a:ext>
            </a:extLst>
          </p:cNvPr>
          <p:cNvSpPr/>
          <p:nvPr/>
        </p:nvSpPr>
        <p:spPr>
          <a:xfrm>
            <a:off x="744241" y="1621603"/>
            <a:ext cx="7792061" cy="3128247"/>
          </a:xfrm>
          <a:prstGeom prst="roundRect">
            <a:avLst>
              <a:gd name="adj" fmla="val 12884"/>
            </a:avLst>
          </a:prstGeom>
          <a:ln>
            <a:solidFill>
              <a:srgbClr val="6F0A1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3" name="Immagine 12" descr="Immagine che contiene schermata, Policromia, Rettangolo, design&#10;&#10;Descrizione generata automaticamente">
            <a:extLst>
              <a:ext uri="{FF2B5EF4-FFF2-40B4-BE49-F238E27FC236}">
                <a16:creationId xmlns:a16="http://schemas.microsoft.com/office/drawing/2014/main" id="{2F148D5D-32B9-BC3C-2002-30731FCD4BA3}"/>
              </a:ext>
            </a:extLst>
          </p:cNvPr>
          <p:cNvPicPr>
            <a:picLocks noChangeAspect="1"/>
          </p:cNvPicPr>
          <p:nvPr/>
        </p:nvPicPr>
        <p:blipFill>
          <a:blip r:embed="rId2"/>
          <a:stretch>
            <a:fillRect/>
          </a:stretch>
        </p:blipFill>
        <p:spPr>
          <a:xfrm>
            <a:off x="978626" y="1721207"/>
            <a:ext cx="292778" cy="292778"/>
          </a:xfrm>
          <a:prstGeom prst="rect">
            <a:avLst/>
          </a:prstGeom>
        </p:spPr>
      </p:pic>
      <p:pic>
        <p:nvPicPr>
          <p:cNvPr id="14" name="Immagine 13" descr="Immagine che contiene schermata, Policromia, Rettangolo, design&#10;&#10;Descrizione generata automaticamente">
            <a:extLst>
              <a:ext uri="{FF2B5EF4-FFF2-40B4-BE49-F238E27FC236}">
                <a16:creationId xmlns:a16="http://schemas.microsoft.com/office/drawing/2014/main" id="{9F6AF8B1-E123-1359-1B33-7D1A433D5FCC}"/>
              </a:ext>
            </a:extLst>
          </p:cNvPr>
          <p:cNvPicPr>
            <a:picLocks noChangeAspect="1"/>
          </p:cNvPicPr>
          <p:nvPr/>
        </p:nvPicPr>
        <p:blipFill>
          <a:blip r:embed="rId2"/>
          <a:stretch>
            <a:fillRect/>
          </a:stretch>
        </p:blipFill>
        <p:spPr>
          <a:xfrm>
            <a:off x="1349898" y="1721207"/>
            <a:ext cx="292778" cy="292778"/>
          </a:xfrm>
          <a:prstGeom prst="rect">
            <a:avLst/>
          </a:prstGeom>
        </p:spPr>
      </p:pic>
      <p:pic>
        <p:nvPicPr>
          <p:cNvPr id="15" name="Immagine 14" descr="Immagine che contiene schermata, Policromia, Rettangolo, design&#10;&#10;Descrizione generata automaticamente">
            <a:extLst>
              <a:ext uri="{FF2B5EF4-FFF2-40B4-BE49-F238E27FC236}">
                <a16:creationId xmlns:a16="http://schemas.microsoft.com/office/drawing/2014/main" id="{F2BECA95-A811-FF16-B5E2-06FF8FE8DE1B}"/>
              </a:ext>
            </a:extLst>
          </p:cNvPr>
          <p:cNvPicPr>
            <a:picLocks noChangeAspect="1"/>
          </p:cNvPicPr>
          <p:nvPr/>
        </p:nvPicPr>
        <p:blipFill>
          <a:blip r:embed="rId2"/>
          <a:stretch>
            <a:fillRect/>
          </a:stretch>
        </p:blipFill>
        <p:spPr>
          <a:xfrm>
            <a:off x="1721170" y="1721207"/>
            <a:ext cx="292778" cy="292778"/>
          </a:xfrm>
          <a:prstGeom prst="rect">
            <a:avLst/>
          </a:prstGeom>
        </p:spPr>
      </p:pic>
      <p:sp>
        <p:nvSpPr>
          <p:cNvPr id="16" name="CasellaDiTesto 15">
            <a:extLst>
              <a:ext uri="{FF2B5EF4-FFF2-40B4-BE49-F238E27FC236}">
                <a16:creationId xmlns:a16="http://schemas.microsoft.com/office/drawing/2014/main" id="{FF6B2735-3F8A-D091-C314-E36133B20790}"/>
              </a:ext>
            </a:extLst>
          </p:cNvPr>
          <p:cNvSpPr txBox="1"/>
          <p:nvPr/>
        </p:nvSpPr>
        <p:spPr>
          <a:xfrm>
            <a:off x="797057" y="1380501"/>
            <a:ext cx="699230" cy="307777"/>
          </a:xfrm>
          <a:prstGeom prst="rect">
            <a:avLst/>
          </a:prstGeom>
          <a:noFill/>
        </p:spPr>
        <p:txBody>
          <a:bodyPr wrap="none" rtlCol="0">
            <a:spAutoFit/>
          </a:bodyPr>
          <a:lstStyle/>
          <a:p>
            <a:r>
              <a:rPr lang="en-US" dirty="0">
                <a:solidFill>
                  <a:srgbClr val="6F0A19"/>
                </a:solidFill>
                <a:latin typeface="Catamaran" pitchFamily="2" charset="77"/>
                <a:cs typeface="Catamaran" pitchFamily="2" charset="77"/>
              </a:rPr>
              <a:t>Cluster</a:t>
            </a:r>
          </a:p>
        </p:txBody>
      </p:sp>
      <p:pic>
        <p:nvPicPr>
          <p:cNvPr id="20" name="Immagine 19" descr="Immagine che contiene cerchio, cartone animato&#10;&#10;Descrizione generata automaticamente">
            <a:extLst>
              <a:ext uri="{FF2B5EF4-FFF2-40B4-BE49-F238E27FC236}">
                <a16:creationId xmlns:a16="http://schemas.microsoft.com/office/drawing/2014/main" id="{66CE4289-8DF4-6007-68A5-6A0685ED8A17}"/>
              </a:ext>
            </a:extLst>
          </p:cNvPr>
          <p:cNvPicPr>
            <a:picLocks noChangeAspect="1"/>
          </p:cNvPicPr>
          <p:nvPr/>
        </p:nvPicPr>
        <p:blipFill>
          <a:blip r:embed="rId3"/>
          <a:stretch>
            <a:fillRect/>
          </a:stretch>
        </p:blipFill>
        <p:spPr>
          <a:xfrm>
            <a:off x="5366986" y="1716944"/>
            <a:ext cx="446271" cy="446271"/>
          </a:xfrm>
          <a:prstGeom prst="rect">
            <a:avLst/>
          </a:prstGeom>
        </p:spPr>
      </p:pic>
      <p:pic>
        <p:nvPicPr>
          <p:cNvPr id="21" name="Immagine 20" descr="Immagine che contiene cerchio, cartone animato&#10;&#10;Descrizione generata automaticamente">
            <a:extLst>
              <a:ext uri="{FF2B5EF4-FFF2-40B4-BE49-F238E27FC236}">
                <a16:creationId xmlns:a16="http://schemas.microsoft.com/office/drawing/2014/main" id="{F5FA4F0B-670D-150C-B6A8-C8A18A0BACF6}"/>
              </a:ext>
            </a:extLst>
          </p:cNvPr>
          <p:cNvPicPr>
            <a:picLocks noChangeAspect="1"/>
          </p:cNvPicPr>
          <p:nvPr/>
        </p:nvPicPr>
        <p:blipFill>
          <a:blip r:embed="rId3"/>
          <a:stretch>
            <a:fillRect/>
          </a:stretch>
        </p:blipFill>
        <p:spPr>
          <a:xfrm>
            <a:off x="4097279" y="1716944"/>
            <a:ext cx="446271" cy="446271"/>
          </a:xfrm>
          <a:prstGeom prst="rect">
            <a:avLst/>
          </a:prstGeom>
        </p:spPr>
      </p:pic>
      <p:pic>
        <p:nvPicPr>
          <p:cNvPr id="8" name="Immagine 7" descr="Immagine che contiene cartone animato, schermata, cerchio, design&#10;&#10;Descrizione generata automaticamente">
            <a:extLst>
              <a:ext uri="{FF2B5EF4-FFF2-40B4-BE49-F238E27FC236}">
                <a16:creationId xmlns:a16="http://schemas.microsoft.com/office/drawing/2014/main" id="{A49019CE-5D60-D727-5690-3A4DA689B4EB}"/>
              </a:ext>
            </a:extLst>
          </p:cNvPr>
          <p:cNvPicPr>
            <a:picLocks noChangeAspect="1"/>
          </p:cNvPicPr>
          <p:nvPr/>
        </p:nvPicPr>
        <p:blipFill>
          <a:blip r:embed="rId4"/>
          <a:stretch>
            <a:fillRect/>
          </a:stretch>
        </p:blipFill>
        <p:spPr>
          <a:xfrm>
            <a:off x="6235065" y="2348584"/>
            <a:ext cx="502687" cy="310252"/>
          </a:xfrm>
          <a:prstGeom prst="rect">
            <a:avLst/>
          </a:prstGeom>
        </p:spPr>
      </p:pic>
      <p:pic>
        <p:nvPicPr>
          <p:cNvPr id="12" name="Immagine 11" descr="Immagine che contiene schermata, giallo, design&#10;&#10;Descrizione generata automaticamente">
            <a:extLst>
              <a:ext uri="{FF2B5EF4-FFF2-40B4-BE49-F238E27FC236}">
                <a16:creationId xmlns:a16="http://schemas.microsoft.com/office/drawing/2014/main" id="{503FD517-9718-D6B4-09D9-6A17E1580975}"/>
              </a:ext>
            </a:extLst>
          </p:cNvPr>
          <p:cNvPicPr>
            <a:picLocks noChangeAspect="1"/>
          </p:cNvPicPr>
          <p:nvPr/>
        </p:nvPicPr>
        <p:blipFill>
          <a:blip r:embed="rId5"/>
          <a:stretch>
            <a:fillRect/>
          </a:stretch>
        </p:blipFill>
        <p:spPr>
          <a:xfrm>
            <a:off x="3541757" y="2994219"/>
            <a:ext cx="678397" cy="678397"/>
          </a:xfrm>
          <a:prstGeom prst="rect">
            <a:avLst/>
          </a:prstGeom>
        </p:spPr>
      </p:pic>
      <p:pic>
        <p:nvPicPr>
          <p:cNvPr id="17" name="Immagine 16" descr="Immagine che contiene schermata, giallo, design&#10;&#10;Descrizione generata automaticamente">
            <a:extLst>
              <a:ext uri="{FF2B5EF4-FFF2-40B4-BE49-F238E27FC236}">
                <a16:creationId xmlns:a16="http://schemas.microsoft.com/office/drawing/2014/main" id="{878B00FC-D055-1D84-0E29-1D49C8B20291}"/>
              </a:ext>
            </a:extLst>
          </p:cNvPr>
          <p:cNvPicPr>
            <a:picLocks noChangeAspect="1"/>
          </p:cNvPicPr>
          <p:nvPr/>
        </p:nvPicPr>
        <p:blipFill>
          <a:blip r:embed="rId5"/>
          <a:stretch>
            <a:fillRect/>
          </a:stretch>
        </p:blipFill>
        <p:spPr>
          <a:xfrm>
            <a:off x="6106481" y="2994219"/>
            <a:ext cx="678397" cy="678397"/>
          </a:xfrm>
          <a:prstGeom prst="rect">
            <a:avLst/>
          </a:prstGeom>
        </p:spPr>
      </p:pic>
      <p:pic>
        <p:nvPicPr>
          <p:cNvPr id="19" name="Immagine 18" descr="Immagine che contiene schermata, giallo, design&#10;&#10;Descrizione generata automaticamente">
            <a:extLst>
              <a:ext uri="{FF2B5EF4-FFF2-40B4-BE49-F238E27FC236}">
                <a16:creationId xmlns:a16="http://schemas.microsoft.com/office/drawing/2014/main" id="{365B6A35-DE84-E651-FF7F-8858A81AFE00}"/>
              </a:ext>
            </a:extLst>
          </p:cNvPr>
          <p:cNvPicPr>
            <a:picLocks noChangeAspect="1"/>
          </p:cNvPicPr>
          <p:nvPr/>
        </p:nvPicPr>
        <p:blipFill>
          <a:blip r:embed="rId5"/>
          <a:stretch>
            <a:fillRect/>
          </a:stretch>
        </p:blipFill>
        <p:spPr>
          <a:xfrm>
            <a:off x="4824119" y="2994219"/>
            <a:ext cx="678397" cy="678397"/>
          </a:xfrm>
          <a:prstGeom prst="rect">
            <a:avLst/>
          </a:prstGeom>
        </p:spPr>
      </p:pic>
      <p:pic>
        <p:nvPicPr>
          <p:cNvPr id="7" name="Immagine 6" descr="Immagine che contiene cartone animato, schermata, cerchio, design&#10;&#10;Descrizione generata automaticamente">
            <a:extLst>
              <a:ext uri="{FF2B5EF4-FFF2-40B4-BE49-F238E27FC236}">
                <a16:creationId xmlns:a16="http://schemas.microsoft.com/office/drawing/2014/main" id="{2ABA4E68-247E-EE43-38B6-7F25C79FF78D}"/>
              </a:ext>
            </a:extLst>
          </p:cNvPr>
          <p:cNvPicPr>
            <a:picLocks noChangeAspect="1"/>
          </p:cNvPicPr>
          <p:nvPr/>
        </p:nvPicPr>
        <p:blipFill>
          <a:blip r:embed="rId4"/>
          <a:stretch>
            <a:fillRect/>
          </a:stretch>
        </p:blipFill>
        <p:spPr>
          <a:xfrm>
            <a:off x="4640271" y="2348584"/>
            <a:ext cx="1046094" cy="645636"/>
          </a:xfrm>
          <a:prstGeom prst="rect">
            <a:avLst/>
          </a:prstGeom>
        </p:spPr>
      </p:pic>
      <p:pic>
        <p:nvPicPr>
          <p:cNvPr id="5" name="Immagine 4" descr="Immagine che contiene cartone animato, schermata, cerchio, design&#10;&#10;Descrizione generata automaticamente">
            <a:extLst>
              <a:ext uri="{FF2B5EF4-FFF2-40B4-BE49-F238E27FC236}">
                <a16:creationId xmlns:a16="http://schemas.microsoft.com/office/drawing/2014/main" id="{D087FAC6-0705-137E-C50F-0DF71DDC8322}"/>
              </a:ext>
            </a:extLst>
          </p:cNvPr>
          <p:cNvPicPr>
            <a:picLocks noChangeAspect="1"/>
          </p:cNvPicPr>
          <p:nvPr/>
        </p:nvPicPr>
        <p:blipFill>
          <a:blip r:embed="rId4"/>
          <a:stretch>
            <a:fillRect/>
          </a:stretch>
        </p:blipFill>
        <p:spPr>
          <a:xfrm>
            <a:off x="3588885" y="2348584"/>
            <a:ext cx="502686" cy="310252"/>
          </a:xfrm>
          <a:prstGeom prst="rect">
            <a:avLst/>
          </a:prstGeom>
        </p:spPr>
      </p:pic>
      <p:sp>
        <p:nvSpPr>
          <p:cNvPr id="22" name="CasellaDiTesto 21">
            <a:extLst>
              <a:ext uri="{FF2B5EF4-FFF2-40B4-BE49-F238E27FC236}">
                <a16:creationId xmlns:a16="http://schemas.microsoft.com/office/drawing/2014/main" id="{CC227952-30C1-7ABC-75C8-01629672AA8C}"/>
              </a:ext>
            </a:extLst>
          </p:cNvPr>
          <p:cNvSpPr txBox="1"/>
          <p:nvPr/>
        </p:nvSpPr>
        <p:spPr>
          <a:xfrm>
            <a:off x="2407983" y="3179528"/>
            <a:ext cx="992579" cy="307777"/>
          </a:xfrm>
          <a:prstGeom prst="rect">
            <a:avLst/>
          </a:prstGeom>
          <a:noFill/>
        </p:spPr>
        <p:txBody>
          <a:bodyPr wrap="none" rtlCol="0">
            <a:spAutoFit/>
          </a:bodyPr>
          <a:lstStyle/>
          <a:p>
            <a:r>
              <a:rPr lang="en-US" dirty="0">
                <a:solidFill>
                  <a:srgbClr val="6F0A19"/>
                </a:solidFill>
                <a:latin typeface="Catamaran" pitchFamily="2" charset="77"/>
                <a:cs typeface="Catamaran" pitchFamily="2" charset="77"/>
              </a:rPr>
              <a:t>Collections</a:t>
            </a:r>
          </a:p>
        </p:txBody>
      </p:sp>
    </p:spTree>
    <p:extLst>
      <p:ext uri="{BB962C8B-B14F-4D97-AF65-F5344CB8AC3E}">
        <p14:creationId xmlns:p14="http://schemas.microsoft.com/office/powerpoint/2010/main" val="2051940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494FC-0BEF-34CA-EDB9-530B14D1AA32}"/>
              </a:ext>
            </a:extLst>
          </p:cNvPr>
          <p:cNvSpPr>
            <a:spLocks noGrp="1"/>
          </p:cNvSpPr>
          <p:nvPr>
            <p:ph type="title"/>
          </p:nvPr>
        </p:nvSpPr>
        <p:spPr/>
        <p:txBody>
          <a:bodyPr/>
          <a:lstStyle/>
          <a:p>
            <a:r>
              <a:rPr lang="en-US" dirty="0"/>
              <a:t>Storage Architecture</a:t>
            </a:r>
          </a:p>
        </p:txBody>
      </p:sp>
      <p:sp>
        <p:nvSpPr>
          <p:cNvPr id="4" name="Segnaposto numero diapositiva 3">
            <a:extLst>
              <a:ext uri="{FF2B5EF4-FFF2-40B4-BE49-F238E27FC236}">
                <a16:creationId xmlns:a16="http://schemas.microsoft.com/office/drawing/2014/main" id="{573DA095-5852-AEB0-5AD8-3E7C21BFED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14</a:t>
            </a:fld>
            <a:endParaRPr lang="it-IT"/>
          </a:p>
        </p:txBody>
      </p:sp>
      <p:sp>
        <p:nvSpPr>
          <p:cNvPr id="6" name="Google Shape;84;p8">
            <a:extLst>
              <a:ext uri="{FF2B5EF4-FFF2-40B4-BE49-F238E27FC236}">
                <a16:creationId xmlns:a16="http://schemas.microsoft.com/office/drawing/2014/main" id="{4E9C3038-C33C-F4C8-DAB6-6E1DEE543BB6}"/>
              </a:ext>
            </a:extLst>
          </p:cNvPr>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sp>
        <p:nvSpPr>
          <p:cNvPr id="11" name="Rettangolo con angoli arrotondati 10">
            <a:extLst>
              <a:ext uri="{FF2B5EF4-FFF2-40B4-BE49-F238E27FC236}">
                <a16:creationId xmlns:a16="http://schemas.microsoft.com/office/drawing/2014/main" id="{0FC26C99-3015-0228-C6C2-67E4021EFB20}"/>
              </a:ext>
            </a:extLst>
          </p:cNvPr>
          <p:cNvSpPr/>
          <p:nvPr/>
        </p:nvSpPr>
        <p:spPr>
          <a:xfrm>
            <a:off x="744241" y="1621603"/>
            <a:ext cx="7792061" cy="3128247"/>
          </a:xfrm>
          <a:prstGeom prst="roundRect">
            <a:avLst>
              <a:gd name="adj" fmla="val 12884"/>
            </a:avLst>
          </a:prstGeom>
          <a:ln>
            <a:solidFill>
              <a:srgbClr val="6F0A1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3" name="Immagine 12" descr="Immagine che contiene schermata, Policromia, Rettangolo, design&#10;&#10;Descrizione generata automaticamente">
            <a:extLst>
              <a:ext uri="{FF2B5EF4-FFF2-40B4-BE49-F238E27FC236}">
                <a16:creationId xmlns:a16="http://schemas.microsoft.com/office/drawing/2014/main" id="{2F148D5D-32B9-BC3C-2002-30731FCD4BA3}"/>
              </a:ext>
            </a:extLst>
          </p:cNvPr>
          <p:cNvPicPr>
            <a:picLocks noChangeAspect="1"/>
          </p:cNvPicPr>
          <p:nvPr/>
        </p:nvPicPr>
        <p:blipFill>
          <a:blip r:embed="rId2"/>
          <a:stretch>
            <a:fillRect/>
          </a:stretch>
        </p:blipFill>
        <p:spPr>
          <a:xfrm>
            <a:off x="978626" y="1721207"/>
            <a:ext cx="292778" cy="292778"/>
          </a:xfrm>
          <a:prstGeom prst="rect">
            <a:avLst/>
          </a:prstGeom>
        </p:spPr>
      </p:pic>
      <p:pic>
        <p:nvPicPr>
          <p:cNvPr id="14" name="Immagine 13" descr="Immagine che contiene schermata, Policromia, Rettangolo, design&#10;&#10;Descrizione generata automaticamente">
            <a:extLst>
              <a:ext uri="{FF2B5EF4-FFF2-40B4-BE49-F238E27FC236}">
                <a16:creationId xmlns:a16="http://schemas.microsoft.com/office/drawing/2014/main" id="{9F6AF8B1-E123-1359-1B33-7D1A433D5FCC}"/>
              </a:ext>
            </a:extLst>
          </p:cNvPr>
          <p:cNvPicPr>
            <a:picLocks noChangeAspect="1"/>
          </p:cNvPicPr>
          <p:nvPr/>
        </p:nvPicPr>
        <p:blipFill>
          <a:blip r:embed="rId2"/>
          <a:stretch>
            <a:fillRect/>
          </a:stretch>
        </p:blipFill>
        <p:spPr>
          <a:xfrm>
            <a:off x="1349898" y="1721207"/>
            <a:ext cx="292778" cy="292778"/>
          </a:xfrm>
          <a:prstGeom prst="rect">
            <a:avLst/>
          </a:prstGeom>
        </p:spPr>
      </p:pic>
      <p:pic>
        <p:nvPicPr>
          <p:cNvPr id="15" name="Immagine 14" descr="Immagine che contiene schermata, Policromia, Rettangolo, design&#10;&#10;Descrizione generata automaticamente">
            <a:extLst>
              <a:ext uri="{FF2B5EF4-FFF2-40B4-BE49-F238E27FC236}">
                <a16:creationId xmlns:a16="http://schemas.microsoft.com/office/drawing/2014/main" id="{F2BECA95-A811-FF16-B5E2-06FF8FE8DE1B}"/>
              </a:ext>
            </a:extLst>
          </p:cNvPr>
          <p:cNvPicPr>
            <a:picLocks noChangeAspect="1"/>
          </p:cNvPicPr>
          <p:nvPr/>
        </p:nvPicPr>
        <p:blipFill>
          <a:blip r:embed="rId2"/>
          <a:stretch>
            <a:fillRect/>
          </a:stretch>
        </p:blipFill>
        <p:spPr>
          <a:xfrm>
            <a:off x="1721170" y="1721207"/>
            <a:ext cx="292778" cy="292778"/>
          </a:xfrm>
          <a:prstGeom prst="rect">
            <a:avLst/>
          </a:prstGeom>
        </p:spPr>
      </p:pic>
      <p:sp>
        <p:nvSpPr>
          <p:cNvPr id="16" name="CasellaDiTesto 15">
            <a:extLst>
              <a:ext uri="{FF2B5EF4-FFF2-40B4-BE49-F238E27FC236}">
                <a16:creationId xmlns:a16="http://schemas.microsoft.com/office/drawing/2014/main" id="{FF6B2735-3F8A-D091-C314-E36133B20790}"/>
              </a:ext>
            </a:extLst>
          </p:cNvPr>
          <p:cNvSpPr txBox="1"/>
          <p:nvPr/>
        </p:nvSpPr>
        <p:spPr>
          <a:xfrm>
            <a:off x="797057" y="1380501"/>
            <a:ext cx="699230" cy="307777"/>
          </a:xfrm>
          <a:prstGeom prst="rect">
            <a:avLst/>
          </a:prstGeom>
          <a:noFill/>
        </p:spPr>
        <p:txBody>
          <a:bodyPr wrap="none" rtlCol="0">
            <a:spAutoFit/>
          </a:bodyPr>
          <a:lstStyle/>
          <a:p>
            <a:r>
              <a:rPr lang="en-US" dirty="0">
                <a:solidFill>
                  <a:srgbClr val="6F0A19"/>
                </a:solidFill>
                <a:latin typeface="Catamaran" pitchFamily="2" charset="77"/>
                <a:cs typeface="Catamaran" pitchFamily="2" charset="77"/>
              </a:rPr>
              <a:t>Cluster</a:t>
            </a:r>
          </a:p>
        </p:txBody>
      </p:sp>
      <p:pic>
        <p:nvPicPr>
          <p:cNvPr id="20" name="Immagine 19" descr="Immagine che contiene cerchio, cartone animato&#10;&#10;Descrizione generata automaticamente">
            <a:extLst>
              <a:ext uri="{FF2B5EF4-FFF2-40B4-BE49-F238E27FC236}">
                <a16:creationId xmlns:a16="http://schemas.microsoft.com/office/drawing/2014/main" id="{66CE4289-8DF4-6007-68A5-6A0685ED8A17}"/>
              </a:ext>
            </a:extLst>
          </p:cNvPr>
          <p:cNvPicPr>
            <a:picLocks noChangeAspect="1"/>
          </p:cNvPicPr>
          <p:nvPr/>
        </p:nvPicPr>
        <p:blipFill>
          <a:blip r:embed="rId3"/>
          <a:stretch>
            <a:fillRect/>
          </a:stretch>
        </p:blipFill>
        <p:spPr>
          <a:xfrm>
            <a:off x="5366986" y="1716944"/>
            <a:ext cx="446271" cy="446271"/>
          </a:xfrm>
          <a:prstGeom prst="rect">
            <a:avLst/>
          </a:prstGeom>
        </p:spPr>
      </p:pic>
      <p:pic>
        <p:nvPicPr>
          <p:cNvPr id="21" name="Immagine 20" descr="Immagine che contiene cerchio, cartone animato&#10;&#10;Descrizione generata automaticamente">
            <a:extLst>
              <a:ext uri="{FF2B5EF4-FFF2-40B4-BE49-F238E27FC236}">
                <a16:creationId xmlns:a16="http://schemas.microsoft.com/office/drawing/2014/main" id="{F5FA4F0B-670D-150C-B6A8-C8A18A0BACF6}"/>
              </a:ext>
            </a:extLst>
          </p:cNvPr>
          <p:cNvPicPr>
            <a:picLocks noChangeAspect="1"/>
          </p:cNvPicPr>
          <p:nvPr/>
        </p:nvPicPr>
        <p:blipFill>
          <a:blip r:embed="rId3"/>
          <a:stretch>
            <a:fillRect/>
          </a:stretch>
        </p:blipFill>
        <p:spPr>
          <a:xfrm>
            <a:off x="4097279" y="1716944"/>
            <a:ext cx="446271" cy="446271"/>
          </a:xfrm>
          <a:prstGeom prst="rect">
            <a:avLst/>
          </a:prstGeom>
        </p:spPr>
      </p:pic>
      <p:pic>
        <p:nvPicPr>
          <p:cNvPr id="8" name="Immagine 7" descr="Immagine che contiene cartone animato, schermata, cerchio, design&#10;&#10;Descrizione generata automaticamente">
            <a:extLst>
              <a:ext uri="{FF2B5EF4-FFF2-40B4-BE49-F238E27FC236}">
                <a16:creationId xmlns:a16="http://schemas.microsoft.com/office/drawing/2014/main" id="{A49019CE-5D60-D727-5690-3A4DA689B4EB}"/>
              </a:ext>
            </a:extLst>
          </p:cNvPr>
          <p:cNvPicPr>
            <a:picLocks noChangeAspect="1"/>
          </p:cNvPicPr>
          <p:nvPr/>
        </p:nvPicPr>
        <p:blipFill>
          <a:blip r:embed="rId4"/>
          <a:stretch>
            <a:fillRect/>
          </a:stretch>
        </p:blipFill>
        <p:spPr>
          <a:xfrm>
            <a:off x="6844201" y="2348584"/>
            <a:ext cx="665191" cy="410547"/>
          </a:xfrm>
          <a:prstGeom prst="rect">
            <a:avLst/>
          </a:prstGeom>
        </p:spPr>
      </p:pic>
      <p:pic>
        <p:nvPicPr>
          <p:cNvPr id="12" name="Immagine 11" descr="Immagine che contiene schermata, giallo, design&#10;&#10;Descrizione generata automaticamente">
            <a:extLst>
              <a:ext uri="{FF2B5EF4-FFF2-40B4-BE49-F238E27FC236}">
                <a16:creationId xmlns:a16="http://schemas.microsoft.com/office/drawing/2014/main" id="{503FD517-9718-D6B4-09D9-6A17E1580975}"/>
              </a:ext>
            </a:extLst>
          </p:cNvPr>
          <p:cNvPicPr>
            <a:picLocks noChangeAspect="1"/>
          </p:cNvPicPr>
          <p:nvPr/>
        </p:nvPicPr>
        <p:blipFill>
          <a:blip r:embed="rId5"/>
          <a:stretch>
            <a:fillRect/>
          </a:stretch>
        </p:blipFill>
        <p:spPr>
          <a:xfrm>
            <a:off x="3541757" y="2994219"/>
            <a:ext cx="678397" cy="678397"/>
          </a:xfrm>
          <a:prstGeom prst="rect">
            <a:avLst/>
          </a:prstGeom>
        </p:spPr>
      </p:pic>
      <p:pic>
        <p:nvPicPr>
          <p:cNvPr id="17" name="Immagine 16" descr="Immagine che contiene schermata, giallo, design&#10;&#10;Descrizione generata automaticamente">
            <a:extLst>
              <a:ext uri="{FF2B5EF4-FFF2-40B4-BE49-F238E27FC236}">
                <a16:creationId xmlns:a16="http://schemas.microsoft.com/office/drawing/2014/main" id="{878B00FC-D055-1D84-0E29-1D49C8B20291}"/>
              </a:ext>
            </a:extLst>
          </p:cNvPr>
          <p:cNvPicPr>
            <a:picLocks noChangeAspect="1"/>
          </p:cNvPicPr>
          <p:nvPr/>
        </p:nvPicPr>
        <p:blipFill>
          <a:blip r:embed="rId5"/>
          <a:stretch>
            <a:fillRect/>
          </a:stretch>
        </p:blipFill>
        <p:spPr>
          <a:xfrm>
            <a:off x="6106481" y="2994219"/>
            <a:ext cx="678397" cy="678397"/>
          </a:xfrm>
          <a:prstGeom prst="rect">
            <a:avLst/>
          </a:prstGeom>
        </p:spPr>
      </p:pic>
      <p:pic>
        <p:nvPicPr>
          <p:cNvPr id="9" name="Immagine 8" descr="Immagine che contiene testo, Carattere, Elementi grafici, schermata&#10;&#10;Descrizione generata automaticamente">
            <a:extLst>
              <a:ext uri="{FF2B5EF4-FFF2-40B4-BE49-F238E27FC236}">
                <a16:creationId xmlns:a16="http://schemas.microsoft.com/office/drawing/2014/main" id="{4F83E8AA-431A-8484-5117-BDBB98871B1A}"/>
              </a:ext>
            </a:extLst>
          </p:cNvPr>
          <p:cNvPicPr>
            <a:picLocks noChangeAspect="1"/>
          </p:cNvPicPr>
          <p:nvPr/>
        </p:nvPicPr>
        <p:blipFill>
          <a:blip r:embed="rId6"/>
          <a:stretch>
            <a:fillRect/>
          </a:stretch>
        </p:blipFill>
        <p:spPr>
          <a:xfrm>
            <a:off x="4870538" y="3233448"/>
            <a:ext cx="292779" cy="292779"/>
          </a:xfrm>
          <a:prstGeom prst="rect">
            <a:avLst/>
          </a:prstGeom>
        </p:spPr>
      </p:pic>
      <p:pic>
        <p:nvPicPr>
          <p:cNvPr id="10" name="Immagine 9" descr="Immagine che contiene testo, Carattere, Elementi grafici, schermata&#10;&#10;Descrizione generata automaticamente">
            <a:extLst>
              <a:ext uri="{FF2B5EF4-FFF2-40B4-BE49-F238E27FC236}">
                <a16:creationId xmlns:a16="http://schemas.microsoft.com/office/drawing/2014/main" id="{01236F9B-2DB3-071B-7681-7D1A5F8A1548}"/>
              </a:ext>
            </a:extLst>
          </p:cNvPr>
          <p:cNvPicPr>
            <a:picLocks noChangeAspect="1"/>
          </p:cNvPicPr>
          <p:nvPr/>
        </p:nvPicPr>
        <p:blipFill>
          <a:blip r:embed="rId6"/>
          <a:stretch>
            <a:fillRect/>
          </a:stretch>
        </p:blipFill>
        <p:spPr>
          <a:xfrm>
            <a:off x="5013650" y="3229047"/>
            <a:ext cx="292779" cy="292779"/>
          </a:xfrm>
          <a:prstGeom prst="rect">
            <a:avLst/>
          </a:prstGeom>
        </p:spPr>
      </p:pic>
      <p:pic>
        <p:nvPicPr>
          <p:cNvPr id="18" name="Immagine 17" descr="Immagine che contiene testo, Carattere, Elementi grafici, schermata&#10;&#10;Descrizione generata automaticamente">
            <a:extLst>
              <a:ext uri="{FF2B5EF4-FFF2-40B4-BE49-F238E27FC236}">
                <a16:creationId xmlns:a16="http://schemas.microsoft.com/office/drawing/2014/main" id="{42CC6E1D-FF42-E953-3DAC-A8ED0D0A4CB7}"/>
              </a:ext>
            </a:extLst>
          </p:cNvPr>
          <p:cNvPicPr>
            <a:picLocks noChangeAspect="1"/>
          </p:cNvPicPr>
          <p:nvPr/>
        </p:nvPicPr>
        <p:blipFill>
          <a:blip r:embed="rId6"/>
          <a:stretch>
            <a:fillRect/>
          </a:stretch>
        </p:blipFill>
        <p:spPr>
          <a:xfrm>
            <a:off x="5069357" y="3227437"/>
            <a:ext cx="292779" cy="292779"/>
          </a:xfrm>
          <a:prstGeom prst="rect">
            <a:avLst/>
          </a:prstGeom>
        </p:spPr>
      </p:pic>
      <p:pic>
        <p:nvPicPr>
          <p:cNvPr id="19" name="Immagine 18" descr="Immagine che contiene schermata, giallo, design&#10;&#10;Descrizione generata automaticamente">
            <a:extLst>
              <a:ext uri="{FF2B5EF4-FFF2-40B4-BE49-F238E27FC236}">
                <a16:creationId xmlns:a16="http://schemas.microsoft.com/office/drawing/2014/main" id="{365B6A35-DE84-E651-FF7F-8858A81AFE00}"/>
              </a:ext>
            </a:extLst>
          </p:cNvPr>
          <p:cNvPicPr>
            <a:picLocks noChangeAspect="1"/>
          </p:cNvPicPr>
          <p:nvPr/>
        </p:nvPicPr>
        <p:blipFill>
          <a:blip r:embed="rId5"/>
          <a:stretch>
            <a:fillRect/>
          </a:stretch>
        </p:blipFill>
        <p:spPr>
          <a:xfrm>
            <a:off x="4824119" y="2994219"/>
            <a:ext cx="678397" cy="678397"/>
          </a:xfrm>
          <a:prstGeom prst="rect">
            <a:avLst/>
          </a:prstGeom>
        </p:spPr>
      </p:pic>
      <p:pic>
        <p:nvPicPr>
          <p:cNvPr id="7" name="Immagine 6" descr="Immagine che contiene cartone animato, schermata, cerchio, design&#10;&#10;Descrizione generata automaticamente">
            <a:extLst>
              <a:ext uri="{FF2B5EF4-FFF2-40B4-BE49-F238E27FC236}">
                <a16:creationId xmlns:a16="http://schemas.microsoft.com/office/drawing/2014/main" id="{2ABA4E68-247E-EE43-38B6-7F25C79FF78D}"/>
              </a:ext>
            </a:extLst>
          </p:cNvPr>
          <p:cNvPicPr>
            <a:picLocks noChangeAspect="1"/>
          </p:cNvPicPr>
          <p:nvPr/>
        </p:nvPicPr>
        <p:blipFill>
          <a:blip r:embed="rId4"/>
          <a:stretch>
            <a:fillRect/>
          </a:stretch>
        </p:blipFill>
        <p:spPr>
          <a:xfrm>
            <a:off x="4640271" y="2348584"/>
            <a:ext cx="1046094" cy="645636"/>
          </a:xfrm>
          <a:prstGeom prst="rect">
            <a:avLst/>
          </a:prstGeom>
        </p:spPr>
      </p:pic>
      <p:pic>
        <p:nvPicPr>
          <p:cNvPr id="5" name="Immagine 4" descr="Immagine che contiene cartone animato, schermata, cerchio, design&#10;&#10;Descrizione generata automaticamente">
            <a:extLst>
              <a:ext uri="{FF2B5EF4-FFF2-40B4-BE49-F238E27FC236}">
                <a16:creationId xmlns:a16="http://schemas.microsoft.com/office/drawing/2014/main" id="{D087FAC6-0705-137E-C50F-0DF71DDC8322}"/>
              </a:ext>
            </a:extLst>
          </p:cNvPr>
          <p:cNvPicPr>
            <a:picLocks noChangeAspect="1"/>
          </p:cNvPicPr>
          <p:nvPr/>
        </p:nvPicPr>
        <p:blipFill>
          <a:blip r:embed="rId4"/>
          <a:stretch>
            <a:fillRect/>
          </a:stretch>
        </p:blipFill>
        <p:spPr>
          <a:xfrm>
            <a:off x="2817245" y="2348583"/>
            <a:ext cx="665190" cy="410547"/>
          </a:xfrm>
          <a:prstGeom prst="rect">
            <a:avLst/>
          </a:prstGeom>
        </p:spPr>
      </p:pic>
      <p:sp>
        <p:nvSpPr>
          <p:cNvPr id="22" name="CasellaDiTesto 21">
            <a:extLst>
              <a:ext uri="{FF2B5EF4-FFF2-40B4-BE49-F238E27FC236}">
                <a16:creationId xmlns:a16="http://schemas.microsoft.com/office/drawing/2014/main" id="{925CE922-3869-BDFD-1432-6BBD600BB899}"/>
              </a:ext>
            </a:extLst>
          </p:cNvPr>
          <p:cNvSpPr txBox="1"/>
          <p:nvPr/>
        </p:nvSpPr>
        <p:spPr>
          <a:xfrm>
            <a:off x="2407983" y="3179528"/>
            <a:ext cx="992579" cy="307777"/>
          </a:xfrm>
          <a:prstGeom prst="rect">
            <a:avLst/>
          </a:prstGeom>
          <a:noFill/>
        </p:spPr>
        <p:txBody>
          <a:bodyPr wrap="none" rtlCol="0">
            <a:spAutoFit/>
          </a:bodyPr>
          <a:lstStyle/>
          <a:p>
            <a:r>
              <a:rPr lang="en-US" dirty="0">
                <a:solidFill>
                  <a:srgbClr val="6F0A19"/>
                </a:solidFill>
                <a:latin typeface="Catamaran" pitchFamily="2" charset="77"/>
                <a:cs typeface="Catamaran" pitchFamily="2" charset="77"/>
              </a:rPr>
              <a:t>Collections</a:t>
            </a:r>
          </a:p>
        </p:txBody>
      </p:sp>
    </p:spTree>
    <p:extLst>
      <p:ext uri="{BB962C8B-B14F-4D97-AF65-F5344CB8AC3E}">
        <p14:creationId xmlns:p14="http://schemas.microsoft.com/office/powerpoint/2010/main" val="3244431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494FC-0BEF-34CA-EDB9-530B14D1AA32}"/>
              </a:ext>
            </a:extLst>
          </p:cNvPr>
          <p:cNvSpPr>
            <a:spLocks noGrp="1"/>
          </p:cNvSpPr>
          <p:nvPr>
            <p:ph type="title"/>
          </p:nvPr>
        </p:nvSpPr>
        <p:spPr/>
        <p:txBody>
          <a:bodyPr/>
          <a:lstStyle/>
          <a:p>
            <a:r>
              <a:rPr lang="en-US" dirty="0"/>
              <a:t>Storage Architecture</a:t>
            </a:r>
          </a:p>
        </p:txBody>
      </p:sp>
      <p:sp>
        <p:nvSpPr>
          <p:cNvPr id="4" name="Segnaposto numero diapositiva 3">
            <a:extLst>
              <a:ext uri="{FF2B5EF4-FFF2-40B4-BE49-F238E27FC236}">
                <a16:creationId xmlns:a16="http://schemas.microsoft.com/office/drawing/2014/main" id="{573DA095-5852-AEB0-5AD8-3E7C21BFED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15</a:t>
            </a:fld>
            <a:endParaRPr lang="it-IT"/>
          </a:p>
        </p:txBody>
      </p:sp>
      <p:sp>
        <p:nvSpPr>
          <p:cNvPr id="6" name="Google Shape;84;p8">
            <a:extLst>
              <a:ext uri="{FF2B5EF4-FFF2-40B4-BE49-F238E27FC236}">
                <a16:creationId xmlns:a16="http://schemas.microsoft.com/office/drawing/2014/main" id="{4E9C3038-C33C-F4C8-DAB6-6E1DEE543BB6}"/>
              </a:ext>
            </a:extLst>
          </p:cNvPr>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sp>
        <p:nvSpPr>
          <p:cNvPr id="11" name="Rettangolo con angoli arrotondati 10">
            <a:extLst>
              <a:ext uri="{FF2B5EF4-FFF2-40B4-BE49-F238E27FC236}">
                <a16:creationId xmlns:a16="http://schemas.microsoft.com/office/drawing/2014/main" id="{0FC26C99-3015-0228-C6C2-67E4021EFB20}"/>
              </a:ext>
            </a:extLst>
          </p:cNvPr>
          <p:cNvSpPr/>
          <p:nvPr/>
        </p:nvSpPr>
        <p:spPr>
          <a:xfrm>
            <a:off x="744241" y="1621603"/>
            <a:ext cx="7792061" cy="3128247"/>
          </a:xfrm>
          <a:prstGeom prst="roundRect">
            <a:avLst>
              <a:gd name="adj" fmla="val 12884"/>
            </a:avLst>
          </a:prstGeom>
          <a:ln>
            <a:solidFill>
              <a:srgbClr val="6F0A1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3" name="Immagine 12" descr="Immagine che contiene schermata, Policromia, Rettangolo, design&#10;&#10;Descrizione generata automaticamente">
            <a:extLst>
              <a:ext uri="{FF2B5EF4-FFF2-40B4-BE49-F238E27FC236}">
                <a16:creationId xmlns:a16="http://schemas.microsoft.com/office/drawing/2014/main" id="{2F148D5D-32B9-BC3C-2002-30731FCD4BA3}"/>
              </a:ext>
            </a:extLst>
          </p:cNvPr>
          <p:cNvPicPr>
            <a:picLocks noChangeAspect="1"/>
          </p:cNvPicPr>
          <p:nvPr/>
        </p:nvPicPr>
        <p:blipFill>
          <a:blip r:embed="rId2"/>
          <a:stretch>
            <a:fillRect/>
          </a:stretch>
        </p:blipFill>
        <p:spPr>
          <a:xfrm>
            <a:off x="978626" y="1721207"/>
            <a:ext cx="292778" cy="292778"/>
          </a:xfrm>
          <a:prstGeom prst="rect">
            <a:avLst/>
          </a:prstGeom>
        </p:spPr>
      </p:pic>
      <p:pic>
        <p:nvPicPr>
          <p:cNvPr id="14" name="Immagine 13" descr="Immagine che contiene schermata, Policromia, Rettangolo, design&#10;&#10;Descrizione generata automaticamente">
            <a:extLst>
              <a:ext uri="{FF2B5EF4-FFF2-40B4-BE49-F238E27FC236}">
                <a16:creationId xmlns:a16="http://schemas.microsoft.com/office/drawing/2014/main" id="{9F6AF8B1-E123-1359-1B33-7D1A433D5FCC}"/>
              </a:ext>
            </a:extLst>
          </p:cNvPr>
          <p:cNvPicPr>
            <a:picLocks noChangeAspect="1"/>
          </p:cNvPicPr>
          <p:nvPr/>
        </p:nvPicPr>
        <p:blipFill>
          <a:blip r:embed="rId2"/>
          <a:stretch>
            <a:fillRect/>
          </a:stretch>
        </p:blipFill>
        <p:spPr>
          <a:xfrm>
            <a:off x="1349898" y="1721207"/>
            <a:ext cx="292778" cy="292778"/>
          </a:xfrm>
          <a:prstGeom prst="rect">
            <a:avLst/>
          </a:prstGeom>
        </p:spPr>
      </p:pic>
      <p:pic>
        <p:nvPicPr>
          <p:cNvPr id="15" name="Immagine 14" descr="Immagine che contiene schermata, Policromia, Rettangolo, design&#10;&#10;Descrizione generata automaticamente">
            <a:extLst>
              <a:ext uri="{FF2B5EF4-FFF2-40B4-BE49-F238E27FC236}">
                <a16:creationId xmlns:a16="http://schemas.microsoft.com/office/drawing/2014/main" id="{F2BECA95-A811-FF16-B5E2-06FF8FE8DE1B}"/>
              </a:ext>
            </a:extLst>
          </p:cNvPr>
          <p:cNvPicPr>
            <a:picLocks noChangeAspect="1"/>
          </p:cNvPicPr>
          <p:nvPr/>
        </p:nvPicPr>
        <p:blipFill>
          <a:blip r:embed="rId2"/>
          <a:stretch>
            <a:fillRect/>
          </a:stretch>
        </p:blipFill>
        <p:spPr>
          <a:xfrm>
            <a:off x="1721170" y="1721207"/>
            <a:ext cx="292778" cy="292778"/>
          </a:xfrm>
          <a:prstGeom prst="rect">
            <a:avLst/>
          </a:prstGeom>
        </p:spPr>
      </p:pic>
      <p:sp>
        <p:nvSpPr>
          <p:cNvPr id="16" name="CasellaDiTesto 15">
            <a:extLst>
              <a:ext uri="{FF2B5EF4-FFF2-40B4-BE49-F238E27FC236}">
                <a16:creationId xmlns:a16="http://schemas.microsoft.com/office/drawing/2014/main" id="{FF6B2735-3F8A-D091-C314-E36133B20790}"/>
              </a:ext>
            </a:extLst>
          </p:cNvPr>
          <p:cNvSpPr txBox="1"/>
          <p:nvPr/>
        </p:nvSpPr>
        <p:spPr>
          <a:xfrm>
            <a:off x="797057" y="1380501"/>
            <a:ext cx="699230" cy="307777"/>
          </a:xfrm>
          <a:prstGeom prst="rect">
            <a:avLst/>
          </a:prstGeom>
          <a:noFill/>
        </p:spPr>
        <p:txBody>
          <a:bodyPr wrap="none" rtlCol="0">
            <a:spAutoFit/>
          </a:bodyPr>
          <a:lstStyle/>
          <a:p>
            <a:r>
              <a:rPr lang="en-US" dirty="0">
                <a:solidFill>
                  <a:srgbClr val="6F0A19"/>
                </a:solidFill>
                <a:latin typeface="Catamaran" pitchFamily="2" charset="77"/>
                <a:cs typeface="Catamaran" pitchFamily="2" charset="77"/>
              </a:rPr>
              <a:t>Cluster</a:t>
            </a:r>
          </a:p>
        </p:txBody>
      </p:sp>
      <p:pic>
        <p:nvPicPr>
          <p:cNvPr id="20" name="Immagine 19" descr="Immagine che contiene cerchio, cartone animato&#10;&#10;Descrizione generata automaticamente">
            <a:extLst>
              <a:ext uri="{FF2B5EF4-FFF2-40B4-BE49-F238E27FC236}">
                <a16:creationId xmlns:a16="http://schemas.microsoft.com/office/drawing/2014/main" id="{66CE4289-8DF4-6007-68A5-6A0685ED8A17}"/>
              </a:ext>
            </a:extLst>
          </p:cNvPr>
          <p:cNvPicPr>
            <a:picLocks noChangeAspect="1"/>
          </p:cNvPicPr>
          <p:nvPr/>
        </p:nvPicPr>
        <p:blipFill>
          <a:blip r:embed="rId3"/>
          <a:stretch>
            <a:fillRect/>
          </a:stretch>
        </p:blipFill>
        <p:spPr>
          <a:xfrm>
            <a:off x="5366986" y="1716944"/>
            <a:ext cx="446271" cy="446271"/>
          </a:xfrm>
          <a:prstGeom prst="rect">
            <a:avLst/>
          </a:prstGeom>
        </p:spPr>
      </p:pic>
      <p:pic>
        <p:nvPicPr>
          <p:cNvPr id="21" name="Immagine 20" descr="Immagine che contiene cerchio, cartone animato&#10;&#10;Descrizione generata automaticamente">
            <a:extLst>
              <a:ext uri="{FF2B5EF4-FFF2-40B4-BE49-F238E27FC236}">
                <a16:creationId xmlns:a16="http://schemas.microsoft.com/office/drawing/2014/main" id="{F5FA4F0B-670D-150C-B6A8-C8A18A0BACF6}"/>
              </a:ext>
            </a:extLst>
          </p:cNvPr>
          <p:cNvPicPr>
            <a:picLocks noChangeAspect="1"/>
          </p:cNvPicPr>
          <p:nvPr/>
        </p:nvPicPr>
        <p:blipFill>
          <a:blip r:embed="rId3"/>
          <a:stretch>
            <a:fillRect/>
          </a:stretch>
        </p:blipFill>
        <p:spPr>
          <a:xfrm>
            <a:off x="4097279" y="1716944"/>
            <a:ext cx="446271" cy="446271"/>
          </a:xfrm>
          <a:prstGeom prst="rect">
            <a:avLst/>
          </a:prstGeom>
        </p:spPr>
      </p:pic>
      <p:pic>
        <p:nvPicPr>
          <p:cNvPr id="8" name="Immagine 7" descr="Immagine che contiene cartone animato, schermata, cerchio, design&#10;&#10;Descrizione generata automaticamente">
            <a:extLst>
              <a:ext uri="{FF2B5EF4-FFF2-40B4-BE49-F238E27FC236}">
                <a16:creationId xmlns:a16="http://schemas.microsoft.com/office/drawing/2014/main" id="{A49019CE-5D60-D727-5690-3A4DA689B4EB}"/>
              </a:ext>
            </a:extLst>
          </p:cNvPr>
          <p:cNvPicPr>
            <a:picLocks noChangeAspect="1"/>
          </p:cNvPicPr>
          <p:nvPr/>
        </p:nvPicPr>
        <p:blipFill>
          <a:blip r:embed="rId4"/>
          <a:stretch>
            <a:fillRect/>
          </a:stretch>
        </p:blipFill>
        <p:spPr>
          <a:xfrm>
            <a:off x="6844201" y="2348584"/>
            <a:ext cx="665191" cy="410547"/>
          </a:xfrm>
          <a:prstGeom prst="rect">
            <a:avLst/>
          </a:prstGeom>
        </p:spPr>
      </p:pic>
      <p:pic>
        <p:nvPicPr>
          <p:cNvPr id="12" name="Immagine 11" descr="Immagine che contiene schermata, giallo, design&#10;&#10;Descrizione generata automaticamente">
            <a:extLst>
              <a:ext uri="{FF2B5EF4-FFF2-40B4-BE49-F238E27FC236}">
                <a16:creationId xmlns:a16="http://schemas.microsoft.com/office/drawing/2014/main" id="{503FD517-9718-D6B4-09D9-6A17E1580975}"/>
              </a:ext>
            </a:extLst>
          </p:cNvPr>
          <p:cNvPicPr>
            <a:picLocks noChangeAspect="1"/>
          </p:cNvPicPr>
          <p:nvPr/>
        </p:nvPicPr>
        <p:blipFill>
          <a:blip r:embed="rId5"/>
          <a:stretch>
            <a:fillRect/>
          </a:stretch>
        </p:blipFill>
        <p:spPr>
          <a:xfrm>
            <a:off x="4212379" y="2994219"/>
            <a:ext cx="353138" cy="353138"/>
          </a:xfrm>
          <a:prstGeom prst="rect">
            <a:avLst/>
          </a:prstGeom>
        </p:spPr>
      </p:pic>
      <p:pic>
        <p:nvPicPr>
          <p:cNvPr id="17" name="Immagine 16" descr="Immagine che contiene schermata, giallo, design&#10;&#10;Descrizione generata automaticamente">
            <a:extLst>
              <a:ext uri="{FF2B5EF4-FFF2-40B4-BE49-F238E27FC236}">
                <a16:creationId xmlns:a16="http://schemas.microsoft.com/office/drawing/2014/main" id="{878B00FC-D055-1D84-0E29-1D49C8B20291}"/>
              </a:ext>
            </a:extLst>
          </p:cNvPr>
          <p:cNvPicPr>
            <a:picLocks noChangeAspect="1"/>
          </p:cNvPicPr>
          <p:nvPr/>
        </p:nvPicPr>
        <p:blipFill>
          <a:blip r:embed="rId5"/>
          <a:stretch>
            <a:fillRect/>
          </a:stretch>
        </p:blipFill>
        <p:spPr>
          <a:xfrm>
            <a:off x="5806930" y="3009157"/>
            <a:ext cx="353138" cy="353138"/>
          </a:xfrm>
          <a:prstGeom prst="rect">
            <a:avLst/>
          </a:prstGeom>
        </p:spPr>
      </p:pic>
      <p:pic>
        <p:nvPicPr>
          <p:cNvPr id="9" name="Immagine 8" descr="Immagine che contiene testo, Carattere, Elementi grafici, schermata&#10;&#10;Descrizione generata automaticamente">
            <a:extLst>
              <a:ext uri="{FF2B5EF4-FFF2-40B4-BE49-F238E27FC236}">
                <a16:creationId xmlns:a16="http://schemas.microsoft.com/office/drawing/2014/main" id="{4F83E8AA-431A-8484-5117-BDBB98871B1A}"/>
              </a:ext>
            </a:extLst>
          </p:cNvPr>
          <p:cNvPicPr>
            <a:picLocks noChangeAspect="1"/>
          </p:cNvPicPr>
          <p:nvPr/>
        </p:nvPicPr>
        <p:blipFill>
          <a:blip r:embed="rId6"/>
          <a:stretch>
            <a:fillRect/>
          </a:stretch>
        </p:blipFill>
        <p:spPr>
          <a:xfrm>
            <a:off x="4320414" y="3630034"/>
            <a:ext cx="446271" cy="446271"/>
          </a:xfrm>
          <a:prstGeom prst="rect">
            <a:avLst/>
          </a:prstGeom>
        </p:spPr>
      </p:pic>
      <p:pic>
        <p:nvPicPr>
          <p:cNvPr id="10" name="Immagine 9" descr="Immagine che contiene testo, Carattere, Elementi grafici, schermata&#10;&#10;Descrizione generata automaticamente">
            <a:extLst>
              <a:ext uri="{FF2B5EF4-FFF2-40B4-BE49-F238E27FC236}">
                <a16:creationId xmlns:a16="http://schemas.microsoft.com/office/drawing/2014/main" id="{01236F9B-2DB3-071B-7681-7D1A5F8A1548}"/>
              </a:ext>
            </a:extLst>
          </p:cNvPr>
          <p:cNvPicPr>
            <a:picLocks noChangeAspect="1"/>
          </p:cNvPicPr>
          <p:nvPr/>
        </p:nvPicPr>
        <p:blipFill>
          <a:blip r:embed="rId6"/>
          <a:stretch>
            <a:fillRect/>
          </a:stretch>
        </p:blipFill>
        <p:spPr>
          <a:xfrm>
            <a:off x="4940182" y="3853169"/>
            <a:ext cx="446271" cy="446271"/>
          </a:xfrm>
          <a:prstGeom prst="rect">
            <a:avLst/>
          </a:prstGeom>
        </p:spPr>
      </p:pic>
      <p:pic>
        <p:nvPicPr>
          <p:cNvPr id="18" name="Immagine 17" descr="Immagine che contiene testo, Carattere, Elementi grafici, schermata&#10;&#10;Descrizione generata automaticamente">
            <a:extLst>
              <a:ext uri="{FF2B5EF4-FFF2-40B4-BE49-F238E27FC236}">
                <a16:creationId xmlns:a16="http://schemas.microsoft.com/office/drawing/2014/main" id="{42CC6E1D-FF42-E953-3DAC-A8ED0D0A4CB7}"/>
              </a:ext>
            </a:extLst>
          </p:cNvPr>
          <p:cNvPicPr>
            <a:picLocks noChangeAspect="1"/>
          </p:cNvPicPr>
          <p:nvPr/>
        </p:nvPicPr>
        <p:blipFill>
          <a:blip r:embed="rId6"/>
          <a:stretch>
            <a:fillRect/>
          </a:stretch>
        </p:blipFill>
        <p:spPr>
          <a:xfrm>
            <a:off x="5537228" y="3630035"/>
            <a:ext cx="446271" cy="446271"/>
          </a:xfrm>
          <a:prstGeom prst="rect">
            <a:avLst/>
          </a:prstGeom>
        </p:spPr>
      </p:pic>
      <p:pic>
        <p:nvPicPr>
          <p:cNvPr id="19" name="Immagine 18" descr="Immagine che contiene schermata, giallo, design&#10;&#10;Descrizione generata automaticamente">
            <a:extLst>
              <a:ext uri="{FF2B5EF4-FFF2-40B4-BE49-F238E27FC236}">
                <a16:creationId xmlns:a16="http://schemas.microsoft.com/office/drawing/2014/main" id="{365B6A35-DE84-E651-FF7F-8858A81AFE00}"/>
              </a:ext>
            </a:extLst>
          </p:cNvPr>
          <p:cNvPicPr>
            <a:picLocks noChangeAspect="1"/>
          </p:cNvPicPr>
          <p:nvPr/>
        </p:nvPicPr>
        <p:blipFill>
          <a:blip r:embed="rId5"/>
          <a:stretch>
            <a:fillRect/>
          </a:stretch>
        </p:blipFill>
        <p:spPr>
          <a:xfrm>
            <a:off x="4863405" y="2948488"/>
            <a:ext cx="645636" cy="645636"/>
          </a:xfrm>
          <a:prstGeom prst="rect">
            <a:avLst/>
          </a:prstGeom>
        </p:spPr>
      </p:pic>
      <p:pic>
        <p:nvPicPr>
          <p:cNvPr id="7" name="Immagine 6" descr="Immagine che contiene cartone animato, schermata, cerchio, design&#10;&#10;Descrizione generata automaticamente">
            <a:extLst>
              <a:ext uri="{FF2B5EF4-FFF2-40B4-BE49-F238E27FC236}">
                <a16:creationId xmlns:a16="http://schemas.microsoft.com/office/drawing/2014/main" id="{2ABA4E68-247E-EE43-38B6-7F25C79FF78D}"/>
              </a:ext>
            </a:extLst>
          </p:cNvPr>
          <p:cNvPicPr>
            <a:picLocks noChangeAspect="1"/>
          </p:cNvPicPr>
          <p:nvPr/>
        </p:nvPicPr>
        <p:blipFill>
          <a:blip r:embed="rId4"/>
          <a:stretch>
            <a:fillRect/>
          </a:stretch>
        </p:blipFill>
        <p:spPr>
          <a:xfrm>
            <a:off x="4640271" y="2348584"/>
            <a:ext cx="1046094" cy="645636"/>
          </a:xfrm>
          <a:prstGeom prst="rect">
            <a:avLst/>
          </a:prstGeom>
        </p:spPr>
      </p:pic>
      <p:pic>
        <p:nvPicPr>
          <p:cNvPr id="5" name="Immagine 4" descr="Immagine che contiene cartone animato, schermata, cerchio, design&#10;&#10;Descrizione generata automaticamente">
            <a:extLst>
              <a:ext uri="{FF2B5EF4-FFF2-40B4-BE49-F238E27FC236}">
                <a16:creationId xmlns:a16="http://schemas.microsoft.com/office/drawing/2014/main" id="{D087FAC6-0705-137E-C50F-0DF71DDC8322}"/>
              </a:ext>
            </a:extLst>
          </p:cNvPr>
          <p:cNvPicPr>
            <a:picLocks noChangeAspect="1"/>
          </p:cNvPicPr>
          <p:nvPr/>
        </p:nvPicPr>
        <p:blipFill>
          <a:blip r:embed="rId4"/>
          <a:stretch>
            <a:fillRect/>
          </a:stretch>
        </p:blipFill>
        <p:spPr>
          <a:xfrm>
            <a:off x="2817245" y="2348583"/>
            <a:ext cx="665190" cy="410547"/>
          </a:xfrm>
          <a:prstGeom prst="rect">
            <a:avLst/>
          </a:prstGeom>
        </p:spPr>
      </p:pic>
      <p:sp>
        <p:nvSpPr>
          <p:cNvPr id="3" name="CasellaDiTesto 2">
            <a:extLst>
              <a:ext uri="{FF2B5EF4-FFF2-40B4-BE49-F238E27FC236}">
                <a16:creationId xmlns:a16="http://schemas.microsoft.com/office/drawing/2014/main" id="{F7F0B821-BDFF-E095-F2CD-4798E7A4C040}"/>
              </a:ext>
            </a:extLst>
          </p:cNvPr>
          <p:cNvSpPr txBox="1"/>
          <p:nvPr/>
        </p:nvSpPr>
        <p:spPr>
          <a:xfrm>
            <a:off x="3077616" y="3853170"/>
            <a:ext cx="1042273" cy="307777"/>
          </a:xfrm>
          <a:prstGeom prst="rect">
            <a:avLst/>
          </a:prstGeom>
          <a:noFill/>
        </p:spPr>
        <p:txBody>
          <a:bodyPr wrap="none" rtlCol="0">
            <a:spAutoFit/>
          </a:bodyPr>
          <a:lstStyle/>
          <a:p>
            <a:r>
              <a:rPr lang="en-US" dirty="0">
                <a:solidFill>
                  <a:srgbClr val="6F0A19"/>
                </a:solidFill>
                <a:latin typeface="Catamaran" pitchFamily="2" charset="77"/>
                <a:cs typeface="Catamaran" pitchFamily="2" charset="77"/>
              </a:rPr>
              <a:t>Documents</a:t>
            </a:r>
          </a:p>
        </p:txBody>
      </p:sp>
    </p:spTree>
    <p:extLst>
      <p:ext uri="{BB962C8B-B14F-4D97-AF65-F5344CB8AC3E}">
        <p14:creationId xmlns:p14="http://schemas.microsoft.com/office/powerpoint/2010/main" val="4273919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212B5A-228D-81F4-4679-36E4E0A42509}"/>
              </a:ext>
            </a:extLst>
          </p:cNvPr>
          <p:cNvSpPr>
            <a:spLocks noGrp="1"/>
          </p:cNvSpPr>
          <p:nvPr>
            <p:ph type="title"/>
          </p:nvPr>
        </p:nvSpPr>
        <p:spPr/>
        <p:txBody>
          <a:bodyPr/>
          <a:lstStyle/>
          <a:p>
            <a:r>
              <a:rPr lang="en-US" dirty="0"/>
              <a:t>Benefits of this structure</a:t>
            </a:r>
          </a:p>
        </p:txBody>
      </p:sp>
      <p:sp>
        <p:nvSpPr>
          <p:cNvPr id="3" name="Segnaposto testo 2">
            <a:extLst>
              <a:ext uri="{FF2B5EF4-FFF2-40B4-BE49-F238E27FC236}">
                <a16:creationId xmlns:a16="http://schemas.microsoft.com/office/drawing/2014/main" id="{46102D7A-C38F-399E-9858-3B649BB0B1F4}"/>
              </a:ext>
            </a:extLst>
          </p:cNvPr>
          <p:cNvSpPr>
            <a:spLocks noGrp="1"/>
          </p:cNvSpPr>
          <p:nvPr>
            <p:ph type="body" idx="1"/>
          </p:nvPr>
        </p:nvSpPr>
        <p:spPr/>
        <p:txBody>
          <a:bodyPr/>
          <a:lstStyle/>
          <a:p>
            <a:pPr marL="146050" indent="0">
              <a:buNone/>
            </a:pPr>
            <a:r>
              <a:rPr lang="en-US" sz="1600" dirty="0"/>
              <a:t>The architecture of </a:t>
            </a:r>
            <a:r>
              <a:rPr lang="en-US" sz="1600" dirty="0" err="1"/>
              <a:t>CouchBase</a:t>
            </a:r>
            <a:r>
              <a:rPr lang="en-US" sz="1600" dirty="0"/>
              <a:t> allows developers to fine tune the system based on type of data that a bucket is going to store.</a:t>
            </a:r>
          </a:p>
          <a:p>
            <a:pPr marL="146050" indent="0">
              <a:buNone/>
            </a:pPr>
            <a:endParaRPr lang="en-US" sz="1600" dirty="0"/>
          </a:p>
          <a:p>
            <a:pPr marL="146050" indent="0">
              <a:buNone/>
            </a:pPr>
            <a:r>
              <a:rPr lang="en-US" sz="1600" dirty="0"/>
              <a:t>Buckets configuration include:</a:t>
            </a:r>
          </a:p>
          <a:p>
            <a:r>
              <a:rPr lang="en-US" sz="1600" dirty="0"/>
              <a:t>Replica decision</a:t>
            </a:r>
          </a:p>
          <a:p>
            <a:r>
              <a:rPr lang="en-US" sz="1600" dirty="0"/>
              <a:t>Time to leave</a:t>
            </a:r>
          </a:p>
          <a:p>
            <a:r>
              <a:rPr lang="en-US" sz="1600" dirty="0"/>
              <a:t>Transaction resolution policy</a:t>
            </a:r>
          </a:p>
        </p:txBody>
      </p:sp>
      <p:sp>
        <p:nvSpPr>
          <p:cNvPr id="4" name="Segnaposto numero diapositiva 3">
            <a:extLst>
              <a:ext uri="{FF2B5EF4-FFF2-40B4-BE49-F238E27FC236}">
                <a16:creationId xmlns:a16="http://schemas.microsoft.com/office/drawing/2014/main" id="{445C924F-9DE7-C454-1690-8F430FC3AD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16</a:t>
            </a:fld>
            <a:endParaRPr lang="it-IT"/>
          </a:p>
        </p:txBody>
      </p:sp>
      <p:sp>
        <p:nvSpPr>
          <p:cNvPr id="6" name="Google Shape;84;p8">
            <a:extLst>
              <a:ext uri="{FF2B5EF4-FFF2-40B4-BE49-F238E27FC236}">
                <a16:creationId xmlns:a16="http://schemas.microsoft.com/office/drawing/2014/main" id="{FE485410-2E37-200A-7B9F-B7FC70490258}"/>
              </a:ext>
            </a:extLst>
          </p:cNvPr>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sp>
        <p:nvSpPr>
          <p:cNvPr id="7" name="Google Shape;84;p8">
            <a:extLst>
              <a:ext uri="{FF2B5EF4-FFF2-40B4-BE49-F238E27FC236}">
                <a16:creationId xmlns:a16="http://schemas.microsoft.com/office/drawing/2014/main" id="{4C657CF1-DEE0-4849-96CD-045E2F19498E}"/>
              </a:ext>
            </a:extLst>
          </p:cNvPr>
          <p:cNvSpPr txBox="1">
            <a:spLocks/>
          </p:cNvSpPr>
          <p:nvPr/>
        </p:nvSpPr>
        <p:spPr>
          <a:xfrm>
            <a:off x="1567200" y="4931500"/>
            <a:ext cx="5854500" cy="33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900"/>
              <a:buFont typeface="Catamaran"/>
              <a:buNone/>
              <a:defRPr sz="900" b="0" i="0" u="none" strike="noStrike" cap="none">
                <a:solidFill>
                  <a:schemeClr val="accent1"/>
                </a:solidFill>
                <a:latin typeface="Catamaran"/>
                <a:ea typeface="Catamaran"/>
                <a:cs typeface="Catamaran"/>
                <a:sym typeface="Catamaran"/>
              </a:defRPr>
            </a:lvl1pPr>
            <a:lvl2pPr marL="914400" marR="0" lvl="1"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2pPr>
            <a:lvl3pPr marL="1371600" marR="0" lvl="2"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3pPr>
            <a:lvl4pPr marL="1828800" marR="0" lvl="3"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4pPr>
            <a:lvl5pPr marL="2286000" marR="0" lvl="4"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5pPr>
            <a:lvl6pPr marL="2743200" marR="0" lvl="5"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6pPr>
            <a:lvl7pPr marL="3200400" marR="0" lvl="6"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7pPr>
            <a:lvl8pPr marL="3657600" marR="0" lvl="7"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8pPr>
            <a:lvl9pPr marL="4114800" marR="0" lvl="8" indent="-298450" algn="l" rtl="0">
              <a:lnSpc>
                <a:spcPct val="115000"/>
              </a:lnSpc>
              <a:spcBef>
                <a:spcPts val="1600"/>
              </a:spcBef>
              <a:spcAft>
                <a:spcPts val="160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9pPr>
          </a:lstStyle>
          <a:p>
            <a:pPr marL="0" indent="0">
              <a:spcAft>
                <a:spcPts val="1600"/>
              </a:spcAft>
            </a:pPr>
            <a:r>
              <a:rPr lang="it-IT"/>
              <a:t>CouchBase – Lorenzo Frangella 1899674</a:t>
            </a:r>
            <a:endParaRPr lang="it-IT" dirty="0"/>
          </a:p>
        </p:txBody>
      </p:sp>
    </p:spTree>
    <p:extLst>
      <p:ext uri="{BB962C8B-B14F-4D97-AF65-F5344CB8AC3E}">
        <p14:creationId xmlns:p14="http://schemas.microsoft.com/office/powerpoint/2010/main" val="488270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6453BA-6FE0-4901-129B-AA951832D536}"/>
              </a:ext>
            </a:extLst>
          </p:cNvPr>
          <p:cNvSpPr>
            <a:spLocks noGrp="1"/>
          </p:cNvSpPr>
          <p:nvPr>
            <p:ph type="title"/>
          </p:nvPr>
        </p:nvSpPr>
        <p:spPr/>
        <p:txBody>
          <a:bodyPr/>
          <a:lstStyle/>
          <a:p>
            <a:r>
              <a:rPr lang="en-US" dirty="0"/>
              <a:t>Query Language SQL++ (N1QL)</a:t>
            </a:r>
          </a:p>
        </p:txBody>
      </p:sp>
      <p:sp>
        <p:nvSpPr>
          <p:cNvPr id="3" name="Segnaposto testo 2">
            <a:extLst>
              <a:ext uri="{FF2B5EF4-FFF2-40B4-BE49-F238E27FC236}">
                <a16:creationId xmlns:a16="http://schemas.microsoft.com/office/drawing/2014/main" id="{6A753005-3FB2-D264-B476-DA3B54381122}"/>
              </a:ext>
            </a:extLst>
          </p:cNvPr>
          <p:cNvSpPr>
            <a:spLocks noGrp="1"/>
          </p:cNvSpPr>
          <p:nvPr>
            <p:ph type="body" idx="1"/>
          </p:nvPr>
        </p:nvSpPr>
        <p:spPr>
          <a:xfrm>
            <a:off x="727650" y="1622024"/>
            <a:ext cx="3844350" cy="3064275"/>
          </a:xfrm>
        </p:spPr>
        <p:txBody>
          <a:bodyPr/>
          <a:lstStyle/>
          <a:p>
            <a:pPr marL="146050" indent="0">
              <a:buNone/>
            </a:pPr>
            <a:r>
              <a:rPr lang="en-US" sz="1400" dirty="0">
                <a:solidFill>
                  <a:srgbClr val="6F0A19"/>
                </a:solidFill>
              </a:rPr>
              <a:t>SQL++</a:t>
            </a:r>
            <a:r>
              <a:rPr lang="en-US" sz="1400" dirty="0"/>
              <a:t>, also called </a:t>
            </a:r>
            <a:r>
              <a:rPr lang="en-US" sz="1400" dirty="0">
                <a:solidFill>
                  <a:srgbClr val="6F0A19"/>
                </a:solidFill>
              </a:rPr>
              <a:t>N1QL</a:t>
            </a:r>
            <a:r>
              <a:rPr lang="en-US" sz="1400" dirty="0"/>
              <a:t> is the query language of </a:t>
            </a:r>
            <a:r>
              <a:rPr lang="en-US" sz="1400" dirty="0" err="1"/>
              <a:t>CouchBase</a:t>
            </a:r>
            <a:r>
              <a:rPr lang="en-US" sz="1400" dirty="0"/>
              <a:t>. Its </a:t>
            </a:r>
            <a:r>
              <a:rPr lang="en-US" sz="1400" dirty="0" err="1"/>
              <a:t>sintax</a:t>
            </a:r>
            <a:r>
              <a:rPr lang="en-US" sz="1400" dirty="0"/>
              <a:t> is similar to SQL, this choice was made from </a:t>
            </a:r>
            <a:r>
              <a:rPr lang="en-US" sz="1400" dirty="0" err="1"/>
              <a:t>CouchBase’s</a:t>
            </a:r>
            <a:r>
              <a:rPr lang="en-US" sz="1400" dirty="0"/>
              <a:t> developers to make easier for a company to migrate to </a:t>
            </a:r>
            <a:r>
              <a:rPr lang="en-US" sz="1400" dirty="0" err="1"/>
              <a:t>CouchBase</a:t>
            </a:r>
            <a:r>
              <a:rPr lang="en-US" sz="1400" dirty="0"/>
              <a:t> platform without learning another language from scratch.</a:t>
            </a:r>
          </a:p>
          <a:p>
            <a:pPr marL="146050" indent="0">
              <a:buNone/>
            </a:pPr>
            <a:endParaRPr lang="en-US" sz="1400" dirty="0"/>
          </a:p>
          <a:p>
            <a:pPr marL="146050" indent="0">
              <a:buNone/>
            </a:pPr>
            <a:r>
              <a:rPr lang="en-US" sz="1400" dirty="0"/>
              <a:t>The </a:t>
            </a:r>
            <a:r>
              <a:rPr lang="en-US" sz="1400" dirty="0">
                <a:solidFill>
                  <a:srgbClr val="6F0A19"/>
                </a:solidFill>
              </a:rPr>
              <a:t>main difference</a:t>
            </a:r>
            <a:r>
              <a:rPr lang="en-US" sz="1400" dirty="0"/>
              <a:t> resides in the data models that they handle.</a:t>
            </a:r>
          </a:p>
          <a:p>
            <a:pPr marL="146050" indent="0">
              <a:buNone/>
            </a:pPr>
            <a:endParaRPr lang="en-US" dirty="0"/>
          </a:p>
        </p:txBody>
      </p:sp>
      <p:sp>
        <p:nvSpPr>
          <p:cNvPr id="4" name="Segnaposto numero diapositiva 3">
            <a:extLst>
              <a:ext uri="{FF2B5EF4-FFF2-40B4-BE49-F238E27FC236}">
                <a16:creationId xmlns:a16="http://schemas.microsoft.com/office/drawing/2014/main" id="{090EFF6A-14C5-6690-054C-F9D927006A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17</a:t>
            </a:fld>
            <a:endParaRPr lang="it-IT"/>
          </a:p>
        </p:txBody>
      </p:sp>
      <p:pic>
        <p:nvPicPr>
          <p:cNvPr id="5" name="Immagine 4" descr="Immagine che contiene vestiti, persona, Viso umano, testo&#10;&#10;Descrizione generata automaticamente">
            <a:extLst>
              <a:ext uri="{FF2B5EF4-FFF2-40B4-BE49-F238E27FC236}">
                <a16:creationId xmlns:a16="http://schemas.microsoft.com/office/drawing/2014/main" id="{7325AD44-DD3E-8A80-5CAC-29B9B8983D0B}"/>
              </a:ext>
            </a:extLst>
          </p:cNvPr>
          <p:cNvPicPr>
            <a:picLocks noChangeAspect="1"/>
          </p:cNvPicPr>
          <p:nvPr/>
        </p:nvPicPr>
        <p:blipFill>
          <a:blip r:embed="rId3"/>
          <a:stretch>
            <a:fillRect/>
          </a:stretch>
        </p:blipFill>
        <p:spPr>
          <a:xfrm>
            <a:off x="5466081" y="1293656"/>
            <a:ext cx="3070222" cy="3392644"/>
          </a:xfrm>
          <a:prstGeom prst="rect">
            <a:avLst/>
          </a:prstGeom>
        </p:spPr>
      </p:pic>
      <p:sp>
        <p:nvSpPr>
          <p:cNvPr id="6" name="CasellaDiTesto 5">
            <a:extLst>
              <a:ext uri="{FF2B5EF4-FFF2-40B4-BE49-F238E27FC236}">
                <a16:creationId xmlns:a16="http://schemas.microsoft.com/office/drawing/2014/main" id="{3559F73B-199D-6499-7D09-D52C41F6397D}"/>
              </a:ext>
            </a:extLst>
          </p:cNvPr>
          <p:cNvSpPr txBox="1"/>
          <p:nvPr/>
        </p:nvSpPr>
        <p:spPr>
          <a:xfrm rot="590977">
            <a:off x="5953456" y="1816841"/>
            <a:ext cx="764087" cy="307777"/>
          </a:xfrm>
          <a:prstGeom prst="rect">
            <a:avLst/>
          </a:prstGeom>
          <a:noFill/>
        </p:spPr>
        <p:txBody>
          <a:bodyPr wrap="square" rtlCol="0">
            <a:spAutoFit/>
          </a:bodyPr>
          <a:lstStyle/>
          <a:p>
            <a:r>
              <a:rPr lang="en-US" dirty="0"/>
              <a:t>SQL++</a:t>
            </a:r>
          </a:p>
        </p:txBody>
      </p:sp>
      <p:sp>
        <p:nvSpPr>
          <p:cNvPr id="9" name="CasellaDiTesto 8">
            <a:extLst>
              <a:ext uri="{FF2B5EF4-FFF2-40B4-BE49-F238E27FC236}">
                <a16:creationId xmlns:a16="http://schemas.microsoft.com/office/drawing/2014/main" id="{4A0CF599-F6B0-5CBE-8740-20A161B9C4AE}"/>
              </a:ext>
            </a:extLst>
          </p:cNvPr>
          <p:cNvSpPr txBox="1"/>
          <p:nvPr/>
        </p:nvSpPr>
        <p:spPr>
          <a:xfrm rot="590977">
            <a:off x="7608966" y="2033076"/>
            <a:ext cx="552384" cy="307777"/>
          </a:xfrm>
          <a:prstGeom prst="rect">
            <a:avLst/>
          </a:prstGeom>
          <a:noFill/>
        </p:spPr>
        <p:txBody>
          <a:bodyPr wrap="square" rtlCol="0">
            <a:spAutoFit/>
          </a:bodyPr>
          <a:lstStyle/>
          <a:p>
            <a:r>
              <a:rPr lang="en-US" dirty="0"/>
              <a:t>SQL</a:t>
            </a:r>
          </a:p>
        </p:txBody>
      </p:sp>
    </p:spTree>
    <p:extLst>
      <p:ext uri="{BB962C8B-B14F-4D97-AF65-F5344CB8AC3E}">
        <p14:creationId xmlns:p14="http://schemas.microsoft.com/office/powerpoint/2010/main" val="2615294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F2D5EC-2BA2-36E9-B6EF-AE5AFA9E4E42}"/>
              </a:ext>
            </a:extLst>
          </p:cNvPr>
          <p:cNvSpPr>
            <a:spLocks noGrp="1"/>
          </p:cNvSpPr>
          <p:nvPr>
            <p:ph type="body" idx="1"/>
          </p:nvPr>
        </p:nvSpPr>
        <p:spPr/>
        <p:txBody>
          <a:bodyPr/>
          <a:lstStyle/>
          <a:p>
            <a:pPr marL="146050" indent="0">
              <a:buNone/>
            </a:pPr>
            <a:endParaRPr lang="en-US" dirty="0"/>
          </a:p>
        </p:txBody>
      </p:sp>
      <p:sp>
        <p:nvSpPr>
          <p:cNvPr id="4" name="Segnaposto numero diapositiva 3">
            <a:extLst>
              <a:ext uri="{FF2B5EF4-FFF2-40B4-BE49-F238E27FC236}">
                <a16:creationId xmlns:a16="http://schemas.microsoft.com/office/drawing/2014/main" id="{39793D18-B958-2348-3B0C-D867EC3DEB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18</a:t>
            </a:fld>
            <a:endParaRPr lang="it-IT"/>
          </a:p>
        </p:txBody>
      </p:sp>
      <p:sp>
        <p:nvSpPr>
          <p:cNvPr id="5" name="Sottotitolo 4">
            <a:extLst>
              <a:ext uri="{FF2B5EF4-FFF2-40B4-BE49-F238E27FC236}">
                <a16:creationId xmlns:a16="http://schemas.microsoft.com/office/drawing/2014/main" id="{AD10CC83-693E-4CBD-69CF-1557546673C0}"/>
              </a:ext>
            </a:extLst>
          </p:cNvPr>
          <p:cNvSpPr>
            <a:spLocks noGrp="1"/>
          </p:cNvSpPr>
          <p:nvPr>
            <p:ph type="subTitle" idx="2"/>
          </p:nvPr>
        </p:nvSpPr>
        <p:spPr/>
        <p:txBody>
          <a:bodyPr/>
          <a:lstStyle/>
          <a:p>
            <a:endParaRPr lang="en-US"/>
          </a:p>
        </p:txBody>
      </p:sp>
      <p:sp>
        <p:nvSpPr>
          <p:cNvPr id="7" name="Titolo 6">
            <a:extLst>
              <a:ext uri="{FF2B5EF4-FFF2-40B4-BE49-F238E27FC236}">
                <a16:creationId xmlns:a16="http://schemas.microsoft.com/office/drawing/2014/main" id="{B546616D-9C94-5CFF-C017-9794BAED1220}"/>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743869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Slide example 2</a:t>
            </a:r>
            <a:endParaRPr dirty="0"/>
          </a:p>
        </p:txBody>
      </p:sp>
      <p:sp>
        <p:nvSpPr>
          <p:cNvPr id="90" name="Google Shape;90;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19</a:t>
            </a:fld>
            <a:endParaRPr/>
          </a:p>
        </p:txBody>
      </p:sp>
      <p:sp>
        <p:nvSpPr>
          <p:cNvPr id="91" name="Google Shape;91;p9"/>
          <p:cNvSpPr txBox="1">
            <a:spLocks noGrp="1"/>
          </p:cNvSpPr>
          <p:nvPr>
            <p:ph type="body" idx="1"/>
          </p:nvPr>
        </p:nvSpPr>
        <p:spPr>
          <a:xfrm>
            <a:off x="727650" y="1622025"/>
            <a:ext cx="7853100" cy="15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dirty="0"/>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b="1" dirty="0"/>
          </a:p>
        </p:txBody>
      </p:sp>
      <p:sp>
        <p:nvSpPr>
          <p:cNvPr id="92" name="Google Shape;92;p9"/>
          <p:cNvSpPr/>
          <p:nvPr/>
        </p:nvSpPr>
        <p:spPr>
          <a:xfrm>
            <a:off x="1285925" y="3531750"/>
            <a:ext cx="3185100" cy="1007700"/>
          </a:xfrm>
          <a:prstGeom prst="roundRect">
            <a:avLst>
              <a:gd name="adj" fmla="val 16667"/>
            </a:avLst>
          </a:prstGeom>
          <a:solidFill>
            <a:srgbClr val="6F0A19">
              <a:alpha val="30050"/>
            </a:srgbClr>
          </a:solidFill>
          <a:ln w="9525" cap="flat" cmpd="sng">
            <a:solidFill>
              <a:srgbClr val="6F0A19"/>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it" sz="1200">
                <a:solidFill>
                  <a:schemeClr val="accent1"/>
                </a:solidFill>
                <a:latin typeface="Catamaran"/>
                <a:ea typeface="Catamaran"/>
                <a:cs typeface="Catamaran"/>
                <a:sym typeface="Catamaran"/>
              </a:rPr>
              <a:t>Lorem ipsum dolor sit amet, consectetur adipisci elit, sed eiusmod tempor incidunt ut labore et dolore magna aliqua. </a:t>
            </a:r>
            <a:endParaRPr sz="1300"/>
          </a:p>
        </p:txBody>
      </p:sp>
      <p:sp>
        <p:nvSpPr>
          <p:cNvPr id="93" name="Google Shape;93;p9"/>
          <p:cNvSpPr/>
          <p:nvPr/>
        </p:nvSpPr>
        <p:spPr>
          <a:xfrm>
            <a:off x="4572000" y="3531750"/>
            <a:ext cx="3494100" cy="1056300"/>
          </a:xfrm>
          <a:prstGeom prst="roundRect">
            <a:avLst>
              <a:gd name="adj" fmla="val 16667"/>
            </a:avLst>
          </a:prstGeom>
          <a:solidFill>
            <a:srgbClr val="006778">
              <a:alpha val="44260"/>
            </a:srgbClr>
          </a:solidFill>
          <a:ln w="9525" cap="flat" cmpd="sng">
            <a:solidFill>
              <a:srgbClr val="006778"/>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it" sz="1200" dirty="0">
                <a:solidFill>
                  <a:schemeClr val="accent1"/>
                </a:solidFill>
                <a:latin typeface="Catamaran"/>
                <a:ea typeface="Catamaran"/>
                <a:cs typeface="Catamaran"/>
                <a:sym typeface="Catamaran"/>
              </a:rPr>
              <a:t>Ut enim ad minim veniam, quis nostrum exercitationem ullam corporis suscipit laboriosam, nisi ut aliquid ex ea commodi consequatur.</a:t>
            </a:r>
            <a:endParaRPr sz="1200" dirty="0"/>
          </a:p>
        </p:txBody>
      </p:sp>
      <p:sp>
        <p:nvSpPr>
          <p:cNvPr id="94" name="Google Shape;94;p9"/>
          <p:cNvSpPr/>
          <p:nvPr/>
        </p:nvSpPr>
        <p:spPr>
          <a:xfrm>
            <a:off x="1789700" y="3344850"/>
            <a:ext cx="2316000" cy="186900"/>
          </a:xfrm>
          <a:prstGeom prst="roundRect">
            <a:avLst>
              <a:gd name="adj" fmla="val 16667"/>
            </a:avLst>
          </a:prstGeom>
          <a:solidFill>
            <a:schemeClr val="lt2"/>
          </a:solidFill>
          <a:ln w="9525" cap="flat" cmpd="sng">
            <a:solidFill>
              <a:srgbClr val="6F0A1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solidFill>
                  <a:schemeClr val="accent1"/>
                </a:solidFill>
                <a:latin typeface="Catamaran"/>
                <a:ea typeface="Catamaran"/>
                <a:cs typeface="Catamaran"/>
                <a:sym typeface="Catamaran"/>
              </a:rPr>
              <a:t>Bad</a:t>
            </a:r>
            <a:endParaRPr sz="1300">
              <a:solidFill>
                <a:schemeClr val="accent1"/>
              </a:solidFill>
              <a:latin typeface="Catamaran"/>
              <a:ea typeface="Catamaran"/>
              <a:cs typeface="Catamaran"/>
              <a:sym typeface="Catamaran"/>
            </a:endParaRPr>
          </a:p>
        </p:txBody>
      </p:sp>
      <p:sp>
        <p:nvSpPr>
          <p:cNvPr id="95" name="Google Shape;95;p9"/>
          <p:cNvSpPr/>
          <p:nvPr/>
        </p:nvSpPr>
        <p:spPr>
          <a:xfrm>
            <a:off x="5161050" y="3344850"/>
            <a:ext cx="2316000" cy="186900"/>
          </a:xfrm>
          <a:prstGeom prst="roundRect">
            <a:avLst>
              <a:gd name="adj" fmla="val 16667"/>
            </a:avLst>
          </a:prstGeom>
          <a:solidFill>
            <a:schemeClr val="lt2"/>
          </a:solidFill>
          <a:ln w="9525" cap="flat" cmpd="sng">
            <a:solidFill>
              <a:srgbClr val="00677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solidFill>
                  <a:schemeClr val="accent1"/>
                </a:solidFill>
                <a:latin typeface="Catamaran"/>
                <a:ea typeface="Catamaran"/>
                <a:cs typeface="Catamaran"/>
                <a:sym typeface="Catamaran"/>
              </a:rPr>
              <a:t>Good</a:t>
            </a:r>
            <a:endParaRPr sz="1300">
              <a:solidFill>
                <a:schemeClr val="accent1"/>
              </a:solidFill>
              <a:latin typeface="Catamaran"/>
              <a:ea typeface="Catamaran"/>
              <a:cs typeface="Catamaran"/>
              <a:sym typeface="Catamaran"/>
            </a:endParaRPr>
          </a:p>
        </p:txBody>
      </p:sp>
      <p:sp>
        <p:nvSpPr>
          <p:cNvPr id="96" name="Google Shape;96;p9"/>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900"/>
              <a:t>Presentation Title - Name Surname</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a:t>
            </a:fld>
            <a:endParaRPr/>
          </a:p>
        </p:txBody>
      </p:sp>
      <p:sp>
        <p:nvSpPr>
          <p:cNvPr id="70" name="Google Shape;70;p7"/>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Table of contents</a:t>
            </a:r>
            <a:endParaRPr dirty="0"/>
          </a:p>
        </p:txBody>
      </p:sp>
      <p:sp>
        <p:nvSpPr>
          <p:cNvPr id="71" name="Google Shape;71;p7"/>
          <p:cNvSpPr txBox="1"/>
          <p:nvPr/>
        </p:nvSpPr>
        <p:spPr>
          <a:xfrm>
            <a:off x="1583700" y="19833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dirty="0">
                <a:latin typeface="Raleway"/>
                <a:ea typeface="Raleway"/>
                <a:cs typeface="Raleway"/>
                <a:sym typeface="Raleway"/>
              </a:rPr>
              <a:t>Introduction</a:t>
            </a:r>
            <a:endParaRPr sz="1800" dirty="0">
              <a:latin typeface="Raleway"/>
              <a:ea typeface="Raleway"/>
              <a:cs typeface="Raleway"/>
              <a:sym typeface="Raleway"/>
            </a:endParaRPr>
          </a:p>
        </p:txBody>
      </p:sp>
      <p:sp>
        <p:nvSpPr>
          <p:cNvPr id="72" name="Google Shape;72;p7"/>
          <p:cNvSpPr txBox="1"/>
          <p:nvPr/>
        </p:nvSpPr>
        <p:spPr>
          <a:xfrm>
            <a:off x="5403000" y="19833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IT" sz="1800" dirty="0">
                <a:latin typeface="Raleway"/>
                <a:ea typeface="Raleway"/>
                <a:cs typeface="Raleway"/>
                <a:sym typeface="Raleway"/>
              </a:rPr>
              <a:t>Tool </a:t>
            </a:r>
            <a:r>
              <a:rPr lang="it-IT" sz="1800" dirty="0" err="1">
                <a:latin typeface="Raleway"/>
                <a:ea typeface="Raleway"/>
                <a:cs typeface="Raleway"/>
                <a:sym typeface="Raleway"/>
              </a:rPr>
              <a:t>installation</a:t>
            </a:r>
            <a:r>
              <a:rPr lang="it-IT" sz="1800" dirty="0">
                <a:latin typeface="Raleway"/>
                <a:ea typeface="Raleway"/>
                <a:cs typeface="Raleway"/>
                <a:sym typeface="Raleway"/>
              </a:rPr>
              <a:t> and setup</a:t>
            </a:r>
            <a:endParaRPr sz="1800" dirty="0">
              <a:latin typeface="Raleway"/>
              <a:ea typeface="Raleway"/>
              <a:cs typeface="Raleway"/>
              <a:sym typeface="Raleway"/>
            </a:endParaRPr>
          </a:p>
        </p:txBody>
      </p:sp>
      <p:sp>
        <p:nvSpPr>
          <p:cNvPr id="73" name="Google Shape;73;p7"/>
          <p:cNvSpPr txBox="1"/>
          <p:nvPr/>
        </p:nvSpPr>
        <p:spPr>
          <a:xfrm>
            <a:off x="1583700" y="29378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IT" sz="1800" dirty="0">
                <a:latin typeface="Raleway"/>
                <a:ea typeface="Raleway"/>
                <a:cs typeface="Raleway"/>
                <a:sym typeface="Raleway"/>
              </a:rPr>
              <a:t>Dataset import</a:t>
            </a:r>
            <a:endParaRPr sz="1800" dirty="0">
              <a:latin typeface="Raleway"/>
              <a:ea typeface="Raleway"/>
              <a:cs typeface="Raleway"/>
              <a:sym typeface="Raleway"/>
            </a:endParaRPr>
          </a:p>
        </p:txBody>
      </p:sp>
      <p:sp>
        <p:nvSpPr>
          <p:cNvPr id="74" name="Google Shape;74;p7"/>
          <p:cNvSpPr txBox="1"/>
          <p:nvPr/>
        </p:nvSpPr>
        <p:spPr>
          <a:xfrm>
            <a:off x="5403000" y="29378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IT" sz="1800" dirty="0">
                <a:latin typeface="Raleway"/>
                <a:ea typeface="Raleway"/>
                <a:cs typeface="Raleway"/>
                <a:sym typeface="Raleway"/>
              </a:rPr>
              <a:t>Query tool</a:t>
            </a:r>
          </a:p>
        </p:txBody>
      </p:sp>
      <p:sp>
        <p:nvSpPr>
          <p:cNvPr id="7" name="CasellaDiTesto 6">
            <a:extLst>
              <a:ext uri="{FF2B5EF4-FFF2-40B4-BE49-F238E27FC236}">
                <a16:creationId xmlns:a16="http://schemas.microsoft.com/office/drawing/2014/main" id="{C3EAAEA7-72CA-1681-40B2-BCFF8AE5E09A}"/>
              </a:ext>
            </a:extLst>
          </p:cNvPr>
          <p:cNvSpPr txBox="1"/>
          <p:nvPr/>
        </p:nvSpPr>
        <p:spPr>
          <a:xfrm>
            <a:off x="4923064" y="2310493"/>
            <a:ext cx="184731" cy="307777"/>
          </a:xfrm>
          <a:prstGeom prst="rect">
            <a:avLst/>
          </a:prstGeom>
          <a:noFill/>
        </p:spPr>
        <p:txBody>
          <a:bodyPr wrap="none" rtlCol="0">
            <a:spAutoFit/>
          </a:bodyPr>
          <a:lstStyle/>
          <a:p>
            <a:endParaRPr lang="en-US" dirty="0"/>
          </a:p>
        </p:txBody>
      </p:sp>
      <p:sp>
        <p:nvSpPr>
          <p:cNvPr id="3" name="Google Shape;74;p7">
            <a:extLst>
              <a:ext uri="{FF2B5EF4-FFF2-40B4-BE49-F238E27FC236}">
                <a16:creationId xmlns:a16="http://schemas.microsoft.com/office/drawing/2014/main" id="{AF97603F-C82D-CFCD-79CF-33EBFB78E0AB}"/>
              </a:ext>
            </a:extLst>
          </p:cNvPr>
          <p:cNvSpPr txBox="1"/>
          <p:nvPr/>
        </p:nvSpPr>
        <p:spPr>
          <a:xfrm>
            <a:off x="1583700" y="3908651"/>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IT" sz="1800" dirty="0">
                <a:latin typeface="Raleway"/>
                <a:ea typeface="Raleway"/>
                <a:cs typeface="Raleway"/>
                <a:sym typeface="Raleway"/>
              </a:rPr>
              <a:t>Analytics tool</a:t>
            </a:r>
          </a:p>
        </p:txBody>
      </p:sp>
      <p:sp>
        <p:nvSpPr>
          <p:cNvPr id="4" name="Google Shape;74;p7">
            <a:extLst>
              <a:ext uri="{FF2B5EF4-FFF2-40B4-BE49-F238E27FC236}">
                <a16:creationId xmlns:a16="http://schemas.microsoft.com/office/drawing/2014/main" id="{F149C42F-FAFE-7E58-E29E-ECCE9391D2BF}"/>
              </a:ext>
            </a:extLst>
          </p:cNvPr>
          <p:cNvSpPr txBox="1"/>
          <p:nvPr/>
        </p:nvSpPr>
        <p:spPr>
          <a:xfrm>
            <a:off x="5403000" y="38923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IT" sz="1800" dirty="0" err="1">
                <a:latin typeface="Raleway"/>
                <a:ea typeface="Raleway"/>
                <a:cs typeface="Raleway"/>
                <a:sym typeface="Raleway"/>
              </a:rPr>
              <a:t>References</a:t>
            </a:r>
            <a:endParaRPr lang="it-IT" sz="1800" dirty="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0"/>
          <p:cNvSpPr txBox="1">
            <a:spLocks noGrp="1"/>
          </p:cNvSpPr>
          <p:nvPr>
            <p:ph type="title"/>
          </p:nvPr>
        </p:nvSpPr>
        <p:spPr>
          <a:xfrm>
            <a:off x="770150" y="831575"/>
            <a:ext cx="3300900" cy="13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Slide example with subtitle	</a:t>
            </a:r>
            <a:endParaRPr dirty="0"/>
          </a:p>
        </p:txBody>
      </p:sp>
      <p:sp>
        <p:nvSpPr>
          <p:cNvPr id="102" name="Google Shape;102;p10"/>
          <p:cNvSpPr txBox="1">
            <a:spLocks noGrp="1"/>
          </p:cNvSpPr>
          <p:nvPr>
            <p:ph type="subTitle" idx="1"/>
          </p:nvPr>
        </p:nvSpPr>
        <p:spPr>
          <a:xfrm>
            <a:off x="770150" y="2192250"/>
            <a:ext cx="3300900" cy="24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Lorem ipsum dolor sit amet</a:t>
            </a:r>
            <a:endParaRPr/>
          </a:p>
        </p:txBody>
      </p:sp>
      <p:sp>
        <p:nvSpPr>
          <p:cNvPr id="103" name="Google Shape;103;p10"/>
          <p:cNvSpPr txBox="1">
            <a:spLocks noGrp="1"/>
          </p:cNvSpPr>
          <p:nvPr>
            <p:ph type="body" idx="2"/>
          </p:nvPr>
        </p:nvSpPr>
        <p:spPr>
          <a:xfrm>
            <a:off x="5161900" y="831575"/>
            <a:ext cx="3374400" cy="302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dirty="0"/>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dirty="0"/>
          </a:p>
        </p:txBody>
      </p:sp>
      <p:sp>
        <p:nvSpPr>
          <p:cNvPr id="104" name="Google Shape;104;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20</a:t>
            </a:fld>
            <a:endParaRPr/>
          </a:p>
        </p:txBody>
      </p:sp>
      <p:sp>
        <p:nvSpPr>
          <p:cNvPr id="105" name="Google Shape;105;p10"/>
          <p:cNvSpPr txBox="1">
            <a:spLocks noGrp="1"/>
          </p:cNvSpPr>
          <p:nvPr>
            <p:ph type="subTitle" idx="3"/>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t>Presentation Title - Name Surname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21</a:t>
            </a:fld>
            <a:endParaRPr/>
          </a:p>
        </p:txBody>
      </p:sp>
      <p:sp>
        <p:nvSpPr>
          <p:cNvPr id="111" name="Google Shape;111;p11"/>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t>Presentation Title - Name Surname</a:t>
            </a:r>
            <a:endParaRPr/>
          </a:p>
        </p:txBody>
      </p:sp>
      <p:sp>
        <p:nvSpPr>
          <p:cNvPr id="112" name="Google Shape;112;p11"/>
          <p:cNvSpPr txBox="1"/>
          <p:nvPr/>
        </p:nvSpPr>
        <p:spPr>
          <a:xfrm>
            <a:off x="727650" y="86180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600" b="1">
                <a:solidFill>
                  <a:srgbClr val="1A1A1A"/>
                </a:solidFill>
                <a:latin typeface="Catamaran"/>
                <a:ea typeface="Catamaran"/>
                <a:cs typeface="Catamaran"/>
                <a:sym typeface="Catamaran"/>
              </a:rPr>
              <a:t>Slide example with timeline</a:t>
            </a:r>
            <a:endParaRPr sz="2600" b="1">
              <a:solidFill>
                <a:srgbClr val="1A1A1A"/>
              </a:solidFill>
              <a:latin typeface="Catamaran"/>
              <a:ea typeface="Catamaran"/>
              <a:cs typeface="Catamaran"/>
              <a:sym typeface="Catamaran"/>
            </a:endParaRPr>
          </a:p>
        </p:txBody>
      </p:sp>
      <p:sp>
        <p:nvSpPr>
          <p:cNvPr id="113" name="Google Shape;113;p11"/>
          <p:cNvSpPr txBox="1"/>
          <p:nvPr/>
        </p:nvSpPr>
        <p:spPr>
          <a:xfrm>
            <a:off x="1853025" y="1971000"/>
            <a:ext cx="1836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300">
                <a:solidFill>
                  <a:srgbClr val="595959"/>
                </a:solidFill>
                <a:latin typeface="Catamaran"/>
                <a:ea typeface="Catamaran"/>
                <a:cs typeface="Catamaran"/>
                <a:sym typeface="Catamaran"/>
              </a:rPr>
              <a:t>Lorem ipsum dolor sit amet</a:t>
            </a:r>
            <a:endParaRPr sz="1300">
              <a:solidFill>
                <a:srgbClr val="595959"/>
              </a:solidFill>
              <a:latin typeface="Catamaran"/>
              <a:ea typeface="Catamaran"/>
              <a:cs typeface="Catamaran"/>
              <a:sym typeface="Catamaran"/>
            </a:endParaRPr>
          </a:p>
        </p:txBody>
      </p:sp>
      <p:sp>
        <p:nvSpPr>
          <p:cNvPr id="114" name="Google Shape;114;p11"/>
          <p:cNvSpPr txBox="1"/>
          <p:nvPr/>
        </p:nvSpPr>
        <p:spPr>
          <a:xfrm>
            <a:off x="1581075" y="1556800"/>
            <a:ext cx="2380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a:latin typeface="Catamaran"/>
                <a:ea typeface="Catamaran"/>
                <a:cs typeface="Catamaran"/>
                <a:sym typeface="Catamaran"/>
              </a:rPr>
              <a:t>Time 1</a:t>
            </a:r>
            <a:endParaRPr sz="1800">
              <a:latin typeface="Catamaran"/>
              <a:ea typeface="Catamaran"/>
              <a:cs typeface="Catamaran"/>
              <a:sym typeface="Catamaran"/>
            </a:endParaRPr>
          </a:p>
        </p:txBody>
      </p:sp>
      <p:sp>
        <p:nvSpPr>
          <p:cNvPr id="115" name="Google Shape;115;p11"/>
          <p:cNvSpPr txBox="1"/>
          <p:nvPr/>
        </p:nvSpPr>
        <p:spPr>
          <a:xfrm>
            <a:off x="5048625" y="1971000"/>
            <a:ext cx="1836900" cy="7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300">
                <a:solidFill>
                  <a:srgbClr val="595959"/>
                </a:solidFill>
                <a:latin typeface="Catamaran"/>
                <a:ea typeface="Catamaran"/>
                <a:cs typeface="Catamaran"/>
                <a:sym typeface="Catamaran"/>
              </a:rPr>
              <a:t>Quis aute iure reprehenderit</a:t>
            </a:r>
            <a:endParaRPr sz="1300">
              <a:solidFill>
                <a:srgbClr val="595959"/>
              </a:solidFill>
              <a:latin typeface="Lato"/>
              <a:ea typeface="Lato"/>
              <a:cs typeface="Lato"/>
              <a:sym typeface="Lato"/>
            </a:endParaRPr>
          </a:p>
          <a:p>
            <a:pPr marL="0" lvl="0" indent="0" algn="ctr" rtl="0">
              <a:spcBef>
                <a:spcPts val="1600"/>
              </a:spcBef>
              <a:spcAft>
                <a:spcPts val="1600"/>
              </a:spcAft>
              <a:buNone/>
            </a:pPr>
            <a:endParaRPr sz="1300">
              <a:solidFill>
                <a:srgbClr val="595959"/>
              </a:solidFill>
              <a:latin typeface="Lato"/>
              <a:ea typeface="Lato"/>
              <a:cs typeface="Lato"/>
              <a:sym typeface="Lato"/>
            </a:endParaRPr>
          </a:p>
        </p:txBody>
      </p:sp>
      <p:sp>
        <p:nvSpPr>
          <p:cNvPr id="116" name="Google Shape;116;p11"/>
          <p:cNvSpPr txBox="1"/>
          <p:nvPr/>
        </p:nvSpPr>
        <p:spPr>
          <a:xfrm>
            <a:off x="4643175" y="1556800"/>
            <a:ext cx="2647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a:latin typeface="Catamaran"/>
                <a:ea typeface="Catamaran"/>
                <a:cs typeface="Catamaran"/>
                <a:sym typeface="Catamaran"/>
              </a:rPr>
              <a:t>Time 3</a:t>
            </a:r>
            <a:endParaRPr sz="1800">
              <a:latin typeface="Catamaran"/>
              <a:ea typeface="Catamaran"/>
              <a:cs typeface="Catamaran"/>
              <a:sym typeface="Catamaran"/>
            </a:endParaRPr>
          </a:p>
        </p:txBody>
      </p:sp>
      <p:sp>
        <p:nvSpPr>
          <p:cNvPr id="117" name="Google Shape;117;p11"/>
          <p:cNvSpPr txBox="1"/>
          <p:nvPr/>
        </p:nvSpPr>
        <p:spPr>
          <a:xfrm>
            <a:off x="2557725" y="4131500"/>
            <a:ext cx="3654900" cy="5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300">
                <a:solidFill>
                  <a:srgbClr val="595959"/>
                </a:solidFill>
                <a:latin typeface="Catamaran"/>
                <a:ea typeface="Catamaran"/>
                <a:cs typeface="Catamaran"/>
                <a:sym typeface="Catamaran"/>
              </a:rPr>
              <a:t>Ut enim ad minim veniam, quis nostrum exercitationem ullam corporis suscipit laboriosam</a:t>
            </a:r>
            <a:endParaRPr sz="1300">
              <a:solidFill>
                <a:srgbClr val="595959"/>
              </a:solidFill>
              <a:latin typeface="Lato"/>
              <a:ea typeface="Lato"/>
              <a:cs typeface="Lato"/>
              <a:sym typeface="Lato"/>
            </a:endParaRPr>
          </a:p>
        </p:txBody>
      </p:sp>
      <p:sp>
        <p:nvSpPr>
          <p:cNvPr id="118" name="Google Shape;118;p11"/>
          <p:cNvSpPr txBox="1"/>
          <p:nvPr/>
        </p:nvSpPr>
        <p:spPr>
          <a:xfrm>
            <a:off x="3061275" y="3742700"/>
            <a:ext cx="2647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a:latin typeface="Catamaran"/>
                <a:ea typeface="Catamaran"/>
                <a:cs typeface="Catamaran"/>
                <a:sym typeface="Catamaran"/>
              </a:rPr>
              <a:t>Time 2</a:t>
            </a:r>
            <a:endParaRPr sz="1800">
              <a:latin typeface="Catamaran"/>
              <a:ea typeface="Catamaran"/>
              <a:cs typeface="Catamaran"/>
              <a:sym typeface="Catamaran"/>
            </a:endParaRPr>
          </a:p>
        </p:txBody>
      </p:sp>
      <p:sp>
        <p:nvSpPr>
          <p:cNvPr id="119" name="Google Shape;119;p11"/>
          <p:cNvSpPr/>
          <p:nvPr/>
        </p:nvSpPr>
        <p:spPr>
          <a:xfrm>
            <a:off x="1884825" y="3084400"/>
            <a:ext cx="5000700" cy="1176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2371425" y="2684075"/>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5567025" y="2684075"/>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10800000" flipH="1">
            <a:off x="3969225" y="2802075"/>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2"/>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References</a:t>
            </a:r>
            <a:endParaRPr/>
          </a:p>
        </p:txBody>
      </p:sp>
      <p:sp>
        <p:nvSpPr>
          <p:cNvPr id="128" name="Google Shape;128;p12"/>
          <p:cNvSpPr txBox="1">
            <a:spLocks noGrp="1"/>
          </p:cNvSpPr>
          <p:nvPr>
            <p:ph type="body" idx="1"/>
          </p:nvPr>
        </p:nvSpPr>
        <p:spPr>
          <a:xfrm>
            <a:off x="727650" y="1397000"/>
            <a:ext cx="7688700" cy="3778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t" sz="1100" b="1" dirty="0"/>
              <a:t>Docs:</a:t>
            </a:r>
          </a:p>
          <a:p>
            <a:pPr lvl="1" indent="-311150">
              <a:spcBef>
                <a:spcPts val="0"/>
              </a:spcBef>
              <a:buSzPts val="1300"/>
              <a:buFont typeface="Catamaran"/>
              <a:buChar char="-"/>
            </a:pPr>
            <a:r>
              <a:rPr lang="it-IT" sz="900" dirty="0">
                <a:hlinkClick r:id="rId3"/>
              </a:rPr>
              <a:t>https://docs.couchbase.com/home/index.html</a:t>
            </a:r>
            <a:endParaRPr sz="900" b="1" dirty="0"/>
          </a:p>
          <a:p>
            <a:pPr marL="914400" lvl="1" indent="-298450" algn="l" rtl="0">
              <a:spcBef>
                <a:spcPts val="0"/>
              </a:spcBef>
              <a:spcAft>
                <a:spcPts val="0"/>
              </a:spcAft>
              <a:buSzPts val="1100"/>
              <a:buChar char="-"/>
            </a:pPr>
            <a:endParaRPr sz="1100" dirty="0"/>
          </a:p>
          <a:p>
            <a:pPr marL="457200" lvl="0" indent="-298450" algn="l" rtl="0">
              <a:spcBef>
                <a:spcPts val="0"/>
              </a:spcBef>
              <a:spcAft>
                <a:spcPts val="0"/>
              </a:spcAft>
              <a:buSzPts val="1100"/>
              <a:buChar char="-"/>
            </a:pPr>
            <a:r>
              <a:rPr lang="it" sz="1100" b="1" dirty="0"/>
              <a:t>Images:</a:t>
            </a:r>
            <a:endParaRPr lang="it" sz="900" b="1" dirty="0"/>
          </a:p>
          <a:p>
            <a:pPr lvl="1">
              <a:spcBef>
                <a:spcPts val="0"/>
              </a:spcBef>
              <a:buChar char="-"/>
            </a:pPr>
            <a:r>
              <a:rPr lang="it-IT" sz="900" dirty="0">
                <a:hlinkClick r:id="rId4"/>
              </a:rPr>
              <a:t>https://www.flaticon.com/free-icons/server</a:t>
            </a:r>
            <a:endParaRPr lang="it-IT" sz="900" dirty="0"/>
          </a:p>
          <a:p>
            <a:pPr lvl="1">
              <a:spcBef>
                <a:spcPts val="0"/>
              </a:spcBef>
              <a:buChar char="-"/>
            </a:pPr>
            <a:r>
              <a:rPr lang="it-IT" sz="900" dirty="0">
                <a:hlinkClick r:id="rId3"/>
              </a:rPr>
              <a:t>https://docs.couchbase.com/home/index.html</a:t>
            </a:r>
            <a:endParaRPr lang="it-IT" sz="900" dirty="0"/>
          </a:p>
          <a:p>
            <a:pPr lvl="1">
              <a:spcBef>
                <a:spcPts val="0"/>
              </a:spcBef>
              <a:buChar char="-"/>
            </a:pPr>
            <a:endParaRPr sz="900" dirty="0"/>
          </a:p>
          <a:p>
            <a:pPr marL="457200" lvl="0" indent="-298450" algn="l" rtl="0">
              <a:spcBef>
                <a:spcPts val="0"/>
              </a:spcBef>
              <a:spcAft>
                <a:spcPts val="0"/>
              </a:spcAft>
              <a:buSzPts val="1100"/>
              <a:buChar char="-"/>
            </a:pPr>
            <a:r>
              <a:rPr lang="it" sz="1100" b="1" dirty="0"/>
              <a:t>Slides: </a:t>
            </a:r>
            <a:endParaRPr sz="1100" b="1" dirty="0"/>
          </a:p>
          <a:p>
            <a:pPr marL="914400" lvl="1" indent="-298450" algn="l" rtl="0">
              <a:spcBef>
                <a:spcPts val="0"/>
              </a:spcBef>
              <a:spcAft>
                <a:spcPts val="0"/>
              </a:spcAft>
              <a:buSzPts val="1100"/>
              <a:buChar char="-"/>
            </a:pPr>
            <a:r>
              <a:rPr lang="it" sz="1100" u="sng" dirty="0">
                <a:solidFill>
                  <a:schemeClr val="hlink"/>
                </a:solidFill>
                <a:hlinkClick r:id="rId5"/>
              </a:rPr>
              <a:t>https://github.com/pietro-nardelli/sapienza-ppt-template</a:t>
            </a:r>
            <a:r>
              <a:rPr lang="it" sz="1100" dirty="0"/>
              <a:t> </a:t>
            </a:r>
            <a:br>
              <a:rPr lang="it" sz="1100" dirty="0"/>
            </a:br>
            <a:endParaRPr sz="1100" i="1" dirty="0"/>
          </a:p>
        </p:txBody>
      </p:sp>
      <p:sp>
        <p:nvSpPr>
          <p:cNvPr id="129" name="Google Shape;129;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22</a:t>
            </a:fld>
            <a:endParaRPr/>
          </a:p>
        </p:txBody>
      </p:sp>
      <p:sp>
        <p:nvSpPr>
          <p:cNvPr id="130" name="Google Shape;130;p12"/>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900" dirty="0"/>
              <a:t>Presentation Title - Name Surname</a:t>
            </a:r>
            <a:endParaRPr sz="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ctrTitle"/>
          </p:nvPr>
        </p:nvSpPr>
        <p:spPr>
          <a:xfrm>
            <a:off x="729450" y="1322450"/>
            <a:ext cx="76881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Thank you for the attention!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CouchBase</a:t>
            </a:r>
            <a:endParaRPr dirty="0"/>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sp>
        <p:nvSpPr>
          <p:cNvPr id="12" name="Google Shape;103;p10">
            <a:extLst>
              <a:ext uri="{FF2B5EF4-FFF2-40B4-BE49-F238E27FC236}">
                <a16:creationId xmlns:a16="http://schemas.microsoft.com/office/drawing/2014/main" id="{F6BF6AC7-BE62-0F85-B14D-862CFB391ACA}"/>
              </a:ext>
            </a:extLst>
          </p:cNvPr>
          <p:cNvSpPr txBox="1">
            <a:spLocks/>
          </p:cNvSpPr>
          <p:nvPr/>
        </p:nvSpPr>
        <p:spPr>
          <a:xfrm>
            <a:off x="727650" y="1824363"/>
            <a:ext cx="4957207" cy="1922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900"/>
              <a:buFont typeface="Catamaran"/>
              <a:buNone/>
              <a:defRPr sz="900" b="0" i="0" u="none" strike="noStrike" cap="none">
                <a:solidFill>
                  <a:schemeClr val="accent1"/>
                </a:solidFill>
                <a:latin typeface="Catamaran"/>
                <a:ea typeface="Catamaran"/>
                <a:cs typeface="Catamaran"/>
                <a:sym typeface="Catamaran"/>
              </a:defRPr>
            </a:lvl1pPr>
            <a:lvl2pPr marL="914400" marR="0" lvl="1"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2pPr>
            <a:lvl3pPr marL="1371600" marR="0" lvl="2"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3pPr>
            <a:lvl4pPr marL="1828800" marR="0" lvl="3"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4pPr>
            <a:lvl5pPr marL="2286000" marR="0" lvl="4"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5pPr>
            <a:lvl6pPr marL="2743200" marR="0" lvl="5"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6pPr>
            <a:lvl7pPr marL="3200400" marR="0" lvl="6"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7pPr>
            <a:lvl8pPr marL="3657600" marR="0" lvl="7"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8pPr>
            <a:lvl9pPr marL="4114800" marR="0" lvl="8" indent="-298450" algn="l" rtl="0">
              <a:lnSpc>
                <a:spcPct val="115000"/>
              </a:lnSpc>
              <a:spcBef>
                <a:spcPts val="1600"/>
              </a:spcBef>
              <a:spcAft>
                <a:spcPts val="160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9pPr>
          </a:lstStyle>
          <a:p>
            <a:pPr marL="0" indent="0">
              <a:spcAft>
                <a:spcPts val="1600"/>
              </a:spcAft>
            </a:pPr>
            <a:r>
              <a:rPr lang="it-IT" sz="1600" dirty="0" err="1"/>
              <a:t>CouchBase</a:t>
            </a:r>
            <a:r>
              <a:rPr lang="it-IT" sz="1600" dirty="0"/>
              <a:t> </a:t>
            </a:r>
            <a:r>
              <a:rPr lang="it-IT" sz="1600" dirty="0" err="1"/>
              <a:t>is</a:t>
            </a:r>
            <a:r>
              <a:rPr lang="it-IT" sz="1600" dirty="0"/>
              <a:t> a </a:t>
            </a:r>
            <a:r>
              <a:rPr lang="it-IT" sz="1600" dirty="0">
                <a:solidFill>
                  <a:srgbClr val="C00000"/>
                </a:solidFill>
              </a:rPr>
              <a:t>non-</a:t>
            </a:r>
            <a:r>
              <a:rPr lang="it-IT" sz="1600" dirty="0" err="1">
                <a:solidFill>
                  <a:srgbClr val="C00000"/>
                </a:solidFill>
              </a:rPr>
              <a:t>relational</a:t>
            </a:r>
            <a:r>
              <a:rPr lang="it-IT" sz="1600" dirty="0"/>
              <a:t> database, </a:t>
            </a:r>
            <a:r>
              <a:rPr lang="it-IT" sz="1600" dirty="0" err="1"/>
              <a:t>is</a:t>
            </a:r>
            <a:r>
              <a:rPr lang="it-IT" sz="1600" dirty="0"/>
              <a:t> </a:t>
            </a:r>
            <a:r>
              <a:rPr lang="it-IT" sz="1600" dirty="0" err="1"/>
              <a:t>document-based</a:t>
            </a:r>
            <a:r>
              <a:rPr lang="it-IT" sz="1600" dirty="0"/>
              <a:t>. Data in </a:t>
            </a:r>
            <a:r>
              <a:rPr lang="it-IT" sz="1600" dirty="0" err="1"/>
              <a:t>couchbase</a:t>
            </a:r>
            <a:r>
              <a:rPr lang="it-IT" sz="1600" dirty="0"/>
              <a:t> </a:t>
            </a:r>
            <a:r>
              <a:rPr lang="it-IT" sz="1600" dirty="0" err="1"/>
              <a:t>is</a:t>
            </a:r>
            <a:r>
              <a:rPr lang="it-IT" sz="1600" dirty="0"/>
              <a:t> </a:t>
            </a:r>
            <a:r>
              <a:rPr lang="it-IT" sz="1600" dirty="0" err="1"/>
              <a:t>stored</a:t>
            </a:r>
            <a:r>
              <a:rPr lang="it-IT" sz="1600" dirty="0"/>
              <a:t> </a:t>
            </a:r>
            <a:r>
              <a:rPr lang="it-IT" sz="1600" dirty="0" err="1"/>
              <a:t>as</a:t>
            </a:r>
            <a:r>
              <a:rPr lang="it-IT" sz="1600" dirty="0"/>
              <a:t> </a:t>
            </a:r>
            <a:r>
              <a:rPr lang="it-IT" sz="1600" dirty="0">
                <a:solidFill>
                  <a:srgbClr val="C00000"/>
                </a:solidFill>
              </a:rPr>
              <a:t>JSON</a:t>
            </a:r>
            <a:r>
              <a:rPr lang="it-IT" sz="1600" dirty="0"/>
              <a:t> </a:t>
            </a:r>
            <a:r>
              <a:rPr lang="it-IT" sz="1600" dirty="0" err="1"/>
              <a:t>documents</a:t>
            </a:r>
            <a:endParaRPr lang="it-IT" sz="1600" dirty="0"/>
          </a:p>
          <a:p>
            <a:pPr marL="0" indent="0">
              <a:spcAft>
                <a:spcPts val="1600"/>
              </a:spcAft>
            </a:pPr>
            <a:r>
              <a:rPr lang="it-IT" sz="1600" dirty="0" err="1">
                <a:solidFill>
                  <a:srgbClr val="C00000"/>
                </a:solidFill>
              </a:rPr>
              <a:t>Modularity</a:t>
            </a:r>
            <a:r>
              <a:rPr lang="it-IT" sz="1600" dirty="0"/>
              <a:t> of </a:t>
            </a:r>
            <a:r>
              <a:rPr lang="it-IT" sz="1600" dirty="0" err="1"/>
              <a:t>components</a:t>
            </a:r>
            <a:r>
              <a:rPr lang="it-IT" sz="1600" dirty="0"/>
              <a:t> make </a:t>
            </a:r>
            <a:r>
              <a:rPr lang="it-IT" sz="1600" dirty="0" err="1"/>
              <a:t>CouchBase</a:t>
            </a:r>
            <a:r>
              <a:rPr lang="it-IT" sz="1600" dirty="0"/>
              <a:t> </a:t>
            </a:r>
            <a:r>
              <a:rPr lang="it-IT" sz="1600" dirty="0" err="1"/>
              <a:t>suitable</a:t>
            </a:r>
            <a:r>
              <a:rPr lang="it-IT" sz="1600" dirty="0"/>
              <a:t> for </a:t>
            </a:r>
            <a:r>
              <a:rPr lang="it-IT" sz="1600" dirty="0" err="1"/>
              <a:t>any</a:t>
            </a:r>
            <a:r>
              <a:rPr lang="it-IT" sz="1600" dirty="0"/>
              <a:t> </a:t>
            </a:r>
            <a:r>
              <a:rPr lang="it-IT" sz="1600" dirty="0" err="1"/>
              <a:t>kind</a:t>
            </a:r>
            <a:r>
              <a:rPr lang="it-IT" sz="1600" dirty="0"/>
              <a:t> of </a:t>
            </a:r>
            <a:r>
              <a:rPr lang="it-IT" sz="1600" dirty="0" err="1"/>
              <a:t>application</a:t>
            </a:r>
            <a:endParaRPr lang="it-IT" sz="1600" dirty="0"/>
          </a:p>
          <a:p>
            <a:pPr marL="0" indent="0">
              <a:spcAft>
                <a:spcPts val="1600"/>
              </a:spcAft>
            </a:pPr>
            <a:r>
              <a:rPr lang="it-IT" sz="1600" dirty="0" err="1"/>
              <a:t>Is</a:t>
            </a:r>
            <a:r>
              <a:rPr lang="it-IT" sz="1600" dirty="0"/>
              <a:t> </a:t>
            </a:r>
            <a:r>
              <a:rPr lang="it-IT" sz="1600" dirty="0" err="1"/>
              <a:t>also</a:t>
            </a:r>
            <a:r>
              <a:rPr lang="it-IT" sz="1600" dirty="0"/>
              <a:t> </a:t>
            </a:r>
            <a:r>
              <a:rPr lang="it-IT" sz="1600" dirty="0" err="1"/>
              <a:t>developed</a:t>
            </a:r>
            <a:r>
              <a:rPr lang="it-IT" sz="1600" dirty="0"/>
              <a:t> to be easy to </a:t>
            </a:r>
            <a:r>
              <a:rPr lang="it-IT" sz="1600" dirty="0">
                <a:solidFill>
                  <a:srgbClr val="C00000"/>
                </a:solidFill>
              </a:rPr>
              <a:t>scale</a:t>
            </a:r>
          </a:p>
        </p:txBody>
      </p:sp>
      <p:pic>
        <p:nvPicPr>
          <p:cNvPr id="14" name="Immagine 13" descr="Immagine che contiene cerchio, testo, logo, schermata&#10;&#10;Descrizione generata automaticamente">
            <a:extLst>
              <a:ext uri="{FF2B5EF4-FFF2-40B4-BE49-F238E27FC236}">
                <a16:creationId xmlns:a16="http://schemas.microsoft.com/office/drawing/2014/main" id="{407CD979-4D44-1A6B-D3F7-551FBC472D61}"/>
              </a:ext>
            </a:extLst>
          </p:cNvPr>
          <p:cNvPicPr>
            <a:picLocks noChangeAspect="1"/>
          </p:cNvPicPr>
          <p:nvPr/>
        </p:nvPicPr>
        <p:blipFill>
          <a:blip r:embed="rId3"/>
          <a:stretch>
            <a:fillRect/>
          </a:stretch>
        </p:blipFill>
        <p:spPr>
          <a:xfrm>
            <a:off x="5953152" y="1356682"/>
            <a:ext cx="2857500" cy="2857500"/>
          </a:xfrm>
          <a:prstGeom prst="rect">
            <a:avLst/>
          </a:prstGeom>
        </p:spPr>
      </p:pic>
    </p:spTree>
    <p:extLst>
      <p:ext uri="{BB962C8B-B14F-4D97-AF65-F5344CB8AC3E}">
        <p14:creationId xmlns:p14="http://schemas.microsoft.com/office/powerpoint/2010/main" val="399602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4</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pic>
        <p:nvPicPr>
          <p:cNvPr id="14" name="Immagine 13" descr="Immagine che contiene cerchio, testo, logo, schermata&#10;&#10;Descrizione generata automaticamente">
            <a:extLst>
              <a:ext uri="{FF2B5EF4-FFF2-40B4-BE49-F238E27FC236}">
                <a16:creationId xmlns:a16="http://schemas.microsoft.com/office/drawing/2014/main" id="{407CD979-4D44-1A6B-D3F7-551FBC472D61}"/>
              </a:ext>
            </a:extLst>
          </p:cNvPr>
          <p:cNvPicPr>
            <a:picLocks noChangeAspect="1"/>
          </p:cNvPicPr>
          <p:nvPr/>
        </p:nvPicPr>
        <p:blipFill>
          <a:blip r:embed="rId3"/>
          <a:stretch>
            <a:fillRect/>
          </a:stretch>
        </p:blipFill>
        <p:spPr>
          <a:xfrm>
            <a:off x="2475524" y="586149"/>
            <a:ext cx="4192951" cy="419295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00C1B6-B23C-EB2B-0659-38EDA28101B9}"/>
              </a:ext>
            </a:extLst>
          </p:cNvPr>
          <p:cNvSpPr>
            <a:spLocks noGrp="1"/>
          </p:cNvSpPr>
          <p:nvPr>
            <p:ph type="title"/>
          </p:nvPr>
        </p:nvSpPr>
        <p:spPr/>
        <p:txBody>
          <a:bodyPr/>
          <a:lstStyle/>
          <a:p>
            <a:r>
              <a:rPr lang="en-US" dirty="0" err="1"/>
              <a:t>CouchBase</a:t>
            </a:r>
            <a:r>
              <a:rPr lang="en-US" dirty="0"/>
              <a:t> Architecture</a:t>
            </a:r>
          </a:p>
        </p:txBody>
      </p:sp>
      <p:sp>
        <p:nvSpPr>
          <p:cNvPr id="4" name="Segnaposto numero diapositiva 3">
            <a:extLst>
              <a:ext uri="{FF2B5EF4-FFF2-40B4-BE49-F238E27FC236}">
                <a16:creationId xmlns:a16="http://schemas.microsoft.com/office/drawing/2014/main" id="{F606D63C-B594-0C53-DB46-9E839B9097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5</a:t>
            </a:fld>
            <a:endParaRPr lang="it-IT"/>
          </a:p>
        </p:txBody>
      </p:sp>
      <p:sp>
        <p:nvSpPr>
          <p:cNvPr id="6" name="Google Shape;84;p8">
            <a:extLst>
              <a:ext uri="{FF2B5EF4-FFF2-40B4-BE49-F238E27FC236}">
                <a16:creationId xmlns:a16="http://schemas.microsoft.com/office/drawing/2014/main" id="{996F2EC7-6863-AD9F-E7DB-5EA968408A7B}"/>
              </a:ext>
            </a:extLst>
          </p:cNvPr>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sp>
        <p:nvSpPr>
          <p:cNvPr id="10" name="CasellaDiTesto 9">
            <a:extLst>
              <a:ext uri="{FF2B5EF4-FFF2-40B4-BE49-F238E27FC236}">
                <a16:creationId xmlns:a16="http://schemas.microsoft.com/office/drawing/2014/main" id="{A2966BB6-D2FC-0463-41D5-684964A4E05D}"/>
              </a:ext>
            </a:extLst>
          </p:cNvPr>
          <p:cNvSpPr txBox="1"/>
          <p:nvPr/>
        </p:nvSpPr>
        <p:spPr>
          <a:xfrm>
            <a:off x="713378" y="1533778"/>
            <a:ext cx="6555922" cy="3108543"/>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6F0A19"/>
                </a:solidFill>
                <a:latin typeface="Catamaran" pitchFamily="2" charset="77"/>
                <a:cs typeface="Catamaran" pitchFamily="2" charset="77"/>
              </a:rPr>
              <a:t>Cluster Manager</a:t>
            </a:r>
            <a:r>
              <a:rPr lang="en-US" dirty="0">
                <a:solidFill>
                  <a:schemeClr val="accent1"/>
                </a:solidFill>
                <a:latin typeface="Catamaran" pitchFamily="2" charset="77"/>
                <a:cs typeface="Catamaran" pitchFamily="2" charset="77"/>
              </a:rPr>
              <a:t> is not removable it handles the distribution of </a:t>
            </a:r>
            <a:r>
              <a:rPr lang="en-US" dirty="0" err="1">
                <a:solidFill>
                  <a:schemeClr val="accent1"/>
                </a:solidFill>
                <a:latin typeface="Catamaran" pitchFamily="2" charset="77"/>
                <a:cs typeface="Catamaran" pitchFamily="2" charset="77"/>
              </a:rPr>
              <a:t>CouchBase</a:t>
            </a:r>
            <a:r>
              <a:rPr lang="en-US" dirty="0">
                <a:solidFill>
                  <a:schemeClr val="accent1"/>
                </a:solidFill>
                <a:latin typeface="Catamaran" pitchFamily="2" charset="77"/>
                <a:cs typeface="Catamaran" pitchFamily="2" charset="77"/>
              </a:rPr>
              <a:t> nodes</a:t>
            </a:r>
          </a:p>
          <a:p>
            <a:endParaRPr lang="en-US" dirty="0">
              <a:solidFill>
                <a:schemeClr val="accent1"/>
              </a:solidFill>
              <a:latin typeface="Catamaran" pitchFamily="2" charset="77"/>
              <a:cs typeface="Catamaran" pitchFamily="2" charset="77"/>
            </a:endParaRPr>
          </a:p>
          <a:p>
            <a:pPr marL="285750" indent="-285750">
              <a:buFont typeface="Arial" panose="020B0604020202020204" pitchFamily="34" charset="0"/>
              <a:buChar char="•"/>
            </a:pPr>
            <a:r>
              <a:rPr lang="en-US" b="1" dirty="0">
                <a:solidFill>
                  <a:srgbClr val="6F0A19"/>
                </a:solidFill>
                <a:latin typeface="Catamaran" pitchFamily="2" charset="77"/>
                <a:cs typeface="Catamaran" pitchFamily="2" charset="77"/>
              </a:rPr>
              <a:t>Data Service</a:t>
            </a:r>
            <a:r>
              <a:rPr lang="en-US" b="1" dirty="0">
                <a:solidFill>
                  <a:schemeClr val="accent1"/>
                </a:solidFill>
                <a:latin typeface="Catamaran" pitchFamily="2" charset="77"/>
                <a:cs typeface="Catamaran" pitchFamily="2" charset="77"/>
              </a:rPr>
              <a:t> </a:t>
            </a:r>
            <a:r>
              <a:rPr lang="it-IT" dirty="0">
                <a:solidFill>
                  <a:schemeClr val="accent1"/>
                </a:solidFill>
                <a:latin typeface="Catamaran" pitchFamily="2" charset="77"/>
                <a:cs typeface="Catamaran" pitchFamily="2" charset="77"/>
              </a:rPr>
              <a:t>Supports the </a:t>
            </a:r>
            <a:r>
              <a:rPr lang="it-IT" dirty="0" err="1">
                <a:solidFill>
                  <a:schemeClr val="accent1"/>
                </a:solidFill>
                <a:latin typeface="Catamaran" pitchFamily="2" charset="77"/>
                <a:cs typeface="Catamaran" pitchFamily="2" charset="77"/>
              </a:rPr>
              <a:t>storing</a:t>
            </a:r>
            <a:r>
              <a:rPr lang="it-IT" dirty="0">
                <a:solidFill>
                  <a:schemeClr val="accent1"/>
                </a:solidFill>
                <a:latin typeface="Catamaran" pitchFamily="2" charset="77"/>
                <a:cs typeface="Catamaran" pitchFamily="2" charset="77"/>
              </a:rPr>
              <a:t>, setting, and </a:t>
            </a:r>
            <a:r>
              <a:rPr lang="it-IT" dirty="0" err="1">
                <a:solidFill>
                  <a:schemeClr val="accent1"/>
                </a:solidFill>
                <a:latin typeface="Catamaran" pitchFamily="2" charset="77"/>
                <a:cs typeface="Catamaran" pitchFamily="2" charset="77"/>
              </a:rPr>
              <a:t>retrieving</a:t>
            </a:r>
            <a:r>
              <a:rPr lang="it-IT" dirty="0">
                <a:solidFill>
                  <a:schemeClr val="accent1"/>
                </a:solidFill>
                <a:latin typeface="Catamaran" pitchFamily="2" charset="77"/>
                <a:cs typeface="Catamaran" pitchFamily="2" charset="77"/>
              </a:rPr>
              <a:t> of data-items by key</a:t>
            </a:r>
          </a:p>
          <a:p>
            <a:pPr marL="285750" indent="-285750">
              <a:buFont typeface="Arial" panose="020B0604020202020204" pitchFamily="34" charset="0"/>
              <a:buChar char="•"/>
            </a:pPr>
            <a:endParaRPr lang="it-IT" dirty="0">
              <a:solidFill>
                <a:schemeClr val="accent1"/>
              </a:solidFill>
              <a:latin typeface="Catamaran" pitchFamily="2" charset="77"/>
              <a:cs typeface="Catamaran" pitchFamily="2" charset="77"/>
            </a:endParaRPr>
          </a:p>
          <a:p>
            <a:pPr marL="285750" indent="-285750">
              <a:buFont typeface="Arial" panose="020B0604020202020204" pitchFamily="34" charset="0"/>
              <a:buChar char="•"/>
            </a:pPr>
            <a:r>
              <a:rPr lang="it-IT" b="1" dirty="0">
                <a:solidFill>
                  <a:srgbClr val="6F0A19"/>
                </a:solidFill>
                <a:latin typeface="Catamaran" pitchFamily="2" charset="77"/>
                <a:cs typeface="Catamaran" pitchFamily="2" charset="77"/>
              </a:rPr>
              <a:t>Index Service</a:t>
            </a:r>
            <a:r>
              <a:rPr lang="it-IT" dirty="0">
                <a:solidFill>
                  <a:schemeClr val="accent1"/>
                </a:solidFill>
                <a:latin typeface="Catamaran" pitchFamily="2" charset="77"/>
                <a:cs typeface="Catamaran" pitchFamily="2" charset="77"/>
              </a:rPr>
              <a:t> </a:t>
            </a:r>
            <a:r>
              <a:rPr lang="it-IT" dirty="0" err="1">
                <a:solidFill>
                  <a:schemeClr val="accent1"/>
                </a:solidFill>
                <a:latin typeface="Catamaran" pitchFamily="2" charset="77"/>
                <a:cs typeface="Catamaran" pitchFamily="2" charset="77"/>
              </a:rPr>
              <a:t>Creates</a:t>
            </a:r>
            <a:r>
              <a:rPr lang="it-IT" dirty="0">
                <a:solidFill>
                  <a:schemeClr val="accent1"/>
                </a:solidFill>
                <a:latin typeface="Catamaran" pitchFamily="2" charset="77"/>
                <a:cs typeface="Catamaran" pitchFamily="2" charset="77"/>
              </a:rPr>
              <a:t> indexes, for use by the Query and Analytics</a:t>
            </a:r>
          </a:p>
          <a:p>
            <a:pPr marL="285750" indent="-285750">
              <a:buFont typeface="Arial" panose="020B0604020202020204" pitchFamily="34" charset="0"/>
              <a:buChar char="•"/>
            </a:pPr>
            <a:endParaRPr lang="it-IT" dirty="0">
              <a:solidFill>
                <a:schemeClr val="accent1"/>
              </a:solidFill>
              <a:latin typeface="Catamaran" pitchFamily="2" charset="77"/>
              <a:cs typeface="Catamaran" pitchFamily="2" charset="77"/>
            </a:endParaRPr>
          </a:p>
          <a:p>
            <a:pPr marL="285750" indent="-285750">
              <a:buFont typeface="Arial" panose="020B0604020202020204" pitchFamily="34" charset="0"/>
              <a:buChar char="•"/>
            </a:pPr>
            <a:r>
              <a:rPr lang="it-IT" b="1" dirty="0">
                <a:solidFill>
                  <a:srgbClr val="6F0A19"/>
                </a:solidFill>
                <a:latin typeface="Catamaran" pitchFamily="2" charset="77"/>
                <a:cs typeface="Catamaran" pitchFamily="2" charset="77"/>
              </a:rPr>
              <a:t>Query Service</a:t>
            </a:r>
            <a:r>
              <a:rPr lang="it-IT" dirty="0">
                <a:latin typeface="Catamaran" pitchFamily="2" charset="77"/>
                <a:cs typeface="Catamaran" pitchFamily="2" charset="77"/>
              </a:rPr>
              <a:t> </a:t>
            </a:r>
            <a:r>
              <a:rPr lang="it-IT" dirty="0" err="1">
                <a:solidFill>
                  <a:schemeClr val="accent1"/>
                </a:solidFill>
                <a:latin typeface="Catamaran" pitchFamily="2" charset="77"/>
                <a:cs typeface="Catamaran" pitchFamily="2" charset="77"/>
              </a:rPr>
              <a:t>Parses</a:t>
            </a:r>
            <a:r>
              <a:rPr lang="it-IT" dirty="0">
                <a:solidFill>
                  <a:schemeClr val="accent1"/>
                </a:solidFill>
                <a:latin typeface="Catamaran" pitchFamily="2" charset="77"/>
                <a:cs typeface="Catamaran" pitchFamily="2" charset="77"/>
              </a:rPr>
              <a:t> queries </a:t>
            </a:r>
            <a:r>
              <a:rPr lang="it-IT" dirty="0" err="1">
                <a:solidFill>
                  <a:schemeClr val="accent1"/>
                </a:solidFill>
                <a:latin typeface="Catamaran" pitchFamily="2" charset="77"/>
                <a:cs typeface="Catamaran" pitchFamily="2" charset="77"/>
              </a:rPr>
              <a:t>specified</a:t>
            </a:r>
            <a:r>
              <a:rPr lang="it-IT" dirty="0">
                <a:solidFill>
                  <a:schemeClr val="accent1"/>
                </a:solidFill>
                <a:latin typeface="Catamaran" pitchFamily="2" charset="77"/>
                <a:cs typeface="Catamaran" pitchFamily="2" charset="77"/>
              </a:rPr>
              <a:t> in the </a:t>
            </a:r>
            <a:r>
              <a:rPr lang="it-IT" i="1" dirty="0">
                <a:solidFill>
                  <a:schemeClr val="accent1"/>
                </a:solidFill>
                <a:latin typeface="Catamaran" pitchFamily="2" charset="77"/>
                <a:cs typeface="Catamaran" pitchFamily="2" charset="77"/>
              </a:rPr>
              <a:t>N1QL</a:t>
            </a:r>
            <a:r>
              <a:rPr lang="it-IT" dirty="0">
                <a:solidFill>
                  <a:schemeClr val="accent1"/>
                </a:solidFill>
                <a:latin typeface="Catamaran" pitchFamily="2" charset="77"/>
                <a:cs typeface="Catamaran" pitchFamily="2" charset="77"/>
              </a:rPr>
              <a:t> query-</a:t>
            </a:r>
            <a:r>
              <a:rPr lang="it-IT" dirty="0" err="1">
                <a:solidFill>
                  <a:schemeClr val="accent1"/>
                </a:solidFill>
                <a:latin typeface="Catamaran" pitchFamily="2" charset="77"/>
                <a:cs typeface="Catamaran" pitchFamily="2" charset="77"/>
              </a:rPr>
              <a:t>language</a:t>
            </a:r>
            <a:r>
              <a:rPr lang="it-IT" dirty="0">
                <a:solidFill>
                  <a:schemeClr val="accent1"/>
                </a:solidFill>
                <a:latin typeface="Catamaran" pitchFamily="2" charset="77"/>
                <a:cs typeface="Catamaran" pitchFamily="2" charset="77"/>
              </a:rPr>
              <a:t>, </a:t>
            </a:r>
            <a:r>
              <a:rPr lang="it-IT" dirty="0" err="1">
                <a:solidFill>
                  <a:schemeClr val="accent1"/>
                </a:solidFill>
                <a:latin typeface="Catamaran" pitchFamily="2" charset="77"/>
                <a:cs typeface="Catamaran" pitchFamily="2" charset="77"/>
              </a:rPr>
              <a:t>executes</a:t>
            </a:r>
            <a:r>
              <a:rPr lang="it-IT" dirty="0">
                <a:solidFill>
                  <a:schemeClr val="accent1"/>
                </a:solidFill>
                <a:latin typeface="Catamaran" pitchFamily="2" charset="77"/>
                <a:cs typeface="Catamaran" pitchFamily="2" charset="77"/>
              </a:rPr>
              <a:t> the queries, and </a:t>
            </a:r>
            <a:r>
              <a:rPr lang="it-IT" dirty="0" err="1">
                <a:solidFill>
                  <a:schemeClr val="accent1"/>
                </a:solidFill>
                <a:latin typeface="Catamaran" pitchFamily="2" charset="77"/>
                <a:cs typeface="Catamaran" pitchFamily="2" charset="77"/>
              </a:rPr>
              <a:t>returns</a:t>
            </a:r>
            <a:r>
              <a:rPr lang="it-IT" dirty="0">
                <a:solidFill>
                  <a:schemeClr val="accent1"/>
                </a:solidFill>
                <a:latin typeface="Catamaran" pitchFamily="2" charset="77"/>
                <a:cs typeface="Catamaran" pitchFamily="2" charset="77"/>
              </a:rPr>
              <a:t> </a:t>
            </a:r>
            <a:r>
              <a:rPr lang="it-IT" dirty="0" err="1">
                <a:solidFill>
                  <a:schemeClr val="accent1"/>
                </a:solidFill>
                <a:latin typeface="Catamaran" pitchFamily="2" charset="77"/>
                <a:cs typeface="Catamaran" pitchFamily="2" charset="77"/>
              </a:rPr>
              <a:t>results</a:t>
            </a:r>
            <a:endParaRPr lang="it-IT" dirty="0">
              <a:solidFill>
                <a:schemeClr val="accent1"/>
              </a:solidFill>
              <a:latin typeface="Catamaran" pitchFamily="2" charset="77"/>
              <a:cs typeface="Catamaran" pitchFamily="2" charset="77"/>
            </a:endParaRPr>
          </a:p>
          <a:p>
            <a:pPr marL="285750" indent="-285750">
              <a:buFont typeface="Arial" panose="020B0604020202020204" pitchFamily="34" charset="0"/>
              <a:buChar char="•"/>
            </a:pPr>
            <a:endParaRPr lang="it-IT" dirty="0">
              <a:solidFill>
                <a:schemeClr val="accent1"/>
              </a:solidFill>
              <a:latin typeface="Catamaran" pitchFamily="2" charset="77"/>
              <a:cs typeface="Catamaran" pitchFamily="2" charset="77"/>
            </a:endParaRPr>
          </a:p>
          <a:p>
            <a:pPr marL="285750" indent="-285750">
              <a:buFont typeface="Arial" panose="020B0604020202020204" pitchFamily="34" charset="0"/>
              <a:buChar char="•"/>
            </a:pPr>
            <a:r>
              <a:rPr lang="it-IT" b="1" dirty="0" err="1">
                <a:solidFill>
                  <a:srgbClr val="6F0A19"/>
                </a:solidFill>
                <a:latin typeface="Catamaran" pitchFamily="2" charset="77"/>
                <a:cs typeface="Catamaran" pitchFamily="2" charset="77"/>
              </a:rPr>
              <a:t>Search</a:t>
            </a:r>
            <a:r>
              <a:rPr lang="it-IT" b="1" dirty="0">
                <a:solidFill>
                  <a:srgbClr val="6F0A19"/>
                </a:solidFill>
                <a:latin typeface="Catamaran" pitchFamily="2" charset="77"/>
                <a:cs typeface="Catamaran" pitchFamily="2" charset="77"/>
              </a:rPr>
              <a:t> Service</a:t>
            </a:r>
            <a:r>
              <a:rPr lang="it-IT" dirty="0">
                <a:latin typeface="Catamaran" pitchFamily="2" charset="77"/>
                <a:cs typeface="Catamaran" pitchFamily="2" charset="77"/>
              </a:rPr>
              <a:t> </a:t>
            </a:r>
            <a:r>
              <a:rPr lang="it-IT" dirty="0">
                <a:solidFill>
                  <a:schemeClr val="accent1"/>
                </a:solidFill>
                <a:latin typeface="Catamaran" pitchFamily="2" charset="77"/>
                <a:cs typeface="Catamaran" pitchFamily="2" charset="77"/>
              </a:rPr>
              <a:t>Create indexes </a:t>
            </a:r>
            <a:r>
              <a:rPr lang="it-IT" dirty="0" err="1">
                <a:solidFill>
                  <a:schemeClr val="accent1"/>
                </a:solidFill>
                <a:latin typeface="Catamaran" pitchFamily="2" charset="77"/>
                <a:cs typeface="Catamaran" pitchFamily="2" charset="77"/>
              </a:rPr>
              <a:t>specially</a:t>
            </a:r>
            <a:r>
              <a:rPr lang="it-IT" dirty="0">
                <a:solidFill>
                  <a:schemeClr val="accent1"/>
                </a:solidFill>
                <a:latin typeface="Catamaran" pitchFamily="2" charset="77"/>
                <a:cs typeface="Catamaran" pitchFamily="2" charset="77"/>
              </a:rPr>
              <a:t> </a:t>
            </a:r>
            <a:r>
              <a:rPr lang="it-IT" dirty="0" err="1">
                <a:solidFill>
                  <a:schemeClr val="accent1"/>
                </a:solidFill>
                <a:latin typeface="Catamaran" pitchFamily="2" charset="77"/>
                <a:cs typeface="Catamaran" pitchFamily="2" charset="77"/>
              </a:rPr>
              <a:t>purposed</a:t>
            </a:r>
            <a:r>
              <a:rPr lang="it-IT" dirty="0">
                <a:solidFill>
                  <a:schemeClr val="accent1"/>
                </a:solidFill>
                <a:latin typeface="Catamaran" pitchFamily="2" charset="77"/>
                <a:cs typeface="Catamaran" pitchFamily="2" charset="77"/>
              </a:rPr>
              <a:t> for </a:t>
            </a:r>
            <a:r>
              <a:rPr lang="it-IT" i="1" dirty="0">
                <a:solidFill>
                  <a:schemeClr val="accent1"/>
                </a:solidFill>
                <a:latin typeface="Catamaran" pitchFamily="2" charset="77"/>
                <a:cs typeface="Catamaran" pitchFamily="2" charset="77"/>
              </a:rPr>
              <a:t>Full Text </a:t>
            </a:r>
            <a:r>
              <a:rPr lang="it-IT" i="1" dirty="0" err="1">
                <a:solidFill>
                  <a:schemeClr val="accent1"/>
                </a:solidFill>
                <a:latin typeface="Catamaran" pitchFamily="2" charset="77"/>
                <a:cs typeface="Catamaran" pitchFamily="2" charset="77"/>
              </a:rPr>
              <a:t>Search</a:t>
            </a:r>
            <a:endParaRPr lang="it-IT" dirty="0">
              <a:solidFill>
                <a:schemeClr val="accent1"/>
              </a:solidFill>
              <a:latin typeface="Catamaran" pitchFamily="2" charset="77"/>
              <a:cs typeface="Catamaran" pitchFamily="2" charset="77"/>
            </a:endParaRPr>
          </a:p>
          <a:p>
            <a:pPr marL="285750" indent="-285750">
              <a:buFont typeface="Arial" panose="020B0604020202020204" pitchFamily="34" charset="0"/>
              <a:buChar char="•"/>
            </a:pPr>
            <a:endParaRPr lang="en-US" dirty="0">
              <a:solidFill>
                <a:schemeClr val="accent1"/>
              </a:solidFill>
              <a:latin typeface="Catamaran" pitchFamily="2" charset="77"/>
              <a:cs typeface="Catamaran" pitchFamily="2" charset="77"/>
            </a:endParaRPr>
          </a:p>
          <a:p>
            <a:pPr marL="285750" indent="-285750">
              <a:buFont typeface="Arial" panose="020B0604020202020204" pitchFamily="34" charset="0"/>
              <a:buChar char="•"/>
            </a:pPr>
            <a:r>
              <a:rPr lang="it-IT" b="1" dirty="0">
                <a:solidFill>
                  <a:srgbClr val="6F0A19"/>
                </a:solidFill>
                <a:latin typeface="Catamaran" pitchFamily="2" charset="77"/>
                <a:cs typeface="Catamaran" pitchFamily="2" charset="77"/>
              </a:rPr>
              <a:t>Analytics Service</a:t>
            </a:r>
            <a:r>
              <a:rPr lang="it-IT" dirty="0">
                <a:latin typeface="Catamaran" pitchFamily="2" charset="77"/>
                <a:cs typeface="Catamaran" pitchFamily="2" charset="77"/>
              </a:rPr>
              <a:t> </a:t>
            </a:r>
            <a:r>
              <a:rPr lang="it-IT" dirty="0">
                <a:solidFill>
                  <a:schemeClr val="accent1"/>
                </a:solidFill>
                <a:latin typeface="Catamaran" pitchFamily="2" charset="77"/>
                <a:cs typeface="Catamaran" pitchFamily="2" charset="77"/>
              </a:rPr>
              <a:t>Supports join, set, </a:t>
            </a:r>
            <a:r>
              <a:rPr lang="it-IT" dirty="0" err="1">
                <a:solidFill>
                  <a:schemeClr val="accent1"/>
                </a:solidFill>
                <a:latin typeface="Catamaran" pitchFamily="2" charset="77"/>
                <a:cs typeface="Catamaran" pitchFamily="2" charset="77"/>
              </a:rPr>
              <a:t>aggregation</a:t>
            </a:r>
            <a:r>
              <a:rPr lang="it-IT" dirty="0">
                <a:solidFill>
                  <a:schemeClr val="accent1"/>
                </a:solidFill>
                <a:latin typeface="Catamaran" pitchFamily="2" charset="77"/>
                <a:cs typeface="Catamaran" pitchFamily="2" charset="77"/>
              </a:rPr>
              <a:t>, and </a:t>
            </a:r>
            <a:r>
              <a:rPr lang="it-IT" dirty="0" err="1">
                <a:solidFill>
                  <a:schemeClr val="accent1"/>
                </a:solidFill>
                <a:latin typeface="Catamaran" pitchFamily="2" charset="77"/>
                <a:cs typeface="Catamaran" pitchFamily="2" charset="77"/>
              </a:rPr>
              <a:t>grouping</a:t>
            </a:r>
            <a:r>
              <a:rPr lang="it-IT" dirty="0">
                <a:solidFill>
                  <a:schemeClr val="accent1"/>
                </a:solidFill>
                <a:latin typeface="Catamaran" pitchFamily="2" charset="77"/>
                <a:cs typeface="Catamaran" pitchFamily="2" charset="77"/>
              </a:rPr>
              <a:t> </a:t>
            </a:r>
            <a:r>
              <a:rPr lang="it-IT" dirty="0" err="1">
                <a:solidFill>
                  <a:schemeClr val="accent1"/>
                </a:solidFill>
                <a:latin typeface="Catamaran" pitchFamily="2" charset="77"/>
                <a:cs typeface="Catamaran" pitchFamily="2" charset="77"/>
              </a:rPr>
              <a:t>operations</a:t>
            </a:r>
            <a:r>
              <a:rPr lang="it-IT" dirty="0">
                <a:solidFill>
                  <a:schemeClr val="accent1"/>
                </a:solidFill>
                <a:latin typeface="Catamaran" pitchFamily="2" charset="77"/>
                <a:cs typeface="Catamaran" pitchFamily="2" charset="77"/>
              </a:rPr>
              <a:t> </a:t>
            </a:r>
            <a:r>
              <a:rPr lang="it-IT" dirty="0" err="1">
                <a:solidFill>
                  <a:schemeClr val="accent1"/>
                </a:solidFill>
                <a:latin typeface="Catamaran" pitchFamily="2" charset="77"/>
                <a:cs typeface="Catamaran" pitchFamily="2" charset="77"/>
              </a:rPr>
              <a:t>performed</a:t>
            </a:r>
            <a:r>
              <a:rPr lang="it-IT" dirty="0">
                <a:solidFill>
                  <a:schemeClr val="accent1"/>
                </a:solidFill>
                <a:latin typeface="Catamaran" pitchFamily="2" charset="77"/>
                <a:cs typeface="Catamaran" pitchFamily="2" charset="77"/>
              </a:rPr>
              <a:t> in </a:t>
            </a:r>
            <a:r>
              <a:rPr lang="it-IT" dirty="0" err="1">
                <a:solidFill>
                  <a:schemeClr val="accent1"/>
                </a:solidFill>
                <a:latin typeface="Catamaran" pitchFamily="2" charset="77"/>
                <a:cs typeface="Catamaran" pitchFamily="2" charset="77"/>
              </a:rPr>
              <a:t>real</a:t>
            </a:r>
            <a:r>
              <a:rPr lang="it-IT" dirty="0">
                <a:solidFill>
                  <a:schemeClr val="accent1"/>
                </a:solidFill>
                <a:latin typeface="Catamaran" pitchFamily="2" charset="77"/>
                <a:cs typeface="Catamaran" pitchFamily="2" charset="77"/>
              </a:rPr>
              <a:t> time</a:t>
            </a:r>
            <a:endParaRPr lang="en-US" dirty="0">
              <a:solidFill>
                <a:schemeClr val="accent1"/>
              </a:solidFill>
              <a:latin typeface="Catamaran" pitchFamily="2" charset="77"/>
              <a:cs typeface="Catamaran" pitchFamily="2" charset="77"/>
            </a:endParaRPr>
          </a:p>
          <a:p>
            <a:pPr marL="285750" indent="-285750">
              <a:buFont typeface="Arial" panose="020B0604020202020204" pitchFamily="34" charset="0"/>
              <a:buChar char="•"/>
            </a:pPr>
            <a:endParaRPr lang="it-IT" dirty="0">
              <a:solidFill>
                <a:schemeClr val="accent1"/>
              </a:solidFill>
              <a:latin typeface="Catamaran" pitchFamily="2" charset="77"/>
              <a:cs typeface="Catamaran" pitchFamily="2" charset="77"/>
            </a:endParaRPr>
          </a:p>
        </p:txBody>
      </p:sp>
    </p:spTree>
    <p:extLst>
      <p:ext uri="{BB962C8B-B14F-4D97-AF65-F5344CB8AC3E}">
        <p14:creationId xmlns:p14="http://schemas.microsoft.com/office/powerpoint/2010/main" val="81063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00C1B6-B23C-EB2B-0659-38EDA28101B9}"/>
              </a:ext>
            </a:extLst>
          </p:cNvPr>
          <p:cNvSpPr>
            <a:spLocks noGrp="1"/>
          </p:cNvSpPr>
          <p:nvPr>
            <p:ph type="title"/>
          </p:nvPr>
        </p:nvSpPr>
        <p:spPr/>
        <p:txBody>
          <a:bodyPr/>
          <a:lstStyle/>
          <a:p>
            <a:r>
              <a:rPr lang="en-US" dirty="0" err="1"/>
              <a:t>CouchBase</a:t>
            </a:r>
            <a:r>
              <a:rPr lang="en-US" dirty="0"/>
              <a:t> Architecture</a:t>
            </a:r>
          </a:p>
        </p:txBody>
      </p:sp>
      <p:sp>
        <p:nvSpPr>
          <p:cNvPr id="4" name="Segnaposto numero diapositiva 3">
            <a:extLst>
              <a:ext uri="{FF2B5EF4-FFF2-40B4-BE49-F238E27FC236}">
                <a16:creationId xmlns:a16="http://schemas.microsoft.com/office/drawing/2014/main" id="{F606D63C-B594-0C53-DB46-9E839B9097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6</a:t>
            </a:fld>
            <a:endParaRPr lang="it-IT"/>
          </a:p>
        </p:txBody>
      </p:sp>
      <p:sp>
        <p:nvSpPr>
          <p:cNvPr id="6" name="Google Shape;84;p8">
            <a:extLst>
              <a:ext uri="{FF2B5EF4-FFF2-40B4-BE49-F238E27FC236}">
                <a16:creationId xmlns:a16="http://schemas.microsoft.com/office/drawing/2014/main" id="{996F2EC7-6863-AD9F-E7DB-5EA968408A7B}"/>
              </a:ext>
            </a:extLst>
          </p:cNvPr>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sp>
        <p:nvSpPr>
          <p:cNvPr id="10" name="CasellaDiTesto 9">
            <a:extLst>
              <a:ext uri="{FF2B5EF4-FFF2-40B4-BE49-F238E27FC236}">
                <a16:creationId xmlns:a16="http://schemas.microsoft.com/office/drawing/2014/main" id="{A2966BB6-D2FC-0463-41D5-684964A4E05D}"/>
              </a:ext>
            </a:extLst>
          </p:cNvPr>
          <p:cNvSpPr txBox="1"/>
          <p:nvPr/>
        </p:nvSpPr>
        <p:spPr>
          <a:xfrm>
            <a:off x="713378" y="1533778"/>
            <a:ext cx="6555922" cy="954107"/>
          </a:xfrm>
          <a:prstGeom prst="rect">
            <a:avLst/>
          </a:prstGeom>
          <a:noFill/>
        </p:spPr>
        <p:txBody>
          <a:bodyPr wrap="square" rtlCol="0">
            <a:spAutoFit/>
          </a:bodyPr>
          <a:lstStyle/>
          <a:p>
            <a:pPr marL="285750" indent="-285750">
              <a:buFont typeface="Arial" panose="020B0604020202020204" pitchFamily="34" charset="0"/>
              <a:buChar char="•"/>
            </a:pPr>
            <a:r>
              <a:rPr lang="it-IT" b="1" dirty="0" err="1">
                <a:solidFill>
                  <a:srgbClr val="6F0A19"/>
                </a:solidFill>
                <a:latin typeface="Catamaran" pitchFamily="2" charset="77"/>
                <a:cs typeface="Catamaran" pitchFamily="2" charset="77"/>
              </a:rPr>
              <a:t>Eventing</a:t>
            </a:r>
            <a:r>
              <a:rPr lang="it-IT" b="1" dirty="0">
                <a:solidFill>
                  <a:srgbClr val="6F0A19"/>
                </a:solidFill>
                <a:latin typeface="Catamaran" pitchFamily="2" charset="77"/>
                <a:cs typeface="Catamaran" pitchFamily="2" charset="77"/>
              </a:rPr>
              <a:t> Service</a:t>
            </a:r>
            <a:r>
              <a:rPr lang="it-IT" dirty="0">
                <a:solidFill>
                  <a:srgbClr val="6F0A19"/>
                </a:solidFill>
                <a:latin typeface="Catamaran" pitchFamily="2" charset="77"/>
                <a:cs typeface="Catamaran" pitchFamily="2" charset="77"/>
              </a:rPr>
              <a:t> </a:t>
            </a:r>
            <a:r>
              <a:rPr lang="it-IT" dirty="0">
                <a:solidFill>
                  <a:schemeClr val="accent1"/>
                </a:solidFill>
                <a:latin typeface="Catamaran" pitchFamily="2" charset="77"/>
                <a:cs typeface="Catamaran" pitchFamily="2" charset="77"/>
              </a:rPr>
              <a:t>Supports </a:t>
            </a:r>
            <a:r>
              <a:rPr lang="it-IT" dirty="0" err="1">
                <a:solidFill>
                  <a:schemeClr val="accent1"/>
                </a:solidFill>
                <a:latin typeface="Catamaran" pitchFamily="2" charset="77"/>
                <a:cs typeface="Catamaran" pitchFamily="2" charset="77"/>
              </a:rPr>
              <a:t>near</a:t>
            </a:r>
            <a:r>
              <a:rPr lang="it-IT" dirty="0">
                <a:solidFill>
                  <a:schemeClr val="accent1"/>
                </a:solidFill>
                <a:latin typeface="Catamaran" pitchFamily="2" charset="77"/>
                <a:cs typeface="Catamaran" pitchFamily="2" charset="77"/>
              </a:rPr>
              <a:t> real-time </a:t>
            </a:r>
            <a:r>
              <a:rPr lang="it-IT" dirty="0" err="1">
                <a:solidFill>
                  <a:schemeClr val="accent1"/>
                </a:solidFill>
                <a:latin typeface="Catamaran" pitchFamily="2" charset="77"/>
                <a:cs typeface="Catamaran" pitchFamily="2" charset="77"/>
              </a:rPr>
              <a:t>handling</a:t>
            </a:r>
            <a:r>
              <a:rPr lang="it-IT" dirty="0">
                <a:solidFill>
                  <a:schemeClr val="accent1"/>
                </a:solidFill>
                <a:latin typeface="Catamaran" pitchFamily="2" charset="77"/>
                <a:cs typeface="Catamaran" pitchFamily="2" charset="77"/>
              </a:rPr>
              <a:t> of </a:t>
            </a:r>
            <a:r>
              <a:rPr lang="it-IT" dirty="0" err="1">
                <a:solidFill>
                  <a:schemeClr val="accent1"/>
                </a:solidFill>
                <a:latin typeface="Catamaran" pitchFamily="2" charset="77"/>
                <a:cs typeface="Catamaran" pitchFamily="2" charset="77"/>
              </a:rPr>
              <a:t>changes</a:t>
            </a:r>
            <a:r>
              <a:rPr lang="it-IT" dirty="0">
                <a:solidFill>
                  <a:schemeClr val="accent1"/>
                </a:solidFill>
                <a:latin typeface="Catamaran" pitchFamily="2" charset="77"/>
                <a:cs typeface="Catamaran" pitchFamily="2" charset="77"/>
              </a:rPr>
              <a:t> to data</a:t>
            </a:r>
          </a:p>
          <a:p>
            <a:pPr marL="285750" indent="-285750">
              <a:buFont typeface="Arial" panose="020B0604020202020204" pitchFamily="34" charset="0"/>
              <a:buChar char="•"/>
            </a:pPr>
            <a:endParaRPr lang="it-IT" dirty="0">
              <a:solidFill>
                <a:schemeClr val="accent1"/>
              </a:solidFill>
              <a:latin typeface="Catamaran" pitchFamily="2" charset="77"/>
              <a:cs typeface="Catamaran" pitchFamily="2" charset="77"/>
            </a:endParaRPr>
          </a:p>
          <a:p>
            <a:pPr marL="285750" indent="-285750">
              <a:buFont typeface="Arial" panose="020B0604020202020204" pitchFamily="34" charset="0"/>
              <a:buChar char="•"/>
            </a:pPr>
            <a:r>
              <a:rPr lang="it-IT" b="1" dirty="0">
                <a:solidFill>
                  <a:srgbClr val="6F0A19"/>
                </a:solidFill>
                <a:latin typeface="Catamaran" pitchFamily="2" charset="77"/>
                <a:cs typeface="Catamaran" pitchFamily="2" charset="77"/>
              </a:rPr>
              <a:t>Backup Service</a:t>
            </a:r>
            <a:r>
              <a:rPr lang="it-IT" dirty="0">
                <a:solidFill>
                  <a:srgbClr val="6F0A19"/>
                </a:solidFill>
                <a:latin typeface="Catamaran" pitchFamily="2" charset="77"/>
                <a:cs typeface="Catamaran" pitchFamily="2" charset="77"/>
              </a:rPr>
              <a:t> </a:t>
            </a:r>
            <a:r>
              <a:rPr lang="it-IT" dirty="0">
                <a:solidFill>
                  <a:schemeClr val="accent1"/>
                </a:solidFill>
                <a:latin typeface="Catamaran" pitchFamily="2" charset="77"/>
                <a:cs typeface="Catamaran" pitchFamily="2" charset="77"/>
              </a:rPr>
              <a:t>Supports the scheduling of full and </a:t>
            </a:r>
            <a:r>
              <a:rPr lang="it-IT" dirty="0" err="1">
                <a:solidFill>
                  <a:schemeClr val="accent1"/>
                </a:solidFill>
                <a:latin typeface="Catamaran" pitchFamily="2" charset="77"/>
                <a:cs typeface="Catamaran" pitchFamily="2" charset="77"/>
              </a:rPr>
              <a:t>incremental</a:t>
            </a:r>
            <a:r>
              <a:rPr lang="it-IT" dirty="0">
                <a:solidFill>
                  <a:schemeClr val="accent1"/>
                </a:solidFill>
                <a:latin typeface="Catamaran" pitchFamily="2" charset="77"/>
                <a:cs typeface="Catamaran" pitchFamily="2" charset="77"/>
              </a:rPr>
              <a:t> data backups, </a:t>
            </a:r>
            <a:r>
              <a:rPr lang="it-IT" dirty="0" err="1">
                <a:solidFill>
                  <a:schemeClr val="accent1"/>
                </a:solidFill>
                <a:latin typeface="Catamaran" pitchFamily="2" charset="77"/>
                <a:cs typeface="Catamaran" pitchFamily="2" charset="77"/>
              </a:rPr>
              <a:t>either</a:t>
            </a:r>
            <a:r>
              <a:rPr lang="it-IT" dirty="0">
                <a:solidFill>
                  <a:schemeClr val="accent1"/>
                </a:solidFill>
                <a:latin typeface="Catamaran" pitchFamily="2" charset="77"/>
                <a:cs typeface="Catamaran" pitchFamily="2" charset="77"/>
              </a:rPr>
              <a:t> for </a:t>
            </a:r>
            <a:r>
              <a:rPr lang="it-IT" dirty="0" err="1">
                <a:solidFill>
                  <a:schemeClr val="accent1"/>
                </a:solidFill>
                <a:latin typeface="Catamaran" pitchFamily="2" charset="77"/>
                <a:cs typeface="Catamaran" pitchFamily="2" charset="77"/>
              </a:rPr>
              <a:t>specific</a:t>
            </a:r>
            <a:r>
              <a:rPr lang="it-IT" dirty="0">
                <a:solidFill>
                  <a:schemeClr val="accent1"/>
                </a:solidFill>
                <a:latin typeface="Catamaran" pitchFamily="2" charset="77"/>
                <a:cs typeface="Catamaran" pitchFamily="2" charset="77"/>
              </a:rPr>
              <a:t> </a:t>
            </a:r>
            <a:r>
              <a:rPr lang="it-IT" dirty="0" err="1">
                <a:solidFill>
                  <a:schemeClr val="accent1"/>
                </a:solidFill>
                <a:latin typeface="Catamaran" pitchFamily="2" charset="77"/>
                <a:cs typeface="Catamaran" pitchFamily="2" charset="77"/>
              </a:rPr>
              <a:t>individual</a:t>
            </a:r>
            <a:r>
              <a:rPr lang="it-IT" dirty="0">
                <a:solidFill>
                  <a:schemeClr val="accent1"/>
                </a:solidFill>
                <a:latin typeface="Catamaran" pitchFamily="2" charset="77"/>
                <a:cs typeface="Catamaran" pitchFamily="2" charset="77"/>
              </a:rPr>
              <a:t> buckets, or for </a:t>
            </a:r>
            <a:r>
              <a:rPr lang="it-IT" dirty="0" err="1">
                <a:solidFill>
                  <a:schemeClr val="accent1"/>
                </a:solidFill>
                <a:latin typeface="Catamaran" pitchFamily="2" charset="77"/>
                <a:cs typeface="Catamaran" pitchFamily="2" charset="77"/>
              </a:rPr>
              <a:t>all</a:t>
            </a:r>
            <a:r>
              <a:rPr lang="it-IT" dirty="0">
                <a:solidFill>
                  <a:schemeClr val="accent1"/>
                </a:solidFill>
                <a:latin typeface="Catamaran" pitchFamily="2" charset="77"/>
                <a:cs typeface="Catamaran" pitchFamily="2" charset="77"/>
              </a:rPr>
              <a:t> buckets on the cluster.</a:t>
            </a:r>
          </a:p>
        </p:txBody>
      </p:sp>
    </p:spTree>
    <p:extLst>
      <p:ext uri="{BB962C8B-B14F-4D97-AF65-F5344CB8AC3E}">
        <p14:creationId xmlns:p14="http://schemas.microsoft.com/office/powerpoint/2010/main" val="17617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8DD18308-4017-23DC-4EF7-C5055A9B78E9}"/>
              </a:ext>
            </a:extLst>
          </p:cNvPr>
          <p:cNvSpPr/>
          <p:nvPr/>
        </p:nvSpPr>
        <p:spPr>
          <a:xfrm>
            <a:off x="610618" y="710293"/>
            <a:ext cx="1608364" cy="106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egnaposto numero diapositiva 3">
            <a:extLst>
              <a:ext uri="{FF2B5EF4-FFF2-40B4-BE49-F238E27FC236}">
                <a16:creationId xmlns:a16="http://schemas.microsoft.com/office/drawing/2014/main" id="{30B96D76-5F50-7983-4389-524D34D123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7</a:t>
            </a:fld>
            <a:endParaRPr lang="it-IT"/>
          </a:p>
        </p:txBody>
      </p:sp>
      <p:sp>
        <p:nvSpPr>
          <p:cNvPr id="6" name="Google Shape;84;p8">
            <a:extLst>
              <a:ext uri="{FF2B5EF4-FFF2-40B4-BE49-F238E27FC236}">
                <a16:creationId xmlns:a16="http://schemas.microsoft.com/office/drawing/2014/main" id="{E89DE1D6-8D3E-D0CE-A364-9FAF6F9F3364}"/>
              </a:ext>
            </a:extLst>
          </p:cNvPr>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pic>
        <p:nvPicPr>
          <p:cNvPr id="8" name="Immagine 7" descr="Immagine che contiene elettronica, schermata, testo&#10;&#10;Descrizione generata automaticamente">
            <a:extLst>
              <a:ext uri="{FF2B5EF4-FFF2-40B4-BE49-F238E27FC236}">
                <a16:creationId xmlns:a16="http://schemas.microsoft.com/office/drawing/2014/main" id="{398CF5D8-BBDF-4A15-7109-C3456B45C699}"/>
              </a:ext>
            </a:extLst>
          </p:cNvPr>
          <p:cNvPicPr>
            <a:picLocks noChangeAspect="1"/>
          </p:cNvPicPr>
          <p:nvPr/>
        </p:nvPicPr>
        <p:blipFill>
          <a:blip r:embed="rId2"/>
          <a:stretch>
            <a:fillRect/>
          </a:stretch>
        </p:blipFill>
        <p:spPr>
          <a:xfrm>
            <a:off x="999713" y="606992"/>
            <a:ext cx="7144574" cy="3929516"/>
          </a:xfrm>
          <a:prstGeom prst="rect">
            <a:avLst/>
          </a:prstGeom>
        </p:spPr>
      </p:pic>
    </p:spTree>
    <p:extLst>
      <p:ext uri="{BB962C8B-B14F-4D97-AF65-F5344CB8AC3E}">
        <p14:creationId xmlns:p14="http://schemas.microsoft.com/office/powerpoint/2010/main" val="4193231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ttangolo 10">
            <a:extLst>
              <a:ext uri="{FF2B5EF4-FFF2-40B4-BE49-F238E27FC236}">
                <a16:creationId xmlns:a16="http://schemas.microsoft.com/office/drawing/2014/main" id="{8DD18308-4017-23DC-4EF7-C5055A9B78E9}"/>
              </a:ext>
            </a:extLst>
          </p:cNvPr>
          <p:cNvSpPr/>
          <p:nvPr/>
        </p:nvSpPr>
        <p:spPr>
          <a:xfrm>
            <a:off x="610618" y="710293"/>
            <a:ext cx="1608364" cy="1061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egnaposto numero diapositiva 3">
            <a:extLst>
              <a:ext uri="{FF2B5EF4-FFF2-40B4-BE49-F238E27FC236}">
                <a16:creationId xmlns:a16="http://schemas.microsoft.com/office/drawing/2014/main" id="{30B96D76-5F50-7983-4389-524D34D123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8</a:t>
            </a:fld>
            <a:endParaRPr lang="it-IT"/>
          </a:p>
        </p:txBody>
      </p:sp>
      <p:sp>
        <p:nvSpPr>
          <p:cNvPr id="6" name="Google Shape;84;p8">
            <a:extLst>
              <a:ext uri="{FF2B5EF4-FFF2-40B4-BE49-F238E27FC236}">
                <a16:creationId xmlns:a16="http://schemas.microsoft.com/office/drawing/2014/main" id="{E89DE1D6-8D3E-D0CE-A364-9FAF6F9F3364}"/>
              </a:ext>
            </a:extLst>
          </p:cNvPr>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pic>
        <p:nvPicPr>
          <p:cNvPr id="3" name="Immagine 2" descr="Immagine che contiene schermata, Cellulare, smartphone&#10;&#10;Descrizione generata automaticamente">
            <a:extLst>
              <a:ext uri="{FF2B5EF4-FFF2-40B4-BE49-F238E27FC236}">
                <a16:creationId xmlns:a16="http://schemas.microsoft.com/office/drawing/2014/main" id="{27807D7B-FD14-9B52-7DBA-DD3A2673DB4B}"/>
              </a:ext>
            </a:extLst>
          </p:cNvPr>
          <p:cNvPicPr>
            <a:picLocks noChangeAspect="1"/>
          </p:cNvPicPr>
          <p:nvPr/>
        </p:nvPicPr>
        <p:blipFill>
          <a:blip r:embed="rId2"/>
          <a:stretch>
            <a:fillRect/>
          </a:stretch>
        </p:blipFill>
        <p:spPr>
          <a:xfrm>
            <a:off x="998877" y="597929"/>
            <a:ext cx="7146245" cy="3947642"/>
          </a:xfrm>
          <a:prstGeom prst="rect">
            <a:avLst/>
          </a:prstGeom>
        </p:spPr>
      </p:pic>
    </p:spTree>
    <p:extLst>
      <p:ext uri="{BB962C8B-B14F-4D97-AF65-F5344CB8AC3E}">
        <p14:creationId xmlns:p14="http://schemas.microsoft.com/office/powerpoint/2010/main" val="166992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D494FC-0BEF-34CA-EDB9-530B14D1AA32}"/>
              </a:ext>
            </a:extLst>
          </p:cNvPr>
          <p:cNvSpPr>
            <a:spLocks noGrp="1"/>
          </p:cNvSpPr>
          <p:nvPr>
            <p:ph type="title"/>
          </p:nvPr>
        </p:nvSpPr>
        <p:spPr/>
        <p:txBody>
          <a:bodyPr/>
          <a:lstStyle/>
          <a:p>
            <a:r>
              <a:rPr lang="en-US" dirty="0"/>
              <a:t>Storage Architecture</a:t>
            </a:r>
          </a:p>
        </p:txBody>
      </p:sp>
      <p:sp>
        <p:nvSpPr>
          <p:cNvPr id="4" name="Segnaposto numero diapositiva 3">
            <a:extLst>
              <a:ext uri="{FF2B5EF4-FFF2-40B4-BE49-F238E27FC236}">
                <a16:creationId xmlns:a16="http://schemas.microsoft.com/office/drawing/2014/main" id="{573DA095-5852-AEB0-5AD8-3E7C21BFEDD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9</a:t>
            </a:fld>
            <a:endParaRPr lang="it-IT"/>
          </a:p>
        </p:txBody>
      </p:sp>
      <p:sp>
        <p:nvSpPr>
          <p:cNvPr id="6" name="Google Shape;84;p8">
            <a:extLst>
              <a:ext uri="{FF2B5EF4-FFF2-40B4-BE49-F238E27FC236}">
                <a16:creationId xmlns:a16="http://schemas.microsoft.com/office/drawing/2014/main" id="{4E9C3038-C33C-F4C8-DAB6-6E1DEE543BB6}"/>
              </a:ext>
            </a:extLst>
          </p:cNvPr>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sp>
        <p:nvSpPr>
          <p:cNvPr id="11" name="Rettangolo con angoli arrotondati 10">
            <a:extLst>
              <a:ext uri="{FF2B5EF4-FFF2-40B4-BE49-F238E27FC236}">
                <a16:creationId xmlns:a16="http://schemas.microsoft.com/office/drawing/2014/main" id="{0FC26C99-3015-0228-C6C2-67E4021EFB20}"/>
              </a:ext>
            </a:extLst>
          </p:cNvPr>
          <p:cNvSpPr/>
          <p:nvPr/>
        </p:nvSpPr>
        <p:spPr>
          <a:xfrm>
            <a:off x="727650" y="1638102"/>
            <a:ext cx="3171608" cy="1644743"/>
          </a:xfrm>
          <a:prstGeom prst="roundRect">
            <a:avLst/>
          </a:prstGeom>
          <a:ln>
            <a:solidFill>
              <a:srgbClr val="6F0A19"/>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3" name="Immagine 12" descr="Immagine che contiene schermata, Policromia, Rettangolo, design&#10;&#10;Descrizione generata automaticamente">
            <a:extLst>
              <a:ext uri="{FF2B5EF4-FFF2-40B4-BE49-F238E27FC236}">
                <a16:creationId xmlns:a16="http://schemas.microsoft.com/office/drawing/2014/main" id="{2F148D5D-32B9-BC3C-2002-30731FCD4BA3}"/>
              </a:ext>
            </a:extLst>
          </p:cNvPr>
          <p:cNvPicPr>
            <a:picLocks noChangeAspect="1"/>
          </p:cNvPicPr>
          <p:nvPr/>
        </p:nvPicPr>
        <p:blipFill>
          <a:blip r:embed="rId2"/>
          <a:stretch>
            <a:fillRect/>
          </a:stretch>
        </p:blipFill>
        <p:spPr>
          <a:xfrm>
            <a:off x="916818" y="1868694"/>
            <a:ext cx="821870" cy="821870"/>
          </a:xfrm>
          <a:prstGeom prst="rect">
            <a:avLst/>
          </a:prstGeom>
        </p:spPr>
      </p:pic>
      <p:pic>
        <p:nvPicPr>
          <p:cNvPr id="14" name="Immagine 13" descr="Immagine che contiene schermata, Policromia, Rettangolo, design&#10;&#10;Descrizione generata automaticamente">
            <a:extLst>
              <a:ext uri="{FF2B5EF4-FFF2-40B4-BE49-F238E27FC236}">
                <a16:creationId xmlns:a16="http://schemas.microsoft.com/office/drawing/2014/main" id="{9F6AF8B1-E123-1359-1B33-7D1A433D5FCC}"/>
              </a:ext>
            </a:extLst>
          </p:cNvPr>
          <p:cNvPicPr>
            <a:picLocks noChangeAspect="1"/>
          </p:cNvPicPr>
          <p:nvPr/>
        </p:nvPicPr>
        <p:blipFill>
          <a:blip r:embed="rId2"/>
          <a:stretch>
            <a:fillRect/>
          </a:stretch>
        </p:blipFill>
        <p:spPr>
          <a:xfrm>
            <a:off x="1902519" y="1868694"/>
            <a:ext cx="821870" cy="821870"/>
          </a:xfrm>
          <a:prstGeom prst="rect">
            <a:avLst/>
          </a:prstGeom>
        </p:spPr>
      </p:pic>
      <p:pic>
        <p:nvPicPr>
          <p:cNvPr id="15" name="Immagine 14" descr="Immagine che contiene schermata, Policromia, Rettangolo, design&#10;&#10;Descrizione generata automaticamente">
            <a:extLst>
              <a:ext uri="{FF2B5EF4-FFF2-40B4-BE49-F238E27FC236}">
                <a16:creationId xmlns:a16="http://schemas.microsoft.com/office/drawing/2014/main" id="{F2BECA95-A811-FF16-B5E2-06FF8FE8DE1B}"/>
              </a:ext>
            </a:extLst>
          </p:cNvPr>
          <p:cNvPicPr>
            <a:picLocks noChangeAspect="1"/>
          </p:cNvPicPr>
          <p:nvPr/>
        </p:nvPicPr>
        <p:blipFill>
          <a:blip r:embed="rId2"/>
          <a:stretch>
            <a:fillRect/>
          </a:stretch>
        </p:blipFill>
        <p:spPr>
          <a:xfrm>
            <a:off x="2888220" y="1878734"/>
            <a:ext cx="821870" cy="821870"/>
          </a:xfrm>
          <a:prstGeom prst="rect">
            <a:avLst/>
          </a:prstGeom>
        </p:spPr>
      </p:pic>
      <p:sp>
        <p:nvSpPr>
          <p:cNvPr id="16" name="CasellaDiTesto 15">
            <a:extLst>
              <a:ext uri="{FF2B5EF4-FFF2-40B4-BE49-F238E27FC236}">
                <a16:creationId xmlns:a16="http://schemas.microsoft.com/office/drawing/2014/main" id="{FF6B2735-3F8A-D091-C314-E36133B20790}"/>
              </a:ext>
            </a:extLst>
          </p:cNvPr>
          <p:cNvSpPr txBox="1"/>
          <p:nvPr/>
        </p:nvSpPr>
        <p:spPr>
          <a:xfrm>
            <a:off x="780464" y="1397000"/>
            <a:ext cx="699230" cy="307777"/>
          </a:xfrm>
          <a:prstGeom prst="rect">
            <a:avLst/>
          </a:prstGeom>
          <a:noFill/>
        </p:spPr>
        <p:txBody>
          <a:bodyPr wrap="none" rtlCol="0">
            <a:spAutoFit/>
          </a:bodyPr>
          <a:lstStyle/>
          <a:p>
            <a:r>
              <a:rPr lang="en-US" dirty="0">
                <a:solidFill>
                  <a:srgbClr val="6F0A19"/>
                </a:solidFill>
                <a:latin typeface="Catamaran" pitchFamily="2" charset="77"/>
                <a:cs typeface="Catamaran" pitchFamily="2" charset="77"/>
              </a:rPr>
              <a:t>Cluster</a:t>
            </a:r>
          </a:p>
        </p:txBody>
      </p:sp>
      <p:sp>
        <p:nvSpPr>
          <p:cNvPr id="25" name="CasellaDiTesto 24">
            <a:extLst>
              <a:ext uri="{FF2B5EF4-FFF2-40B4-BE49-F238E27FC236}">
                <a16:creationId xmlns:a16="http://schemas.microsoft.com/office/drawing/2014/main" id="{5A33EB31-9936-5AC7-5B27-42F9A51F92C1}"/>
              </a:ext>
            </a:extLst>
          </p:cNvPr>
          <p:cNvSpPr txBox="1"/>
          <p:nvPr/>
        </p:nvSpPr>
        <p:spPr>
          <a:xfrm>
            <a:off x="1952658" y="1661063"/>
            <a:ext cx="691808" cy="261610"/>
          </a:xfrm>
          <a:prstGeom prst="rect">
            <a:avLst/>
          </a:prstGeom>
          <a:noFill/>
        </p:spPr>
        <p:txBody>
          <a:bodyPr wrap="square" rtlCol="0">
            <a:spAutoFit/>
          </a:bodyPr>
          <a:lstStyle/>
          <a:p>
            <a:pPr algn="ctr"/>
            <a:r>
              <a:rPr lang="en-US" sz="1100" dirty="0">
                <a:solidFill>
                  <a:srgbClr val="6F0A19"/>
                </a:solidFill>
                <a:latin typeface="Catamaran" pitchFamily="2" charset="77"/>
                <a:cs typeface="Catamaran" pitchFamily="2" charset="77"/>
              </a:rPr>
              <a:t>Server</a:t>
            </a:r>
            <a:endParaRPr lang="en-US" dirty="0">
              <a:solidFill>
                <a:srgbClr val="6F0A19"/>
              </a:solidFill>
              <a:latin typeface="Catamaran" pitchFamily="2" charset="77"/>
              <a:cs typeface="Catamaran" pitchFamily="2" charset="77"/>
            </a:endParaRPr>
          </a:p>
        </p:txBody>
      </p:sp>
      <p:pic>
        <p:nvPicPr>
          <p:cNvPr id="28" name="Immagine 27" descr="Immagine che contiene cerchio, cartone animato&#10;&#10;Descrizione generata automaticamente">
            <a:extLst>
              <a:ext uri="{FF2B5EF4-FFF2-40B4-BE49-F238E27FC236}">
                <a16:creationId xmlns:a16="http://schemas.microsoft.com/office/drawing/2014/main" id="{9E5E9B44-D642-EBE7-2B3A-C80471032A52}"/>
              </a:ext>
            </a:extLst>
          </p:cNvPr>
          <p:cNvPicPr>
            <a:picLocks noChangeAspect="1"/>
          </p:cNvPicPr>
          <p:nvPr/>
        </p:nvPicPr>
        <p:blipFill>
          <a:blip r:embed="rId3"/>
          <a:stretch>
            <a:fillRect/>
          </a:stretch>
        </p:blipFill>
        <p:spPr>
          <a:xfrm>
            <a:off x="2589412" y="2824174"/>
            <a:ext cx="335100" cy="335100"/>
          </a:xfrm>
          <a:prstGeom prst="rect">
            <a:avLst/>
          </a:prstGeom>
        </p:spPr>
      </p:pic>
      <p:pic>
        <p:nvPicPr>
          <p:cNvPr id="29" name="Immagine 28" descr="Immagine che contiene cerchio, cartone animato&#10;&#10;Descrizione generata automaticamente">
            <a:extLst>
              <a:ext uri="{FF2B5EF4-FFF2-40B4-BE49-F238E27FC236}">
                <a16:creationId xmlns:a16="http://schemas.microsoft.com/office/drawing/2014/main" id="{D0B2ACAC-ED57-9E4A-30AD-3E9507E878A2}"/>
              </a:ext>
            </a:extLst>
          </p:cNvPr>
          <p:cNvPicPr>
            <a:picLocks noChangeAspect="1"/>
          </p:cNvPicPr>
          <p:nvPr/>
        </p:nvPicPr>
        <p:blipFill>
          <a:blip r:embed="rId3"/>
          <a:stretch>
            <a:fillRect/>
          </a:stretch>
        </p:blipFill>
        <p:spPr>
          <a:xfrm>
            <a:off x="1703826" y="2824175"/>
            <a:ext cx="335100" cy="335100"/>
          </a:xfrm>
          <a:prstGeom prst="rect">
            <a:avLst/>
          </a:prstGeom>
        </p:spPr>
      </p:pic>
      <p:pic>
        <p:nvPicPr>
          <p:cNvPr id="37" name="Immagine 36" descr="Immagine che contiene cartone animato, schermata, cerchio, design&#10;&#10;Descrizione generata automaticamente">
            <a:extLst>
              <a:ext uri="{FF2B5EF4-FFF2-40B4-BE49-F238E27FC236}">
                <a16:creationId xmlns:a16="http://schemas.microsoft.com/office/drawing/2014/main" id="{F36B391D-E023-8FCF-C676-9B36C15B2720}"/>
              </a:ext>
            </a:extLst>
          </p:cNvPr>
          <p:cNvPicPr>
            <a:picLocks noChangeAspect="1"/>
          </p:cNvPicPr>
          <p:nvPr/>
        </p:nvPicPr>
        <p:blipFill>
          <a:blip r:embed="rId4"/>
          <a:stretch>
            <a:fillRect/>
          </a:stretch>
        </p:blipFill>
        <p:spPr>
          <a:xfrm>
            <a:off x="2145904" y="3014035"/>
            <a:ext cx="335099" cy="221860"/>
          </a:xfrm>
          <a:prstGeom prst="rect">
            <a:avLst/>
          </a:prstGeom>
        </p:spPr>
      </p:pic>
      <p:pic>
        <p:nvPicPr>
          <p:cNvPr id="38" name="Immagine 37" descr="Immagine che contiene cartone animato, schermata, cerchio, design&#10;&#10;Descrizione generata automaticamente">
            <a:extLst>
              <a:ext uri="{FF2B5EF4-FFF2-40B4-BE49-F238E27FC236}">
                <a16:creationId xmlns:a16="http://schemas.microsoft.com/office/drawing/2014/main" id="{B7489395-19A1-987E-9DEB-1B9117253026}"/>
              </a:ext>
            </a:extLst>
          </p:cNvPr>
          <p:cNvPicPr>
            <a:picLocks noChangeAspect="1"/>
          </p:cNvPicPr>
          <p:nvPr/>
        </p:nvPicPr>
        <p:blipFill>
          <a:blip r:embed="rId4"/>
          <a:stretch>
            <a:fillRect/>
          </a:stretch>
        </p:blipFill>
        <p:spPr>
          <a:xfrm>
            <a:off x="2145904" y="2919104"/>
            <a:ext cx="335099" cy="221860"/>
          </a:xfrm>
          <a:prstGeom prst="rect">
            <a:avLst/>
          </a:prstGeom>
        </p:spPr>
      </p:pic>
      <p:pic>
        <p:nvPicPr>
          <p:cNvPr id="39" name="Immagine 38" descr="Immagine che contiene cartone animato, schermata, cerchio, design&#10;&#10;Descrizione generata automaticamente">
            <a:extLst>
              <a:ext uri="{FF2B5EF4-FFF2-40B4-BE49-F238E27FC236}">
                <a16:creationId xmlns:a16="http://schemas.microsoft.com/office/drawing/2014/main" id="{06D2C492-E6A0-2B60-481D-992696126F27}"/>
              </a:ext>
            </a:extLst>
          </p:cNvPr>
          <p:cNvPicPr>
            <a:picLocks noChangeAspect="1"/>
          </p:cNvPicPr>
          <p:nvPr/>
        </p:nvPicPr>
        <p:blipFill>
          <a:blip r:embed="rId4"/>
          <a:stretch>
            <a:fillRect/>
          </a:stretch>
        </p:blipFill>
        <p:spPr>
          <a:xfrm>
            <a:off x="2145904" y="2824174"/>
            <a:ext cx="335099" cy="221860"/>
          </a:xfrm>
          <a:prstGeom prst="rect">
            <a:avLst/>
          </a:prstGeom>
        </p:spPr>
      </p:pic>
    </p:spTree>
    <p:extLst>
      <p:ext uri="{BB962C8B-B14F-4D97-AF65-F5344CB8AC3E}">
        <p14:creationId xmlns:p14="http://schemas.microsoft.com/office/powerpoint/2010/main" val="2982291241"/>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1693</TotalTime>
  <Words>750</Words>
  <Application>Microsoft Macintosh PowerPoint</Application>
  <PresentationFormat>Presentazione su schermo (16:9)</PresentationFormat>
  <Paragraphs>132</Paragraphs>
  <Slides>23</Slides>
  <Notes>10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23</vt:i4>
      </vt:variant>
    </vt:vector>
  </HeadingPairs>
  <TitlesOfParts>
    <vt:vector size="28" baseType="lpstr">
      <vt:lpstr>Arial</vt:lpstr>
      <vt:lpstr>Lato</vt:lpstr>
      <vt:lpstr>Catamaran</vt:lpstr>
      <vt:lpstr>Raleway</vt:lpstr>
      <vt:lpstr>Streamline</vt:lpstr>
      <vt:lpstr>CouchBase Database overview </vt:lpstr>
      <vt:lpstr>Table of contents</vt:lpstr>
      <vt:lpstr>CouchBase</vt:lpstr>
      <vt:lpstr>Presentazione standard di PowerPoint</vt:lpstr>
      <vt:lpstr>CouchBase Architecture</vt:lpstr>
      <vt:lpstr>CouchBase Architecture</vt:lpstr>
      <vt:lpstr>Presentazione standard di PowerPoint</vt:lpstr>
      <vt:lpstr>Presentazione standard di PowerPoint</vt:lpstr>
      <vt:lpstr>Storage Architecture</vt:lpstr>
      <vt:lpstr>Storage Architecture</vt:lpstr>
      <vt:lpstr>Storage Architecture</vt:lpstr>
      <vt:lpstr>Storage Architecture</vt:lpstr>
      <vt:lpstr>Storage Architecture</vt:lpstr>
      <vt:lpstr>Storage Architecture</vt:lpstr>
      <vt:lpstr>Storage Architecture</vt:lpstr>
      <vt:lpstr>Benefits of this structure</vt:lpstr>
      <vt:lpstr>Query Language SQL++ (N1QL)</vt:lpstr>
      <vt:lpstr>Presentazione standard di PowerPoint</vt:lpstr>
      <vt:lpstr>Slide example 2</vt:lpstr>
      <vt:lpstr>Slide example with subtitle </vt:lpstr>
      <vt:lpstr>Presentazione standard di PowerPoint</vt:lpstr>
      <vt:lpstr>References</vt:lpstr>
      <vt:lpstr>Thank you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CouchBase NoSQL Database overview </dc:title>
  <cp:lastModifiedBy>Lorenzo Frangella</cp:lastModifiedBy>
  <cp:revision>6</cp:revision>
  <dcterms:modified xsi:type="dcterms:W3CDTF">2024-09-19T15:22:43Z</dcterms:modified>
</cp:coreProperties>
</file>