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  <p:sldMasterId id="2147483791" r:id="rId11"/>
  </p:sldMasterIdLst>
  <p:notesMasterIdLst>
    <p:notesMasterId r:id="rId25"/>
  </p:notesMasterIdLst>
  <p:sldIdLst>
    <p:sldId id="256" r:id="rId12"/>
    <p:sldId id="280" r:id="rId13"/>
    <p:sldId id="269" r:id="rId14"/>
    <p:sldId id="274" r:id="rId15"/>
    <p:sldId id="261" r:id="rId16"/>
    <p:sldId id="262" r:id="rId17"/>
    <p:sldId id="273" r:id="rId18"/>
    <p:sldId id="264" r:id="rId19"/>
    <p:sldId id="265" r:id="rId20"/>
    <p:sldId id="272" r:id="rId21"/>
    <p:sldId id="267" r:id="rId22"/>
    <p:sldId id="276" r:id="rId23"/>
    <p:sldId id="277" r:id="rId24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4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BB29ED7-9572-4ED8-BA91-5043BB827BC3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A2D239-AD19-4C83-B58A-16FFDB9E74A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FF8BE4-1FE7-480D-B032-07E4B3202606}" type="slidenum">
              <a:t>10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8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C1F0B40-1996-4FDC-9FA7-D507278D3164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EB622D-EB5E-484B-B8A7-5A41AAF8BE1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376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A2D239-AD19-4C83-B58A-16FFDB9E74A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98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45A38C-2253-47FF-B06B-2AA3580A1A5F}" type="slidenum">
              <a:t>2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47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45A38C-2253-47FF-B06B-2AA3580A1A5F}" type="slidenum">
              <a:t>3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65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123D0BC-266A-4536-8F5C-1ED7834058D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83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106FBA8-ACED-4FE6-93E3-10D0394F42E0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56EDDE3-E4C8-4D0A-B7BC-3531A267DDE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89C781-6445-4A43-AA08-A20B0BCD21DA}" type="slidenum">
              <a:t>7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60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0A61278-F90A-42BA-80E3-9C8352313BC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9327CD-474A-4336-AEEF-1B9D63E6BE1D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endParaRPr lang="en-US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endParaRPr lang="en-US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endParaRPr lang="en-US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5B163D8-0FB5-4BAA-920F-9602CDCDCC5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endParaRPr lang="en-US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endParaRPr lang="en-US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endParaRPr lang="en-US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184401D-D862-4C8C-9FB6-7D751A36EEF3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7308720" y="301680"/>
            <a:ext cx="2266920" cy="5851440"/>
          </a:xfrm>
          <a:prstGeom prst="rect">
            <a:avLst/>
          </a:prstGeom>
        </p:spPr>
        <p:txBody>
          <a:bodyPr vert="vert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653160" cy="585144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endParaRPr lang="en-US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endParaRPr lang="en-US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endParaRPr lang="en-US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D990CAB-3E02-4851-84F3-11F980A204BC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it-IT" sz="6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031F99C-B512-4FD8-B52B-58D6A3AEFF48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r>
              <a:t/>
            </a:r>
            <a:br/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r>
              <a:t/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CC8C92D-5322-4296-815F-7D68566E64DB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it-IT" sz="6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898989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6B4197A-8D89-4B80-961E-B5A50064CB4D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r>
              <a:t/>
            </a:r>
            <a:br/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r>
              <a:t/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r>
              <a:t/>
            </a:r>
            <a:br/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r>
              <a:t/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r>
              <a:t/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F6AACDE-B5C8-47E3-BC42-3F9C4942869D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728035A-7F0D-45EF-8EA5-B1988A95B33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7B8F959-C363-4A1A-9490-01CEBA0E055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r>
              <a:t/>
            </a:r>
            <a:br/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  <a:r>
              <a:t/>
            </a:r>
            <a:br/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  <a:r>
              <a:t/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  <a:r>
              <a:t/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9E48C0D-26DD-4101-8159-E0F89A085DC5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Fare clic per modificare lo stile del titolo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Modifica gli stili del testo dello schema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0AC6CED-09DE-4CB7-AFC2-9EB5E042D58B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magine 1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504" name="TextShape 1"/>
          <p:cNvSpPr txBox="1"/>
          <p:nvPr/>
        </p:nvSpPr>
        <p:spPr>
          <a:xfrm>
            <a:off x="4716360" y="2124000"/>
            <a:ext cx="4643640" cy="1652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lang="it-IT" sz="2800" b="1" strike="noStrike" spc="-1" dirty="0">
                <a:solidFill>
                  <a:srgbClr val="00508F"/>
                </a:solidFill>
                <a:latin typeface="IBM Plex Sans"/>
                <a:ea typeface="Microsoft YaHei"/>
              </a:rPr>
              <a:t>Continual Learning : Visual  Recognition per Problemi con Task Incrementali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4104360" y="500796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600" b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Relatore: </a:t>
            </a:r>
            <a:r>
              <a:rPr lang="it-IT" sz="16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Prof. Andrew D. Bagdanov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3960000" y="720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07" name="TextShape 4"/>
          <p:cNvSpPr txBox="1"/>
          <p:nvPr/>
        </p:nvSpPr>
        <p:spPr>
          <a:xfrm>
            <a:off x="4104360" y="432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600" b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Candidato:  </a:t>
            </a:r>
            <a:r>
              <a:rPr lang="it-IT" sz="16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Lorenzo Gianassi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Move="1" noResize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57" y="0"/>
            <a:ext cx="10080363" cy="7560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sellaDiTesto 4"/>
          <p:cNvSpPr txBox="1"/>
          <p:nvPr/>
        </p:nvSpPr>
        <p:spPr>
          <a:xfrm>
            <a:off x="9179999" y="7141317"/>
            <a:ext cx="179999" cy="155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100" b="1" dirty="0" smtClean="0">
                <a:solidFill>
                  <a:srgbClr val="FFFFFF"/>
                </a:solidFill>
                <a:latin typeface="Arial" pitchFamily="34"/>
                <a:ea typeface="Microsoft YaHei" pitchFamily="2"/>
                <a:cs typeface="Mangal" pitchFamily="2"/>
              </a:rPr>
              <a:t>10</a:t>
            </a:r>
            <a:endParaRPr lang="it-IT" sz="11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4" name="CasellaDiTesto 8"/>
          <p:cNvSpPr txBox="1"/>
          <p:nvPr/>
        </p:nvSpPr>
        <p:spPr>
          <a:xfrm>
            <a:off x="12957" y="671041"/>
            <a:ext cx="3912013" cy="798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1" i="0" u="none" strike="noStrike" kern="0" cap="none" spc="0" baseline="0" dirty="0">
                <a:solidFill>
                  <a:schemeClr val="tx2"/>
                </a:solidFill>
                <a:uFillTx/>
                <a:latin typeface="IBM Plex Sans" pitchFamily="34"/>
                <a:ea typeface="Noto Sans" pitchFamily="34"/>
                <a:cs typeface="Noto Sans" pitchFamily="34"/>
              </a:rPr>
              <a:t>Soluzione Naïve</a:t>
            </a:r>
            <a:r>
              <a:rPr lang="it-IT" sz="3600" b="1" i="0" u="none" strike="noStrike" kern="0" cap="none" spc="0" baseline="0" dirty="0">
                <a:solidFill>
                  <a:srgbClr val="00508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IBM Plex Sans" pitchFamily="34"/>
                <a:ea typeface="Noto Sans" pitchFamily="34"/>
                <a:cs typeface="Noto Sans" pitchFamily="34"/>
              </a:rPr>
              <a:t> </a:t>
            </a:r>
            <a:endParaRPr lang="it-IT" sz="3600" b="1" i="0" u="none" strike="noStrike" kern="1200" cap="none" spc="0" baseline="0" dirty="0">
              <a:solidFill>
                <a:srgbClr val="00508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IBM Plex Sans" pitchFamily="34"/>
              <a:ea typeface="Noto Sans" pitchFamily="34"/>
              <a:cs typeface="Noto Sans" pitchFamily="34"/>
            </a:endParaRP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</p:txBody>
      </p:sp>
      <p:sp>
        <p:nvSpPr>
          <p:cNvPr id="5" name="Rettangolo 8"/>
          <p:cNvSpPr/>
          <p:nvPr/>
        </p:nvSpPr>
        <p:spPr>
          <a:xfrm>
            <a:off x="1680100" y="1539694"/>
            <a:ext cx="6720419" cy="150830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ttangolo 10"/>
          <p:cNvSpPr/>
          <p:nvPr/>
        </p:nvSpPr>
        <p:spPr>
          <a:xfrm>
            <a:off x="1680100" y="1539694"/>
            <a:ext cx="6720419" cy="44802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ttangolo 12"/>
          <p:cNvSpPr/>
          <p:nvPr/>
        </p:nvSpPr>
        <p:spPr>
          <a:xfrm>
            <a:off x="163284" y="1539693"/>
            <a:ext cx="9427030" cy="560162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</a:t>
            </a:r>
            <a:r>
              <a:rPr lang="it-IT" sz="22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Basata su Replay-Based Methods</a:t>
            </a:r>
            <a:r>
              <a:rPr lang="it-IT" sz="2200" b="0" i="0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2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200" b="0" i="0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ICARL e </a:t>
            </a:r>
            <a:r>
              <a:rPr lang="it-IT" sz="2200" b="0" i="0" u="none" strike="noStrike" kern="0" cap="none" spc="0" baseline="0" dirty="0" smtClean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GEM : utilizzano tecniche</a:t>
            </a:r>
            <a:r>
              <a:rPr lang="it-IT" sz="2200" b="0" i="0" u="none" strike="noStrike" kern="0" cap="none" spc="0" dirty="0" smtClean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di selezione specifiche</a:t>
            </a:r>
            <a:endParaRPr lang="it-IT" sz="2200" b="0" i="0" u="none" strike="noStrike" kern="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2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200" b="0" i="0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Nessuna strategia o </a:t>
            </a:r>
            <a:r>
              <a:rPr lang="it-IT" sz="2200" b="0" i="1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Bias</a:t>
            </a:r>
            <a:r>
              <a:rPr lang="it-IT" sz="2200" b="0" i="0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per la scelta degli </a:t>
            </a:r>
            <a:r>
              <a:rPr lang="it-IT" sz="2200" b="0" i="0" u="none" strike="noStrike" kern="0" cap="none" spc="0" baseline="0" dirty="0" smtClean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esempi: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200" kern="0" dirty="0">
              <a:solidFill>
                <a:srgbClr val="000000"/>
              </a:solidFill>
              <a:latin typeface="Noto Sans" pitchFamily="34"/>
              <a:ea typeface="Noto Sans" pitchFamily="34"/>
              <a:cs typeface="Noto Sans" pitchFamily="34"/>
            </a:endParaRPr>
          </a:p>
          <a:p>
            <a:pPr marL="2628900" lvl="5" indent="-342900">
              <a:buClr>
                <a:srgbClr val="1F4E79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kern="0" dirty="0" smtClean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Rilassamento dei </a:t>
            </a:r>
            <a:r>
              <a:rPr lang="it-IT" sz="2000" dirty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Replay-Based Methods</a:t>
            </a:r>
            <a:r>
              <a:rPr lang="it-IT" sz="2000" kern="0" dirty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 </a:t>
            </a:r>
            <a:endParaRPr lang="it-IT" sz="2000" kern="0" dirty="0" smtClean="0">
              <a:solidFill>
                <a:srgbClr val="000000"/>
              </a:solidFill>
              <a:latin typeface="Noto Sans" pitchFamily="34"/>
              <a:ea typeface="Noto Sans" pitchFamily="34"/>
              <a:cs typeface="Noto Sans" pitchFamily="34"/>
            </a:endParaRPr>
          </a:p>
          <a:p>
            <a:pPr marL="2628900" lvl="5" indent="-342900">
              <a:buClr>
                <a:srgbClr val="1F4E79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kern="0" dirty="0" smtClean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Più semplice da Replicare</a:t>
            </a:r>
            <a:endParaRPr lang="it-IT" sz="2000" kern="0" dirty="0">
              <a:solidFill>
                <a:srgbClr val="000000"/>
              </a:solidFill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2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200" b="0" i="0" u="none" strike="noStrike" kern="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Applicata sulla Configurazione </a:t>
            </a:r>
            <a:r>
              <a:rPr lang="it-IT" sz="2200" b="0" i="1" u="none" strike="noStrike" kern="0" cap="none" spc="0" baseline="0" dirty="0" smtClean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Agnostic-Agnostic:</a:t>
            </a:r>
          </a:p>
          <a:p>
            <a:pPr lvl="5">
              <a:buClr>
                <a:srgbClr val="1F4E79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kern="0" dirty="0" smtClean="0">
              <a:solidFill>
                <a:srgbClr val="000000"/>
              </a:solidFill>
              <a:latin typeface="Noto Sans" pitchFamily="34"/>
              <a:ea typeface="Noto Sans" pitchFamily="34"/>
              <a:cs typeface="Noto Sans" pitchFamily="34"/>
            </a:endParaRPr>
          </a:p>
          <a:p>
            <a:pPr lvl="5">
              <a:buClr>
                <a:srgbClr val="1F4E79"/>
              </a:buClr>
              <a:buSzPct val="10000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kern="0" dirty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 </a:t>
            </a:r>
            <a:r>
              <a:rPr lang="it-IT" sz="2000" kern="0" dirty="0" smtClean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Obbiettivo finale del Continual Learning</a:t>
            </a:r>
          </a:p>
          <a:p>
            <a:pPr lvl="5">
              <a:buClr>
                <a:srgbClr val="1F4E79"/>
              </a:buClr>
              <a:buSzPct val="10000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kern="0" dirty="0" smtClean="0">
                <a:solidFill>
                  <a:srgbClr val="000000"/>
                </a:solidFill>
                <a:latin typeface="Noto Sans" pitchFamily="34"/>
                <a:ea typeface="Noto Sans" pitchFamily="34"/>
                <a:cs typeface="Noto Sans" pitchFamily="34"/>
              </a:rPr>
              <a:t> Configurazione in cui si ottiene maggiore flessibilità </a:t>
            </a:r>
          </a:p>
          <a:p>
            <a:pPr lvl="5">
              <a:buClr>
                <a:srgbClr val="1F4E79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u="none" strike="noStrike" kern="0" cap="none" spc="0" baseline="0" dirty="0" smtClean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1257300" lvl="2" indent="-342900">
              <a:buClr>
                <a:srgbClr val="1F4E79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1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16"/>
          <p:cNvSpPr txBox="1"/>
          <p:nvPr/>
        </p:nvSpPr>
        <p:spPr>
          <a:xfrm>
            <a:off x="6839995" y="98279"/>
            <a:ext cx="3044229" cy="572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1" i="0" u="none" strike="noStrike" kern="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Continual Learning : Visual Recognition per Problemi con Task Incrementali</a:t>
            </a: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0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Firenze 2020</a:t>
            </a:r>
          </a:p>
        </p:txBody>
      </p:sp>
      <p:cxnSp>
        <p:nvCxnSpPr>
          <p:cNvPr id="9" name="Connettore diritto 14"/>
          <p:cNvCxnSpPr/>
          <p:nvPr/>
        </p:nvCxnSpPr>
        <p:spPr>
          <a:xfrm>
            <a:off x="446309" y="1957021"/>
            <a:ext cx="0" cy="4059286"/>
          </a:xfrm>
          <a:prstGeom prst="straightConnector1">
            <a:avLst/>
          </a:prstGeom>
          <a:noFill/>
          <a:ln w="31750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613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Immagine 1"/>
          <p:cNvPicPr/>
          <p:nvPr/>
        </p:nvPicPr>
        <p:blipFill>
          <a:blip r:embed="rId3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638" name="TextShape 1"/>
          <p:cNvSpPr txBox="1"/>
          <p:nvPr/>
        </p:nvSpPr>
        <p:spPr>
          <a:xfrm>
            <a:off x="9180000" y="7141320"/>
            <a:ext cx="180000" cy="15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 smtClean="0">
                <a:solidFill>
                  <a:srgbClr val="FFFFFF"/>
                </a:solidFill>
                <a:latin typeface="Arial"/>
                <a:ea typeface="Microsoft YaHei"/>
              </a:rPr>
              <a:t>11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12960" y="671040"/>
            <a:ext cx="7803000" cy="79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3600" b="1" strike="noStrike" spc="-1" dirty="0">
                <a:solidFill>
                  <a:schemeClr val="tx2"/>
                </a:solidFill>
                <a:latin typeface="IBM Plex Sans"/>
                <a:ea typeface="Noto Sans"/>
              </a:rPr>
              <a:t>Risultati – Agnostic Replay Training</a:t>
            </a:r>
            <a:endParaRPr lang="en-US" sz="3600" b="1" strike="noStrike" spc="-1" dirty="0">
              <a:solidFill>
                <a:schemeClr val="tx2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3959640" y="1469520"/>
            <a:ext cx="6000840" cy="508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4920">
            <a:solidFill>
              <a:schemeClr val="accent1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TextShape 4"/>
          <p:cNvSpPr txBox="1"/>
          <p:nvPr/>
        </p:nvSpPr>
        <p:spPr>
          <a:xfrm>
            <a:off x="-10800" y="1921123"/>
            <a:ext cx="3923640" cy="41185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Utilizzo di una percentuale piccola dai </a:t>
            </a:r>
            <a:r>
              <a:rPr lang="it-IT" sz="2000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r>
              <a:rPr lang="it-IT" sz="2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precedenti.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44546A"/>
              </a:buClr>
            </a:pP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Valutiamo </a:t>
            </a: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le medie delle accuracy ottenute da tutti i 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endParaRPr lang="en-US" sz="2000" i="1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Aumento della Accuracy dopo </a:t>
            </a: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l’utilizzo dello 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0,5% </a:t>
            </a: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di esempi 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replay</a:t>
            </a: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endParaRPr lang="it-IT" sz="2000" i="1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Aumento dell’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accuracy </a:t>
            </a: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dal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 20% </a:t>
            </a: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al</a:t>
            </a:r>
            <a:r>
              <a:rPr lang="it-IT" sz="20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 40%</a:t>
            </a:r>
          </a:p>
          <a:p>
            <a:pPr>
              <a:lnSpc>
                <a:spcPct val="100000"/>
              </a:lnSpc>
              <a:buClr>
                <a:srgbClr val="44546A"/>
              </a:buClr>
            </a:pPr>
            <a:endParaRPr lang="it-IT" sz="2000" i="1" spc="-1" dirty="0" smtClean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285840" indent="-2858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endParaRPr lang="en-US" sz="2000" b="0" i="1" strike="noStrike" spc="-1" dirty="0">
              <a:latin typeface="Arial"/>
            </a:endParaRPr>
          </a:p>
        </p:txBody>
      </p:sp>
      <p:pic>
        <p:nvPicPr>
          <p:cNvPr id="643" name="Immagine 14"/>
          <p:cNvPicPr/>
          <p:nvPr/>
        </p:nvPicPr>
        <p:blipFill>
          <a:blip r:embed="rId4"/>
          <a:srcRect r="19903"/>
          <a:stretch/>
        </p:blipFill>
        <p:spPr>
          <a:xfrm>
            <a:off x="4053240" y="1529640"/>
            <a:ext cx="5777640" cy="4143240"/>
          </a:xfrm>
          <a:prstGeom prst="rect">
            <a:avLst/>
          </a:prstGeom>
          <a:ln w="12600">
            <a:noFill/>
          </a:ln>
        </p:spPr>
      </p:pic>
      <p:sp>
        <p:nvSpPr>
          <p:cNvPr id="644" name="TextShape 5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62" y="5829251"/>
            <a:ext cx="1308398" cy="635145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Immagine 1"/>
          <p:cNvPicPr/>
          <p:nvPr/>
        </p:nvPicPr>
        <p:blipFill>
          <a:blip r:embed="rId3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646" name="TextShape 1"/>
          <p:cNvSpPr txBox="1"/>
          <p:nvPr/>
        </p:nvSpPr>
        <p:spPr>
          <a:xfrm>
            <a:off x="9180000" y="7141320"/>
            <a:ext cx="180000" cy="15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trike="noStrike" spc="-1" dirty="0" smtClean="0">
                <a:solidFill>
                  <a:srgbClr val="FFFFFF"/>
                </a:solidFill>
                <a:latin typeface="Arial"/>
                <a:ea typeface="Microsoft YaHei"/>
              </a:rPr>
              <a:t>12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551548" y="3574647"/>
            <a:ext cx="1471126" cy="7362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2800" b="1" strike="noStrike" spc="-1" dirty="0">
                <a:solidFill>
                  <a:schemeClr val="tx2"/>
                </a:solidFill>
                <a:latin typeface="IBM Plex Sans"/>
                <a:ea typeface="Noto Sans"/>
              </a:rPr>
              <a:t>Sviluppi</a:t>
            </a:r>
            <a:r>
              <a:rPr lang="it-IT" sz="3600" b="1" strike="noStrike" spc="-1" dirty="0">
                <a:solidFill>
                  <a:srgbClr val="00508F"/>
                </a:solidFill>
                <a:latin typeface="IBM Plex Sans"/>
                <a:ea typeface="Noto Sans"/>
              </a:rPr>
              <a:t> </a:t>
            </a:r>
            <a:r>
              <a:rPr lang="it-IT" sz="3600" b="1" strike="noStrike" spc="-1" dirty="0" smtClean="0">
                <a:solidFill>
                  <a:srgbClr val="00508F"/>
                </a:solidFill>
                <a:latin typeface="IBM Plex Sans"/>
                <a:ea typeface="Noto Sans"/>
              </a:rPr>
              <a:t>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50" name="TextShape 5"/>
          <p:cNvSpPr txBox="1"/>
          <p:nvPr/>
        </p:nvSpPr>
        <p:spPr>
          <a:xfrm>
            <a:off x="538731" y="4347712"/>
            <a:ext cx="7015955" cy="20422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Utilizzo Dataset con dimensioni e numero di </a:t>
            </a:r>
            <a:r>
              <a:rPr lang="it-IT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Labels</a:t>
            </a: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maggiore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Superamento del </a:t>
            </a:r>
            <a:r>
              <a:rPr lang="it-IT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Task-Incremetal Setting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Applicazione </a:t>
            </a:r>
            <a:r>
              <a:rPr lang="it-IT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Bias </a:t>
            </a: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alla Soluzione Naïve apportata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Avvicinamento all’apprendimento</a:t>
            </a:r>
            <a:r>
              <a:rPr lang="it-IT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b="0" i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Umano </a:t>
            </a:r>
            <a:endParaRPr lang="en-US" b="0" strike="noStrike" spc="-1" dirty="0">
              <a:latin typeface="Arial"/>
            </a:endParaRPr>
          </a:p>
        </p:txBody>
      </p:sp>
      <p:cxnSp>
        <p:nvCxnSpPr>
          <p:cNvPr id="651" name="Line 6"/>
          <p:cNvCxnSpPr/>
          <p:nvPr/>
        </p:nvCxnSpPr>
        <p:spPr>
          <a:xfrm>
            <a:off x="397080" y="4489058"/>
            <a:ext cx="360" cy="1721865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11" name="TextShape 2"/>
          <p:cNvSpPr txBox="1"/>
          <p:nvPr/>
        </p:nvSpPr>
        <p:spPr>
          <a:xfrm>
            <a:off x="102479" y="685753"/>
            <a:ext cx="2369264" cy="809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2800" b="1" spc="-1" dirty="0" smtClean="0">
                <a:solidFill>
                  <a:schemeClr val="tx2"/>
                </a:solidFill>
                <a:latin typeface="IBM Plex Sans"/>
                <a:ea typeface="Noto Sans"/>
              </a:rPr>
              <a:t>Conclusioni</a:t>
            </a:r>
            <a:r>
              <a:rPr lang="it-IT" sz="3600" b="1" strike="noStrike" spc="-1" dirty="0" smtClean="0">
                <a:solidFill>
                  <a:srgbClr val="00508F"/>
                </a:solidFill>
                <a:latin typeface="IBM Plex Sans"/>
                <a:ea typeface="Noto Sans"/>
              </a:rPr>
              <a:t> 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3600" b="0" strike="noStrike" spc="-1" dirty="0" smtClean="0">
              <a:latin typeface="Arial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5702" y="1470707"/>
            <a:ext cx="962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Siamo riusciti nella rappresentazione del problema del </a:t>
            </a:r>
            <a:r>
              <a:rPr lang="it-IT" sz="20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Continual Learning </a:t>
            </a:r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16957" y="3353833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51548" y="1972010"/>
            <a:ext cx="9468676" cy="176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Presenza del Catastrophic Forgetting in tutte le configurazioni utilizzate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 Recency Bias nella </a:t>
            </a:r>
            <a:r>
              <a:rPr lang="it-IT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</a:t>
            </a: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onfigurazione Agnostic-Agnostic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Miglioramento delle prestazione al seguito della soluzione basata sui Replay-Based Methods</a:t>
            </a:r>
            <a:endParaRPr lang="it-IT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0" name="Line 6"/>
          <p:cNvCxnSpPr/>
          <p:nvPr/>
        </p:nvCxnSpPr>
        <p:spPr>
          <a:xfrm>
            <a:off x="397080" y="2058478"/>
            <a:ext cx="360" cy="1565332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</p:spTree>
    <p:extLst>
      <p:ext uri="{BB962C8B-B14F-4D97-AF65-F5344CB8AC3E}">
        <p14:creationId xmlns:p14="http://schemas.microsoft.com/office/powerpoint/2010/main" val="29398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magine 1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12600">
            <a:noFill/>
          </a:ln>
        </p:spPr>
      </p:pic>
      <p:sp>
        <p:nvSpPr>
          <p:cNvPr id="504" name="TextShape 1"/>
          <p:cNvSpPr txBox="1"/>
          <p:nvPr/>
        </p:nvSpPr>
        <p:spPr>
          <a:xfrm>
            <a:off x="5250215" y="2467980"/>
            <a:ext cx="4590472" cy="1652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3200" b="1" strike="noStrike" spc="-1" dirty="0" smtClean="0">
                <a:solidFill>
                  <a:schemeClr val="tx2"/>
                </a:solidFill>
                <a:latin typeface="IBM Plex Sans" panose="020B0503050203000203" pitchFamily="34" charset="0"/>
              </a:rPr>
              <a:t>Grazie per l’attenzione!</a:t>
            </a:r>
            <a:endParaRPr lang="en-US" sz="3200" b="1" strike="noStrike" spc="-1" dirty="0">
              <a:solidFill>
                <a:schemeClr val="tx2"/>
              </a:solidFill>
              <a:latin typeface="IBM Plex Sans" panose="020B0503050203000203" pitchFamily="34" charset="0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4104360" y="500796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600" b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Relatore: </a:t>
            </a:r>
            <a:r>
              <a:rPr lang="it-IT" sz="16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Prof. Andrew D. Bagdanov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3960000" y="720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4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7" name="TextShape 4"/>
          <p:cNvSpPr txBox="1"/>
          <p:nvPr/>
        </p:nvSpPr>
        <p:spPr>
          <a:xfrm>
            <a:off x="4104360" y="432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1600" b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Candidato: Lorenzo </a:t>
            </a:r>
            <a:r>
              <a:rPr lang="it-IT" sz="16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Gianassi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6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Move="1" noResize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57" y="0"/>
            <a:ext cx="10080363" cy="7560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asellaDiTesto 4"/>
          <p:cNvSpPr txBox="1"/>
          <p:nvPr/>
        </p:nvSpPr>
        <p:spPr>
          <a:xfrm>
            <a:off x="9179999" y="7075444"/>
            <a:ext cx="179999" cy="287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100" b="1" dirty="0">
                <a:solidFill>
                  <a:srgbClr val="FFFFFF"/>
                </a:solidFill>
                <a:latin typeface="Arial" pitchFamily="34"/>
                <a:ea typeface="Microsoft YaHei" pitchFamily="2"/>
                <a:cs typeface="Mangal" pitchFamily="2"/>
              </a:rPr>
              <a:t>3</a:t>
            </a:r>
            <a:endParaRPr lang="it-IT" sz="11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CasellaDiTesto 16"/>
          <p:cNvSpPr txBox="1"/>
          <p:nvPr/>
        </p:nvSpPr>
        <p:spPr>
          <a:xfrm>
            <a:off x="6839995" y="98279"/>
            <a:ext cx="3044229" cy="572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1" i="0" u="none" strike="noStrike" kern="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Continual Learning : Visual Recognition per Problemi con Task Incrementali</a:t>
            </a: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0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Firenze 2020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05735" y="1138729"/>
            <a:ext cx="882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L’obbiettivo del progetto era la creazione di un </a:t>
            </a:r>
            <a:r>
              <a:rPr lang="it-IT" sz="20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</a:t>
            </a:r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capace di riprodurre  la </a:t>
            </a:r>
            <a:r>
              <a:rPr lang="it-IT" sz="20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Pipeline</a:t>
            </a:r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</a:t>
            </a:r>
            <a:r>
              <a:rPr lang="it-IT" sz="2000" b="1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Continual Learning</a:t>
            </a:r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.</a:t>
            </a:r>
            <a:endParaRPr lang="it-IT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Line 8"/>
          <p:cNvCxnSpPr/>
          <p:nvPr/>
        </p:nvCxnSpPr>
        <p:spPr>
          <a:xfrm>
            <a:off x="573965" y="1107222"/>
            <a:ext cx="360" cy="797785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98E727-1840-4546-A52D-0EDA74EBA035}"/>
              </a:ext>
            </a:extLst>
          </p:cNvPr>
          <p:cNvSpPr txBox="1"/>
          <p:nvPr/>
        </p:nvSpPr>
        <p:spPr>
          <a:xfrm>
            <a:off x="648523" y="2259781"/>
            <a:ext cx="4406365" cy="477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982" indent="-314982">
              <a:buFont typeface="Arial" panose="020B0604020202020204" pitchFamily="34" charset="0"/>
              <a:buChar char="•"/>
            </a:pPr>
            <a:r>
              <a:rPr lang="it-IT" sz="1700" b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Concetti Teorici</a:t>
            </a: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18954" lvl="1" indent="-314982">
              <a:buFont typeface="Arial" panose="020B0604020202020204" pitchFamily="34" charset="0"/>
              <a:buChar char="•"/>
            </a:pP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it-IT" sz="1700" b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Strumenti e Dataset</a:t>
            </a:r>
            <a:endParaRPr lang="it-IT" sz="17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18954" lvl="1" indent="-314982">
              <a:buFont typeface="Arial" panose="020B0604020202020204" pitchFamily="34" charset="0"/>
              <a:buChar char="•"/>
            </a:pP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 e sue  Divisione</a:t>
            </a: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18954" lvl="1" indent="-314982">
              <a:buFont typeface="Arial" panose="020B0604020202020204" pitchFamily="34" charset="0"/>
              <a:buChar char="•"/>
            </a:pP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Rete Neurale Convoluzionale</a:t>
            </a:r>
          </a:p>
          <a:p>
            <a:pPr marL="818954" lvl="1" indent="-314982">
              <a:buFont typeface="Arial" panose="020B0604020202020204" pitchFamily="34" charset="0"/>
              <a:buChar char="•"/>
            </a:pPr>
            <a:endParaRPr lang="it-IT" sz="1700" dirty="0" smtClean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1754" indent="-314982">
              <a:buFont typeface="Arial" panose="020B0604020202020204" pitchFamily="34" charset="0"/>
              <a:buChar char="•"/>
            </a:pPr>
            <a:r>
              <a:rPr lang="it-IT" sz="1700" b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Pipeline del Processo</a:t>
            </a:r>
            <a:endParaRPr lang="it-IT" sz="17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61754" indent="-314982">
              <a:buFont typeface="Arial" panose="020B0604020202020204" pitchFamily="34" charset="0"/>
              <a:buChar char="•"/>
            </a:pP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it-IT" sz="1700" b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Esperimenti e Risultati</a:t>
            </a:r>
          </a:p>
          <a:p>
            <a:pPr marL="772182" lvl="1" indent="-314982">
              <a:buFont typeface="Arial" panose="020B0604020202020204" pitchFamily="34" charset="0"/>
              <a:buChar char="•"/>
            </a:pP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Esperimenti</a:t>
            </a:r>
          </a:p>
          <a:p>
            <a:pPr marL="772182" lvl="1" indent="-314982">
              <a:buFont typeface="Arial" panose="020B0604020202020204" pitchFamily="34" charset="0"/>
              <a:buChar char="•"/>
            </a:pP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Risultati</a:t>
            </a: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276154" lvl="2" indent="-314982">
              <a:buFont typeface="Arial" panose="020B0604020202020204" pitchFamily="34" charset="0"/>
              <a:buChar char="•"/>
            </a:pPr>
            <a:r>
              <a:rPr lang="it-IT" sz="17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Agnostic</a:t>
            </a: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t-IT" sz="17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Training</a:t>
            </a:r>
          </a:p>
          <a:p>
            <a:pPr marL="1276154" lvl="2" indent="-314982">
              <a:buFont typeface="Arial" panose="020B0604020202020204" pitchFamily="34" charset="0"/>
              <a:buChar char="•"/>
            </a:pPr>
            <a:r>
              <a:rPr lang="it-IT" sz="17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Aware</a:t>
            </a: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t-IT" sz="17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Training</a:t>
            </a:r>
            <a:endParaRPr lang="it-IT" sz="1700" i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18954" lvl="1" indent="-314982">
              <a:buFont typeface="Arial" panose="020B0604020202020204" pitchFamily="34" charset="0"/>
              <a:buChar char="•"/>
            </a:pPr>
            <a:r>
              <a:rPr lang="it-IT" sz="17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Soluzione </a:t>
            </a:r>
            <a:r>
              <a:rPr lang="it-IT" sz="17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naïve</a:t>
            </a:r>
          </a:p>
          <a:p>
            <a:pPr marL="1322925" lvl="2" indent="-314982">
              <a:buFont typeface="Arial" panose="020B0604020202020204" pitchFamily="34" charset="0"/>
              <a:buChar char="•"/>
            </a:pPr>
            <a:r>
              <a:rPr lang="it-IT" sz="1700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Agnostic Replay Training</a:t>
            </a:r>
          </a:p>
          <a:p>
            <a:pPr marL="1322925" lvl="2" indent="-314982">
              <a:buFont typeface="Arial" panose="020B0604020202020204" pitchFamily="34" charset="0"/>
              <a:buChar char="•"/>
            </a:pPr>
            <a:endParaRPr lang="it-IT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it-IT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Conclusioni e Sviluppi</a:t>
            </a:r>
          </a:p>
          <a:p>
            <a:pPr marL="314982" indent="-314982">
              <a:buFont typeface="Arial" panose="020B0604020202020204" pitchFamily="34" charset="0"/>
              <a:buChar char="•"/>
            </a:pPr>
            <a:endParaRPr lang="it-IT" sz="154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5C966C-5DB2-4657-907B-26AB26C4105E}"/>
              </a:ext>
            </a:extLst>
          </p:cNvPr>
          <p:cNvSpPr txBox="1"/>
          <p:nvPr/>
        </p:nvSpPr>
        <p:spPr>
          <a:xfrm>
            <a:off x="679345" y="1649443"/>
            <a:ext cx="1098089" cy="732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hangingPunct="0">
              <a:lnSpc>
                <a:spcPct val="150000"/>
              </a:lnSpc>
              <a:defRPr sz="2400" b="1">
                <a:solidFill>
                  <a:srgbClr val="000000"/>
                </a:solidFill>
              </a:defRPr>
            </a:pPr>
            <a:r>
              <a:rPr lang="it-IT" sz="2600" dirty="0">
                <a:solidFill>
                  <a:schemeClr val="tx2"/>
                </a:solidFill>
                <a:latin typeface="IBM Plex Sans" panose="020B0503050203000203" pitchFamily="34" charset="0"/>
                <a:ea typeface="Microsoft YaHei" pitchFamily="2"/>
                <a:cs typeface="Mangal" pitchFamily="2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509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Move="1" noResize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57" y="0"/>
            <a:ext cx="10080363" cy="7560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sellaDiTesto 3"/>
          <p:cNvSpPr txBox="1"/>
          <p:nvPr/>
        </p:nvSpPr>
        <p:spPr>
          <a:xfrm>
            <a:off x="-167694" y="629019"/>
            <a:ext cx="3992986" cy="6352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1" i="0" u="none" strike="noStrike" kern="1200" cap="none" spc="0" baseline="0" dirty="0">
                <a:solidFill>
                  <a:schemeClr val="tx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IBM Plex Sans" pitchFamily="34"/>
                <a:ea typeface="Microsoft YaHei" pitchFamily="2"/>
                <a:cs typeface="Mangal" pitchFamily="2"/>
              </a:rPr>
              <a:t> </a:t>
            </a:r>
            <a:r>
              <a:rPr lang="it-IT" sz="3600" b="1" i="0" u="none" strike="noStrike" kern="1200" cap="none" spc="0" baseline="0" dirty="0">
                <a:solidFill>
                  <a:schemeClr val="tx2"/>
                </a:solidFill>
                <a:uFillTx/>
                <a:latin typeface="IBM Plex Sans" pitchFamily="34"/>
                <a:ea typeface="Microsoft YaHei" pitchFamily="2"/>
                <a:cs typeface="Mangal" pitchFamily="2"/>
              </a:rPr>
              <a:t>Concetti Teorici</a:t>
            </a:r>
          </a:p>
        </p:txBody>
      </p:sp>
      <p:sp>
        <p:nvSpPr>
          <p:cNvPr id="4" name="CasellaDiTesto 4"/>
          <p:cNvSpPr txBox="1"/>
          <p:nvPr/>
        </p:nvSpPr>
        <p:spPr>
          <a:xfrm>
            <a:off x="9179999" y="7075444"/>
            <a:ext cx="179999" cy="287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100" b="1" dirty="0">
                <a:solidFill>
                  <a:srgbClr val="FFFFFF"/>
                </a:solidFill>
                <a:latin typeface="Arial" pitchFamily="34"/>
                <a:ea typeface="Microsoft YaHei" pitchFamily="2"/>
                <a:cs typeface="Mangal" pitchFamily="2"/>
              </a:rPr>
              <a:t>3</a:t>
            </a:r>
            <a:endParaRPr lang="it-IT" sz="11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Rettangolo arrotondato 6"/>
          <p:cNvSpPr/>
          <p:nvPr/>
        </p:nvSpPr>
        <p:spPr>
          <a:xfrm>
            <a:off x="827312" y="1937009"/>
            <a:ext cx="2002974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Continual Learning</a:t>
            </a:r>
          </a:p>
        </p:txBody>
      </p:sp>
      <p:sp>
        <p:nvSpPr>
          <p:cNvPr id="6" name="Rettangolo arrotondato 7"/>
          <p:cNvSpPr/>
          <p:nvPr/>
        </p:nvSpPr>
        <p:spPr>
          <a:xfrm>
            <a:off x="827312" y="3596316"/>
            <a:ext cx="2002974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Catastrophic Forgetting</a:t>
            </a:r>
          </a:p>
        </p:txBody>
      </p:sp>
      <p:sp>
        <p:nvSpPr>
          <p:cNvPr id="7" name="Rettangolo arrotondato 8"/>
          <p:cNvSpPr/>
          <p:nvPr/>
        </p:nvSpPr>
        <p:spPr>
          <a:xfrm>
            <a:off x="827312" y="5255623"/>
            <a:ext cx="2002974" cy="9592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Task-Aware/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Task-Agnostic</a:t>
            </a:r>
          </a:p>
        </p:txBody>
      </p:sp>
      <p:sp>
        <p:nvSpPr>
          <p:cNvPr id="8" name="Rettangolo arrotondato 9"/>
          <p:cNvSpPr/>
          <p:nvPr/>
        </p:nvSpPr>
        <p:spPr>
          <a:xfrm>
            <a:off x="4751351" y="1815731"/>
            <a:ext cx="4723200" cy="136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BDD7EE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Studia il problema dell'apprendimento da uno  stream </a:t>
            </a:r>
            <a:r>
              <a:rPr lang="it-IT" sz="1600" b="0" i="0" u="sng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infinito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di dati, con l'obbiettivo di estendere gradualmente la conoscenza e di usarla per allenamenti </a:t>
            </a:r>
            <a:r>
              <a:rPr lang="it-IT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successivi</a:t>
            </a:r>
            <a:r>
              <a:rPr lang="it-IT" sz="1600" dirty="0">
                <a:solidFill>
                  <a:srgbClr val="FFFFFF"/>
                </a:solidFill>
                <a:latin typeface="Noto Sans" pitchFamily="34"/>
                <a:ea typeface="Noto Sans" pitchFamily="34"/>
                <a:cs typeface="Noto Sans" pitchFamily="34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Noto Sans" pitchFamily="34"/>
                <a:ea typeface="Noto Sans" pitchFamily="34"/>
                <a:cs typeface="Noto Sans" pitchFamily="34"/>
              </a:rPr>
              <a:t>senza perdita di memoria.</a:t>
            </a:r>
            <a:endParaRPr lang="it-IT" sz="1600" b="0" i="0" u="none" strike="noStrike" kern="1200" cap="none" spc="0" baseline="0" dirty="0">
              <a:solidFill>
                <a:srgbClr val="FFFFFF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</p:txBody>
      </p:sp>
      <p:sp>
        <p:nvSpPr>
          <p:cNvPr id="9" name="Rettangolo arrotondato 12"/>
          <p:cNvSpPr/>
          <p:nvPr/>
        </p:nvSpPr>
        <p:spPr>
          <a:xfrm>
            <a:off x="4730145" y="3462456"/>
            <a:ext cx="4722683" cy="136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BDD7EE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La tendenza di una rete neurale artificiale a dimenticare completamente e in modo improvviso le informazioni apprese in precedenza dopo aver appreso nuove </a:t>
            </a:r>
            <a:r>
              <a:rPr lang="it-IT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informazioni.</a:t>
            </a:r>
            <a:endParaRPr lang="it-IT" sz="1600" b="0" i="0" u="none" strike="noStrike" kern="1200" cap="none" spc="0" baseline="0" dirty="0">
              <a:solidFill>
                <a:srgbClr val="FFFFFF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</p:txBody>
      </p:sp>
      <p:sp>
        <p:nvSpPr>
          <p:cNvPr id="10" name="Rettangolo arrotondato 13"/>
          <p:cNvSpPr/>
          <p:nvPr/>
        </p:nvSpPr>
        <p:spPr>
          <a:xfrm>
            <a:off x="4751350" y="5109182"/>
            <a:ext cx="4722683" cy="136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BDD7EE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Dualità di approccio su cui si basa il </a:t>
            </a:r>
            <a:r>
              <a:rPr lang="it-IT" sz="1600" b="0" i="1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training/testing</a:t>
            </a:r>
            <a:r>
              <a:rPr lang="it-IT" sz="1600" b="0" i="0" u="none" strike="noStrike" kern="1200" cap="none" spc="0" baseline="0" dirty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della rete neurale. Consiste nella </a:t>
            </a:r>
            <a:r>
              <a:rPr lang="it-IT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nozione</a:t>
            </a:r>
            <a:r>
              <a:rPr lang="it-IT" sz="1600" b="0" i="0" u="none" strike="noStrike" kern="1200" cap="none" spc="0" dirty="0" smtClean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del task a cui appartiene il dato in  input</a:t>
            </a:r>
            <a:r>
              <a:rPr lang="it-IT" sz="16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.</a:t>
            </a:r>
            <a:endParaRPr lang="it-IT" sz="1600" b="0" i="0" u="none" strike="noStrike" kern="1200" cap="none" spc="0" baseline="0" dirty="0">
              <a:solidFill>
                <a:srgbClr val="FFFFFF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</p:txBody>
      </p:sp>
      <p:cxnSp>
        <p:nvCxnSpPr>
          <p:cNvPr id="11" name="Connettore 2 15"/>
          <p:cNvCxnSpPr/>
          <p:nvPr/>
        </p:nvCxnSpPr>
        <p:spPr>
          <a:xfrm>
            <a:off x="2872717" y="2438187"/>
            <a:ext cx="1879200" cy="0"/>
          </a:xfrm>
          <a:prstGeom prst="straightConnector1">
            <a:avLst/>
          </a:prstGeom>
          <a:noFill/>
          <a:ln w="50804" cap="flat">
            <a:solidFill>
              <a:srgbClr val="BDD7EE"/>
            </a:solidFill>
            <a:prstDash val="solid"/>
            <a:miter/>
            <a:tailEnd type="arrow"/>
          </a:ln>
        </p:spPr>
      </p:cxnSp>
      <p:cxnSp>
        <p:nvCxnSpPr>
          <p:cNvPr id="12" name="Connettore 2 17"/>
          <p:cNvCxnSpPr/>
          <p:nvPr/>
        </p:nvCxnSpPr>
        <p:spPr>
          <a:xfrm>
            <a:off x="2851482" y="4066684"/>
            <a:ext cx="1879200" cy="4032"/>
          </a:xfrm>
          <a:prstGeom prst="straightConnector1">
            <a:avLst/>
          </a:prstGeom>
          <a:noFill/>
          <a:ln w="50804" cap="flat">
            <a:solidFill>
              <a:srgbClr val="BDD7EE"/>
            </a:solidFill>
            <a:prstDash val="solid"/>
            <a:miter/>
            <a:tailEnd type="arrow"/>
          </a:ln>
        </p:spPr>
      </p:cxnSp>
      <p:cxnSp>
        <p:nvCxnSpPr>
          <p:cNvPr id="13" name="Connettore 2 26"/>
          <p:cNvCxnSpPr/>
          <p:nvPr/>
        </p:nvCxnSpPr>
        <p:spPr>
          <a:xfrm>
            <a:off x="2851483" y="5746537"/>
            <a:ext cx="1878662" cy="4298"/>
          </a:xfrm>
          <a:prstGeom prst="straightConnector1">
            <a:avLst/>
          </a:prstGeom>
          <a:noFill/>
          <a:ln w="50804" cap="flat">
            <a:solidFill>
              <a:srgbClr val="BDD7EE"/>
            </a:solidFill>
            <a:prstDash val="solid"/>
            <a:miter/>
            <a:tailEnd type="arrow"/>
          </a:ln>
        </p:spPr>
      </p:cxnSp>
      <p:sp>
        <p:nvSpPr>
          <p:cNvPr id="14" name="CasellaDiTesto 16"/>
          <p:cNvSpPr txBox="1"/>
          <p:nvPr/>
        </p:nvSpPr>
        <p:spPr>
          <a:xfrm>
            <a:off x="6839995" y="98279"/>
            <a:ext cx="3044229" cy="572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1" i="0" u="none" strike="noStrike" kern="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Continual Learning : Visual Recognition per Problemi con Task Incrementali</a:t>
            </a: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0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Firenze 2020</a:t>
            </a:r>
          </a:p>
        </p:txBody>
      </p:sp>
    </p:spTree>
    <p:extLst>
      <p:ext uri="{BB962C8B-B14F-4D97-AF65-F5344CB8AC3E}">
        <p14:creationId xmlns:p14="http://schemas.microsoft.com/office/powerpoint/2010/main" val="17476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Immagine 1"/>
          <p:cNvPicPr/>
          <p:nvPr/>
        </p:nvPicPr>
        <p:blipFill>
          <a:blip r:embed="rId3"/>
          <a:stretch/>
        </p:blipFill>
        <p:spPr>
          <a:xfrm>
            <a:off x="2074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564" name="TextShape 1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>
                <a:solidFill>
                  <a:srgbClr val="FFFFFF"/>
                </a:solidFill>
                <a:latin typeface="Arial"/>
                <a:ea typeface="Microsoft YaHei"/>
              </a:rPr>
              <a:t>4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12960" y="805680"/>
            <a:ext cx="5255726" cy="96796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3600" b="1" strike="noStrike" spc="-1" dirty="0" smtClean="0">
                <a:solidFill>
                  <a:schemeClr val="tx2"/>
                </a:solidFill>
                <a:latin typeface="IBM Plex Sans"/>
                <a:ea typeface="Microsoft YaHei"/>
              </a:rPr>
              <a:t>Dataset e sua </a:t>
            </a:r>
            <a:r>
              <a:rPr lang="it-IT" sz="3600" b="1" spc="-1" dirty="0" smtClean="0">
                <a:solidFill>
                  <a:schemeClr val="tx2"/>
                </a:solidFill>
                <a:latin typeface="IBM Plex Sans"/>
                <a:ea typeface="Microsoft YaHei"/>
              </a:rPr>
              <a:t>Divisione</a:t>
            </a:r>
            <a:endParaRPr lang="en-US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373986" y="4481368"/>
            <a:ext cx="4359711" cy="42066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2000" spc="-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Il Dataset viene gestito tramite:</a:t>
            </a:r>
            <a:endParaRPr lang="en-US" sz="2000" b="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67" name="TextShape 4"/>
          <p:cNvSpPr txBox="1"/>
          <p:nvPr/>
        </p:nvSpPr>
        <p:spPr>
          <a:xfrm>
            <a:off x="412326" y="4491832"/>
            <a:ext cx="9014452" cy="201882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</a:pPr>
            <a:endParaRPr lang="en-US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D0D0D"/>
                </a:solidFill>
                <a:latin typeface="Noto Sans"/>
                <a:ea typeface="Noto Sans"/>
              </a:rPr>
              <a:t>Metodo </a:t>
            </a:r>
            <a:r>
              <a:rPr lang="it-IT" b="0" i="1" strike="noStrike" spc="-1" dirty="0">
                <a:solidFill>
                  <a:srgbClr val="0D0D0D"/>
                </a:solidFill>
                <a:latin typeface="Noto Sans"/>
                <a:ea typeface="Noto Sans"/>
              </a:rPr>
              <a:t>idx_tasks</a:t>
            </a: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() per la divisione delle Classi  nei </a:t>
            </a:r>
            <a:r>
              <a:rPr lang="it-IT" b="0" i="1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Tasks</a:t>
            </a:r>
            <a:endParaRPr lang="en-US" b="0" i="1" strike="noStrike" spc="-1" dirty="0" smtClean="0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Arial"/>
              <a:buChar char="•"/>
            </a:pP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Gestione e divisione in tasks degli esempi  con la classe </a:t>
            </a:r>
            <a:r>
              <a:rPr lang="it-IT" b="0" i="1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Filtered_dataset </a:t>
            </a: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ed il metodo</a:t>
            </a:r>
            <a:r>
              <a:rPr lang="it-IT" b="0" i="1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 </a:t>
            </a: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Subset() </a:t>
            </a:r>
            <a:endParaRPr lang="en-US" b="0" strike="noStrike" spc="-1" dirty="0" smtClean="0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Arial"/>
              <a:buChar char="•"/>
            </a:pPr>
            <a:r>
              <a:rPr lang="it-IT" b="0" i="1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Mappatura</a:t>
            </a: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 </a:t>
            </a:r>
            <a:r>
              <a:rPr lang="it-IT" b="0" strike="noStrike" spc="-1" dirty="0">
                <a:solidFill>
                  <a:srgbClr val="0D0D0D"/>
                </a:solidFill>
                <a:latin typeface="Noto Sans"/>
                <a:ea typeface="Noto Sans"/>
              </a:rPr>
              <a:t>delle </a:t>
            </a:r>
            <a:r>
              <a:rPr lang="it-IT" b="0" i="1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Labels</a:t>
            </a:r>
            <a:r>
              <a:rPr lang="it-IT" b="0" strike="noStrike" spc="-1" dirty="0" smtClean="0">
                <a:solidFill>
                  <a:srgbClr val="0D0D0D"/>
                </a:solidFill>
                <a:latin typeface="Noto Sans"/>
                <a:ea typeface="Noto Sans"/>
              </a:rPr>
              <a:t> per gestire l’output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570" name="Immagine 18"/>
          <p:cNvPicPr/>
          <p:nvPr/>
        </p:nvPicPr>
        <p:blipFill>
          <a:blip r:embed="rId4"/>
          <a:stretch/>
        </p:blipFill>
        <p:spPr>
          <a:xfrm>
            <a:off x="5105406" y="1584298"/>
            <a:ext cx="4476171" cy="3260004"/>
          </a:xfrm>
          <a:prstGeom prst="rect">
            <a:avLst/>
          </a:prstGeom>
          <a:ln w="12600">
            <a:noFill/>
          </a:ln>
        </p:spPr>
      </p:pic>
      <p:sp>
        <p:nvSpPr>
          <p:cNvPr id="571" name="TextShape 6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cxnSp>
        <p:nvCxnSpPr>
          <p:cNvPr id="11" name="Line 8"/>
          <p:cNvCxnSpPr/>
          <p:nvPr/>
        </p:nvCxnSpPr>
        <p:spPr>
          <a:xfrm>
            <a:off x="276017" y="5035010"/>
            <a:ext cx="360" cy="1284841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2" name="CasellaDiTesto 1"/>
          <p:cNvSpPr txBox="1"/>
          <p:nvPr/>
        </p:nvSpPr>
        <p:spPr>
          <a:xfrm>
            <a:off x="276018" y="2217505"/>
            <a:ext cx="462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Il Dataset utilizzato è CIFAR-10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CIFAR-10 è composto da 10 classi e 60.000 esempi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Immagini 32x32 a tre canali (rgb)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13" name="Line 8"/>
          <p:cNvCxnSpPr/>
          <p:nvPr/>
        </p:nvCxnSpPr>
        <p:spPr>
          <a:xfrm>
            <a:off x="276017" y="2305996"/>
            <a:ext cx="360" cy="1554658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3" name="CasellaDiTesto 2"/>
          <p:cNvSpPr txBox="1"/>
          <p:nvPr/>
        </p:nvSpPr>
        <p:spPr>
          <a:xfrm>
            <a:off x="276017" y="1663010"/>
            <a:ext cx="279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Scelta del Dataset:</a:t>
            </a:r>
            <a:endParaRPr lang="it-IT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Immagine 1"/>
          <p:cNvPicPr/>
          <p:nvPr/>
        </p:nvPicPr>
        <p:blipFill>
          <a:blip r:embed="rId3"/>
          <a:stretch/>
        </p:blipFill>
        <p:spPr>
          <a:xfrm>
            <a:off x="2074" y="-10886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573" name="TextShape 1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2960" y="671040"/>
            <a:ext cx="6575040" cy="79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3600" b="1" strike="noStrike" spc="-1" dirty="0">
                <a:solidFill>
                  <a:schemeClr val="tx2"/>
                </a:solidFill>
                <a:latin typeface="IBM Plex Sans"/>
                <a:ea typeface="Microsoft YaHei"/>
              </a:rPr>
              <a:t>Rete Neurale Convoluzionale</a:t>
            </a:r>
            <a:endParaRPr lang="en-US" sz="3600" b="1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>
                <a:solidFill>
                  <a:srgbClr val="FFFFFF"/>
                </a:solidFill>
                <a:latin typeface="Arial"/>
                <a:ea typeface="Microsoft YaHei"/>
              </a:rPr>
              <a:t>5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576" name="Line 4"/>
          <p:cNvCxnSpPr/>
          <p:nvPr/>
        </p:nvCxnSpPr>
        <p:spPr>
          <a:xfrm>
            <a:off x="446400" y="3061383"/>
            <a:ext cx="360" cy="1229670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577" name="TextShape 5"/>
          <p:cNvSpPr txBox="1"/>
          <p:nvPr/>
        </p:nvSpPr>
        <p:spPr>
          <a:xfrm>
            <a:off x="359259" y="2601215"/>
            <a:ext cx="3929712" cy="461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000" spc="-1" dirty="0" smtClean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22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Rete Neurale </a:t>
            </a:r>
            <a:r>
              <a:rPr lang="it-IT" sz="2200" spc="-1" dirty="0" smtClean="0">
                <a:solidFill>
                  <a:srgbClr val="000000"/>
                </a:solidFill>
                <a:latin typeface="Noto Sans"/>
                <a:ea typeface="Noto Sans"/>
              </a:rPr>
              <a:t>f</a:t>
            </a:r>
            <a:r>
              <a:rPr lang="it-IT" sz="22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ormata </a:t>
            </a:r>
            <a:r>
              <a:rPr lang="it-IT" sz="22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da: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78" name="TextShape 6"/>
          <p:cNvSpPr txBox="1"/>
          <p:nvPr/>
        </p:nvSpPr>
        <p:spPr>
          <a:xfrm>
            <a:off x="544320" y="2978646"/>
            <a:ext cx="9122194" cy="16203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84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6 Convolutional Layers </a:t>
            </a:r>
            <a:r>
              <a:rPr lang="it-IT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divi da due MaxPool2D e </a:t>
            </a: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2 Fully Connected Layers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</a:pPr>
            <a:endParaRPr lang="en-US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Dropout per l’overfitting</a:t>
            </a:r>
            <a:endParaRPr lang="en-US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Output Dinamico : Multi-Head/ Single-Head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579" name="TextShape 7"/>
          <p:cNvSpPr txBox="1"/>
          <p:nvPr/>
        </p:nvSpPr>
        <p:spPr>
          <a:xfrm>
            <a:off x="489860" y="4463867"/>
            <a:ext cx="5442857" cy="461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La gestione del Output avviene tramite:</a:t>
            </a:r>
            <a:endParaRPr lang="en-US" sz="2200" b="0" strike="noStrike" spc="-1" dirty="0">
              <a:latin typeface="Arial"/>
            </a:endParaRPr>
          </a:p>
        </p:txBody>
      </p:sp>
      <p:cxnSp>
        <p:nvCxnSpPr>
          <p:cNvPr id="580" name="Line 8"/>
          <p:cNvCxnSpPr/>
          <p:nvPr/>
        </p:nvCxnSpPr>
        <p:spPr>
          <a:xfrm>
            <a:off x="457200" y="4938760"/>
            <a:ext cx="360" cy="965320"/>
          </a:xfrm>
          <a:prstGeom prst="straightConnector1">
            <a:avLst/>
          </a:prstGeom>
          <a:ln w="31750">
            <a:solidFill>
              <a:srgbClr val="5B9BD5"/>
            </a:solidFill>
            <a:miter/>
          </a:ln>
        </p:spPr>
      </p:cxnSp>
      <p:sp>
        <p:nvSpPr>
          <p:cNvPr id="581" name="TextShape 9"/>
          <p:cNvSpPr txBox="1"/>
          <p:nvPr/>
        </p:nvSpPr>
        <p:spPr>
          <a:xfrm>
            <a:off x="569160" y="4983092"/>
            <a:ext cx="8790840" cy="92099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308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it-IT" spc="-1" dirty="0" smtClean="0">
                <a:solidFill>
                  <a:srgbClr val="000000"/>
                </a:solidFill>
                <a:latin typeface="Noto Sans"/>
                <a:ea typeface="Noto Sans"/>
              </a:rPr>
              <a:t>Aggiunta del modulo con il metodo </a:t>
            </a:r>
            <a:r>
              <a:rPr lang="it-IT" i="1" spc="-1" dirty="0">
                <a:solidFill>
                  <a:srgbClr val="000000"/>
                </a:solidFill>
                <a:latin typeface="Noto Sans"/>
                <a:ea typeface="Noto Sans"/>
              </a:rPr>
              <a:t>add_task() </a:t>
            </a:r>
            <a:r>
              <a:rPr lang="it-IT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 a task_fcs (attributo della Rete)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</a:pPr>
            <a:endParaRPr lang="en-US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it-IT" spc="-1" dirty="0" smtClean="0">
                <a:solidFill>
                  <a:srgbClr val="000000"/>
                </a:solidFill>
                <a:latin typeface="Noto Sans"/>
                <a:ea typeface="Noto Sans"/>
              </a:rPr>
              <a:t>Selezione dell’output con il metodo </a:t>
            </a:r>
            <a:r>
              <a:rPr lang="it-IT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set_tasks() </a:t>
            </a:r>
            <a:r>
              <a:rPr lang="it-IT" spc="-1" dirty="0" smtClean="0">
                <a:solidFill>
                  <a:srgbClr val="000000"/>
                </a:solidFill>
                <a:latin typeface="Noto Sans"/>
                <a:ea typeface="Noto Sans"/>
              </a:rPr>
              <a:t>e l’attributo </a:t>
            </a:r>
            <a:r>
              <a:rPr lang="it-IT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current_task</a:t>
            </a:r>
            <a:endParaRPr lang="en-US" b="0" i="1" strike="noStrike" spc="-1" dirty="0"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26" y="5889280"/>
            <a:ext cx="6949324" cy="1595154"/>
          </a:xfrm>
          <a:prstGeom prst="rect">
            <a:avLst/>
          </a:prstGeom>
        </p:spPr>
      </p:pic>
      <p:pic>
        <p:nvPicPr>
          <p:cNvPr id="13" name="Immagine 17"/>
          <p:cNvPicPr/>
          <p:nvPr/>
        </p:nvPicPr>
        <p:blipFill>
          <a:blip r:embed="rId5"/>
          <a:stretch/>
        </p:blipFill>
        <p:spPr>
          <a:xfrm>
            <a:off x="5220155" y="1737623"/>
            <a:ext cx="3606445" cy="766800"/>
          </a:xfrm>
          <a:prstGeom prst="rect">
            <a:avLst/>
          </a:prstGeom>
          <a:ln w="12600">
            <a:noFill/>
          </a:ln>
        </p:spPr>
      </p:pic>
      <p:sp>
        <p:nvSpPr>
          <p:cNvPr id="4" name="CasellaDiTesto 3"/>
          <p:cNvSpPr txBox="1"/>
          <p:nvPr/>
        </p:nvSpPr>
        <p:spPr>
          <a:xfrm>
            <a:off x="569159" y="1772441"/>
            <a:ext cx="481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Il </a:t>
            </a:r>
            <a:r>
              <a:rPr lang="it-IT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</a:t>
            </a:r>
            <a:r>
              <a:rPr lang="it-IT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ramework</a:t>
            </a: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utilizzato per gestire la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it-IT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</a:t>
            </a:r>
            <a:r>
              <a:rPr lang="it-IT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Rete</a:t>
            </a:r>
            <a:r>
              <a:rPr lang="it-IT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è </a:t>
            </a:r>
            <a:r>
              <a:rPr lang="it-IT" i="1" dirty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PyTorch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it-IT" dirty="0" smtClean="0"/>
          </a:p>
        </p:txBody>
      </p:sp>
      <p:cxnSp>
        <p:nvCxnSpPr>
          <p:cNvPr id="16" name="Line 8"/>
          <p:cNvCxnSpPr/>
          <p:nvPr/>
        </p:nvCxnSpPr>
        <p:spPr>
          <a:xfrm>
            <a:off x="464030" y="1823314"/>
            <a:ext cx="360" cy="45032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miter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Immagine 1"/>
          <p:cNvPicPr/>
          <p:nvPr/>
        </p:nvPicPr>
        <p:blipFill>
          <a:blip r:embed="rId3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583" name="TextShape 1"/>
          <p:cNvSpPr txBox="1"/>
          <p:nvPr/>
        </p:nvSpPr>
        <p:spPr>
          <a:xfrm>
            <a:off x="0" y="720000"/>
            <a:ext cx="2863080" cy="79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3600" b="1" strike="noStrike" spc="-1" dirty="0">
                <a:solidFill>
                  <a:schemeClr val="tx2"/>
                </a:solidFill>
                <a:latin typeface="IBM Plex Sans"/>
                <a:ea typeface="Microsoft YaHei"/>
              </a:rPr>
              <a:t>Pipeline</a:t>
            </a:r>
            <a:endParaRPr lang="en-US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>
                <a:solidFill>
                  <a:srgbClr val="FFFFFF"/>
                </a:solidFill>
                <a:latin typeface="Arial"/>
                <a:ea typeface="Microsoft YaHei"/>
              </a:rPr>
              <a:t>6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585" name="Line 3"/>
          <p:cNvCxnSpPr/>
          <p:nvPr/>
        </p:nvCxnSpPr>
        <p:spPr>
          <a:xfrm>
            <a:off x="4396320" y="1677600"/>
            <a:ext cx="3240" cy="5051160"/>
          </a:xfrm>
          <a:prstGeom prst="straightConnector1">
            <a:avLst/>
          </a:prstGeom>
          <a:ln w="31750">
            <a:solidFill>
              <a:srgbClr val="4472C4"/>
            </a:solidFill>
            <a:miter/>
          </a:ln>
        </p:spPr>
      </p:cxnSp>
      <p:sp>
        <p:nvSpPr>
          <p:cNvPr id="586" name="CustomShape 4"/>
          <p:cNvSpPr/>
          <p:nvPr/>
        </p:nvSpPr>
        <p:spPr>
          <a:xfrm>
            <a:off x="4680720" y="1974240"/>
            <a:ext cx="4898520" cy="445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rgbClr val="DEEBF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Creare una CNN che mi faccia da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Backbone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;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Per ogni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t :  </a:t>
            </a:r>
            <a:endParaRPr lang="en-US" sz="2000" b="0" strike="noStrike" spc="-1">
              <a:latin typeface="Arial"/>
            </a:endParaRPr>
          </a:p>
          <a:p>
            <a:pPr marL="1257480" lvl="2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Aggiungere un nuovo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Classification Module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per il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corrente ;</a:t>
            </a:r>
            <a:endParaRPr lang="en-US" sz="2000" b="0" strike="noStrike" spc="-1">
              <a:latin typeface="Arial"/>
            </a:endParaRPr>
          </a:p>
          <a:p>
            <a:pPr marL="1257480" lvl="2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SetTask()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per selezionare l’output corretto della Rete ;</a:t>
            </a:r>
            <a:endParaRPr lang="en-US" sz="2000" b="0" strike="noStrike" spc="-1">
              <a:latin typeface="Arial"/>
            </a:endParaRPr>
          </a:p>
          <a:p>
            <a:pPr marL="1257480" lvl="2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Fare il Training per il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t ;</a:t>
            </a:r>
            <a:endParaRPr lang="en-US" sz="2000" b="0" strike="noStrike" spc="-1">
              <a:latin typeface="Arial"/>
            </a:endParaRPr>
          </a:p>
          <a:p>
            <a:pPr marL="1257480" lvl="2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SetTask() 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per selezionare l’output corretto della rete ;</a:t>
            </a:r>
            <a:endParaRPr lang="en-US" sz="2000" b="0" strike="noStrike" spc="-1">
              <a:latin typeface="Arial"/>
            </a:endParaRPr>
          </a:p>
          <a:p>
            <a:pPr marL="1257480" lvl="2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Fare il Test per il Task t ;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F4E79"/>
              </a:buClr>
              <a:buFont typeface="StarSymbol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Fare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Test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per ogni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dopo l’ultimo </a:t>
            </a:r>
            <a:r>
              <a:rPr lang="it-IT" sz="2000" b="0" i="1" strike="noStrike" spc="-1">
                <a:solidFill>
                  <a:srgbClr val="000000"/>
                </a:solidFill>
                <a:latin typeface="Noto Sans"/>
                <a:ea typeface="Noto Sans"/>
              </a:rPr>
              <a:t>Training</a:t>
            </a:r>
            <a:r>
              <a:rPr lang="it-IT" sz="2000" b="0" strike="noStrike" spc="-1">
                <a:solidFill>
                  <a:srgbClr val="000000"/>
                </a:solidFill>
                <a:latin typeface="Noto Sans"/>
                <a:ea typeface="Noto Sans"/>
              </a:rPr>
              <a:t> 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393205" y="1883160"/>
            <a:ext cx="4003115" cy="45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1F4E79"/>
              </a:buClr>
              <a:buFont typeface="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Replica </a:t>
            </a: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il processo </a:t>
            </a: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del </a:t>
            </a:r>
          </a:p>
          <a:p>
            <a:pPr>
              <a:lnSpc>
                <a:spcPct val="100000"/>
              </a:lnSpc>
              <a:buClr>
                <a:srgbClr val="1F4E79"/>
              </a:buClr>
            </a:pPr>
            <a:r>
              <a:rPr lang="it-IT" sz="19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1900" spc="-1" dirty="0" smtClean="0">
                <a:solidFill>
                  <a:srgbClr val="000000"/>
                </a:solidFill>
                <a:latin typeface="Noto Sans"/>
                <a:ea typeface="Noto Sans"/>
              </a:rPr>
              <a:t>   </a:t>
            </a:r>
            <a:r>
              <a:rPr lang="it-IT" sz="19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Continual Learning</a:t>
            </a:r>
          </a:p>
          <a:p>
            <a:pPr>
              <a:lnSpc>
                <a:spcPct val="100000"/>
              </a:lnSpc>
              <a:buClr>
                <a:srgbClr val="1F4E79"/>
              </a:buClr>
            </a:pPr>
            <a:endParaRPr lang="en-US" sz="19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"/>
              <a:buChar char="•"/>
            </a:pP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 Calcolo </a:t>
            </a: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delle </a:t>
            </a:r>
            <a:r>
              <a:rPr lang="it-IT" sz="1900" b="0" i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accuracies</a:t>
            </a: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per </a:t>
            </a:r>
            <a:endParaRPr lang="it-IT" sz="19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buClr>
                <a:srgbClr val="1F4E79"/>
              </a:buClr>
            </a:pP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   valutare il </a:t>
            </a:r>
            <a:r>
              <a:rPr lang="it-IT" sz="1900" b="0" i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Forgetting</a:t>
            </a:r>
            <a:endParaRPr lang="en-US" sz="19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"/>
              <a:buChar char="•"/>
            </a:pP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 Aggiunta </a:t>
            </a: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di </a:t>
            </a: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Classification-Head</a:t>
            </a:r>
          </a:p>
          <a:p>
            <a:pPr>
              <a:lnSpc>
                <a:spcPct val="100000"/>
              </a:lnSpc>
              <a:buClr>
                <a:srgbClr val="1F4E79"/>
              </a:buClr>
            </a:pPr>
            <a:r>
              <a:rPr lang="it-IT" sz="1900" i="1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19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it-IT" sz="1900" spc="-1" dirty="0" smtClean="0">
                <a:solidFill>
                  <a:srgbClr val="000000"/>
                </a:solidFill>
                <a:latin typeface="Noto Sans"/>
                <a:ea typeface="Noto Sans"/>
              </a:rPr>
              <a:t>in </a:t>
            </a:r>
            <a:r>
              <a:rPr lang="it-IT" sz="1900" spc="-1" dirty="0">
                <a:solidFill>
                  <a:srgbClr val="000000"/>
                </a:solidFill>
                <a:latin typeface="Noto Sans"/>
                <a:ea typeface="Noto Sans"/>
              </a:rPr>
              <a:t>modo </a:t>
            </a:r>
            <a:r>
              <a:rPr lang="it-IT" sz="1900" spc="-1" dirty="0" smtClean="0">
                <a:solidFill>
                  <a:srgbClr val="000000"/>
                </a:solidFill>
                <a:latin typeface="Noto Sans"/>
                <a:ea typeface="Noto Sans"/>
              </a:rPr>
              <a:t>i</a:t>
            </a:r>
            <a:r>
              <a:rPr lang="it-IT" sz="19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ncrementale </a:t>
            </a:r>
            <a:r>
              <a:rPr lang="it-IT" sz="1900" spc="-1" dirty="0">
                <a:solidFill>
                  <a:srgbClr val="000000"/>
                </a:solidFill>
                <a:latin typeface="Noto Sans"/>
                <a:ea typeface="Noto Sans"/>
              </a:rPr>
              <a:t>per </a:t>
            </a:r>
            <a:r>
              <a:rPr lang="it-IT" sz="1900" spc="-1" dirty="0" smtClean="0">
                <a:solidFill>
                  <a:srgbClr val="000000"/>
                </a:solidFill>
                <a:latin typeface="Noto Sans"/>
                <a:ea typeface="Noto Sans"/>
              </a:rPr>
              <a:t>ogni</a:t>
            </a:r>
          </a:p>
          <a:p>
            <a:pPr>
              <a:lnSpc>
                <a:spcPct val="100000"/>
              </a:lnSpc>
              <a:buClr>
                <a:srgbClr val="1F4E79"/>
              </a:buClr>
            </a:pPr>
            <a:r>
              <a:rPr lang="it-IT" sz="1900" b="0" i="1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  </a:t>
            </a:r>
            <a:r>
              <a:rPr lang="it-IT" sz="1900" i="1" spc="-1" dirty="0">
                <a:solidFill>
                  <a:srgbClr val="000000"/>
                </a:solidFill>
                <a:latin typeface="Noto Sans"/>
                <a:ea typeface="Noto Sans"/>
              </a:rPr>
              <a:t>task</a:t>
            </a:r>
            <a:endParaRPr lang="en-US" sz="19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"/>
              <a:buChar char="•"/>
            </a:pP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 Passi 2.2 </a:t>
            </a:r>
            <a:r>
              <a:rPr lang="it-IT" sz="19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 2.4 </a:t>
            </a:r>
            <a:r>
              <a:rPr lang="it-IT" sz="1900" b="0" strike="noStrike" spc="-1" dirty="0" smtClean="0">
                <a:solidFill>
                  <a:srgbClr val="000000"/>
                </a:solidFill>
                <a:latin typeface="Noto Sans"/>
                <a:ea typeface="Noto Sans"/>
              </a:rPr>
              <a:t>caratterizzati</a:t>
            </a:r>
          </a:p>
          <a:p>
            <a:pPr>
              <a:buClr>
                <a:srgbClr val="1F4E79"/>
              </a:buClr>
            </a:pPr>
            <a:r>
              <a:rPr lang="it-IT" sz="1900" spc="-1" dirty="0" smtClean="0">
                <a:solidFill>
                  <a:srgbClr val="000000"/>
                </a:solidFill>
                <a:latin typeface="Noto Sans"/>
                <a:ea typeface="Noto Sans"/>
              </a:rPr>
              <a:t>  </a:t>
            </a:r>
            <a:r>
              <a:rPr lang="it-IT" sz="1900" spc="-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dalle configurazioni</a:t>
            </a:r>
          </a:p>
          <a:p>
            <a:pPr>
              <a:buClr>
                <a:srgbClr val="1F4E79"/>
              </a:buClr>
            </a:pPr>
            <a:r>
              <a:rPr lang="it-IT" sz="1900" b="0" strike="noStrike" spc="-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it-IT" sz="1900" i="1" spc="-1" dirty="0" smtClean="0">
                <a:solidFill>
                  <a:srgbClr val="000000"/>
                </a:solidFill>
                <a:latin typeface="Noto Sans"/>
                <a:ea typeface="Noto Sans"/>
              </a:rPr>
              <a:t>Agnostic/Aware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588" name="TextShape 6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Move="1" noResize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57" y="0"/>
            <a:ext cx="10080363" cy="7560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sellaDiTesto 3"/>
          <p:cNvSpPr txBox="1"/>
          <p:nvPr/>
        </p:nvSpPr>
        <p:spPr>
          <a:xfrm>
            <a:off x="-263777" y="577420"/>
            <a:ext cx="3690253" cy="798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1" i="0" u="none" strike="noStrike" kern="1200" cap="none" spc="0" baseline="0" dirty="0">
                <a:solidFill>
                  <a:schemeClr val="tx2"/>
                </a:solidFill>
                <a:uFillTx/>
                <a:latin typeface="IBM Plex Sans" pitchFamily="34"/>
                <a:ea typeface="Noto Sans" pitchFamily="34"/>
                <a:cs typeface="Noto Sans" pitchFamily="34"/>
              </a:rPr>
              <a:t>Esperimenti</a:t>
            </a: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3600" b="1" i="0" u="none" strike="noStrike" kern="1200" cap="none" spc="0" baseline="0" dirty="0">
              <a:solidFill>
                <a:srgbClr val="00508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IBM Plex Sans" pitchFamily="34"/>
              <a:ea typeface="Noto Sans" pitchFamily="34"/>
              <a:cs typeface="Noto Sans" pitchFamily="34"/>
            </a:endParaRPr>
          </a:p>
        </p:txBody>
      </p:sp>
      <p:sp>
        <p:nvSpPr>
          <p:cNvPr id="4" name="CasellaDiTesto 4"/>
          <p:cNvSpPr txBox="1"/>
          <p:nvPr/>
        </p:nvSpPr>
        <p:spPr>
          <a:xfrm>
            <a:off x="9179999" y="7075444"/>
            <a:ext cx="179999" cy="287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1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Arial" pitchFamily="34"/>
                <a:ea typeface="Microsoft YaHei" pitchFamily="2"/>
                <a:cs typeface="Mangal" pitchFamily="2"/>
              </a:rPr>
              <a:t>7</a:t>
            </a:r>
            <a:endParaRPr lang="it-IT" sz="11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CasellaDiTesto 6"/>
          <p:cNvSpPr txBox="1"/>
          <p:nvPr/>
        </p:nvSpPr>
        <p:spPr>
          <a:xfrm>
            <a:off x="348340" y="1341416"/>
            <a:ext cx="851262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Configurazioni degli esperimenti :</a:t>
            </a:r>
          </a:p>
        </p:txBody>
      </p:sp>
      <p:sp>
        <p:nvSpPr>
          <p:cNvPr id="6" name="Rettangolo arrotondato 7"/>
          <p:cNvSpPr/>
          <p:nvPr/>
        </p:nvSpPr>
        <p:spPr>
          <a:xfrm>
            <a:off x="348377" y="3393685"/>
            <a:ext cx="2525490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BDD7E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Agnostic Training</a:t>
            </a:r>
          </a:p>
        </p:txBody>
      </p:sp>
      <p:sp>
        <p:nvSpPr>
          <p:cNvPr id="7" name="Rettangolo arrotondato 8"/>
          <p:cNvSpPr/>
          <p:nvPr/>
        </p:nvSpPr>
        <p:spPr>
          <a:xfrm>
            <a:off x="348340" y="5008351"/>
            <a:ext cx="2509022" cy="10668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BDD7EE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Aware Training</a:t>
            </a:r>
          </a:p>
        </p:txBody>
      </p:sp>
      <p:sp>
        <p:nvSpPr>
          <p:cNvPr id="9" name="Rettangolo arrotondato 10"/>
          <p:cNvSpPr/>
          <p:nvPr/>
        </p:nvSpPr>
        <p:spPr>
          <a:xfrm>
            <a:off x="4564342" y="3767140"/>
            <a:ext cx="1778133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Aware Testing</a:t>
            </a:r>
          </a:p>
        </p:txBody>
      </p:sp>
      <p:sp>
        <p:nvSpPr>
          <p:cNvPr id="10" name="Rettangolo arrotondato 11"/>
          <p:cNvSpPr/>
          <p:nvPr/>
        </p:nvSpPr>
        <p:spPr>
          <a:xfrm>
            <a:off x="4561691" y="4847810"/>
            <a:ext cx="1781900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Agnostic Testing</a:t>
            </a:r>
          </a:p>
        </p:txBody>
      </p:sp>
      <p:sp>
        <p:nvSpPr>
          <p:cNvPr id="11" name="Rettangolo arrotondato 12"/>
          <p:cNvSpPr/>
          <p:nvPr/>
        </p:nvSpPr>
        <p:spPr>
          <a:xfrm>
            <a:off x="4562806" y="5881585"/>
            <a:ext cx="1779669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Aware Testing</a:t>
            </a:r>
          </a:p>
        </p:txBody>
      </p:sp>
      <p:cxnSp>
        <p:nvCxnSpPr>
          <p:cNvPr id="12" name="Connettore diritto 14"/>
          <p:cNvCxnSpPr/>
          <p:nvPr/>
        </p:nvCxnSpPr>
        <p:spPr>
          <a:xfrm>
            <a:off x="6705596" y="2090601"/>
            <a:ext cx="0" cy="4059287"/>
          </a:xfrm>
          <a:prstGeom prst="straightConnector1">
            <a:avLst/>
          </a:prstGeom>
          <a:noFill/>
          <a:ln w="19046" cap="flat">
            <a:solidFill>
              <a:srgbClr val="5B9BD5"/>
            </a:solidFill>
            <a:prstDash val="solid"/>
            <a:miter/>
          </a:ln>
        </p:spPr>
      </p:cxnSp>
      <p:sp>
        <p:nvSpPr>
          <p:cNvPr id="13" name="CasellaDiTesto 15"/>
          <p:cNvSpPr txBox="1"/>
          <p:nvPr/>
        </p:nvSpPr>
        <p:spPr>
          <a:xfrm>
            <a:off x="6818516" y="2141822"/>
            <a:ext cx="3240633" cy="4093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Task-Incremental setting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1" u="none" strike="noStrike" kern="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1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Labels</a:t>
            </a: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 in ordine sequenziale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Calcolo Avg per valutazione Catastrophic Forgetting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0" i="0" u="none" strike="noStrike" kern="1200" cap="none" spc="0" baseline="0" dirty="0">
              <a:solidFill>
                <a:srgbClr val="000000"/>
              </a:solidFill>
              <a:uFillTx/>
              <a:latin typeface="Noto Sans" pitchFamily="34"/>
              <a:ea typeface="Noto Sans" pitchFamily="34"/>
              <a:cs typeface="Noto Sans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Noto Sans" pitchFamily="34"/>
                <a:ea typeface="Noto Sans" pitchFamily="34"/>
                <a:cs typeface="Noto Sans" pitchFamily="34"/>
              </a:rPr>
              <a:t>Confronto con Joint-Training</a:t>
            </a:r>
          </a:p>
        </p:txBody>
      </p:sp>
      <p:sp>
        <p:nvSpPr>
          <p:cNvPr id="8" name="Rettangolo arrotondato 9"/>
          <p:cNvSpPr/>
          <p:nvPr/>
        </p:nvSpPr>
        <p:spPr>
          <a:xfrm>
            <a:off x="4571817" y="2729209"/>
            <a:ext cx="1778133" cy="93408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B9BD5"/>
          </a:solidFill>
          <a:ln w="57150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Agnostic Testing</a:t>
            </a:r>
          </a:p>
        </p:txBody>
      </p:sp>
      <p:cxnSp>
        <p:nvCxnSpPr>
          <p:cNvPr id="14" name="Connettore 2 18"/>
          <p:cNvCxnSpPr/>
          <p:nvPr/>
        </p:nvCxnSpPr>
        <p:spPr>
          <a:xfrm flipV="1">
            <a:off x="2917567" y="3196253"/>
            <a:ext cx="1632478" cy="751184"/>
          </a:xfrm>
          <a:prstGeom prst="straightConnector1">
            <a:avLst/>
          </a:prstGeom>
          <a:noFill/>
          <a:ln w="25402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5" name="Connettore 2 20"/>
          <p:cNvCxnSpPr/>
          <p:nvPr/>
        </p:nvCxnSpPr>
        <p:spPr>
          <a:xfrm>
            <a:off x="2895795" y="3947437"/>
            <a:ext cx="1631783" cy="386316"/>
          </a:xfrm>
          <a:prstGeom prst="straightConnector1">
            <a:avLst/>
          </a:prstGeom>
          <a:noFill/>
          <a:ln w="25402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Connettore 2 22"/>
          <p:cNvCxnSpPr>
            <a:stCxn id="7" idx="1"/>
            <a:endCxn id="11" idx="3"/>
          </p:cNvCxnSpPr>
          <p:nvPr/>
        </p:nvCxnSpPr>
        <p:spPr>
          <a:xfrm>
            <a:off x="2857362" y="5541753"/>
            <a:ext cx="1705444" cy="797032"/>
          </a:xfrm>
          <a:prstGeom prst="straightConnector1">
            <a:avLst/>
          </a:prstGeom>
          <a:noFill/>
          <a:ln w="25402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7" name="Connettore 2 27"/>
          <p:cNvCxnSpPr>
            <a:stCxn id="7" idx="1"/>
            <a:endCxn id="10" idx="3"/>
          </p:cNvCxnSpPr>
          <p:nvPr/>
        </p:nvCxnSpPr>
        <p:spPr>
          <a:xfrm flipV="1">
            <a:off x="2857362" y="5305010"/>
            <a:ext cx="1704329" cy="236743"/>
          </a:xfrm>
          <a:prstGeom prst="straightConnector1">
            <a:avLst/>
          </a:prstGeom>
          <a:noFill/>
          <a:ln w="25402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8" name="Rettangolo arrotondato 38"/>
          <p:cNvSpPr/>
          <p:nvPr/>
        </p:nvSpPr>
        <p:spPr>
          <a:xfrm>
            <a:off x="403890" y="1858595"/>
            <a:ext cx="2453472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1F4E79"/>
          </a:solidFill>
          <a:ln w="57150" cap="flat">
            <a:solidFill>
              <a:srgbClr val="9DC3E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Joint Training</a:t>
            </a:r>
          </a:p>
        </p:txBody>
      </p:sp>
      <p:sp>
        <p:nvSpPr>
          <p:cNvPr id="19" name="CasellaDiTesto 20"/>
          <p:cNvSpPr txBox="1"/>
          <p:nvPr/>
        </p:nvSpPr>
        <p:spPr>
          <a:xfrm>
            <a:off x="6839995" y="98279"/>
            <a:ext cx="3044229" cy="5727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1" i="0" u="none" strike="noStrike" kern="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Continual Learning : Visual Recognition per Problemi con Task Incrementali</a:t>
            </a: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800" b="1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800" b="0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Firenze 2020</a:t>
            </a:r>
          </a:p>
        </p:txBody>
      </p:sp>
    </p:spTree>
    <p:extLst>
      <p:ext uri="{BB962C8B-B14F-4D97-AF65-F5344CB8AC3E}">
        <p14:creationId xmlns:p14="http://schemas.microsoft.com/office/powerpoint/2010/main" val="32486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Immagine 1"/>
          <p:cNvPicPr/>
          <p:nvPr/>
        </p:nvPicPr>
        <p:blipFill>
          <a:blip r:embed="rId3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608" name="TextShape 1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>
                <a:solidFill>
                  <a:srgbClr val="FFFFFF"/>
                </a:solidFill>
                <a:latin typeface="Arial"/>
                <a:ea typeface="Microsoft YaHei"/>
              </a:rPr>
              <a:t>8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0" y="671040"/>
            <a:ext cx="6379200" cy="79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3600" b="1" strike="noStrike" spc="-1" dirty="0">
                <a:solidFill>
                  <a:schemeClr val="tx2"/>
                </a:solidFill>
                <a:latin typeface="IBM Plex Sans"/>
                <a:ea typeface="Noto Sans"/>
              </a:rPr>
              <a:t>Risultati – Agnostic Training</a:t>
            </a:r>
            <a:endParaRPr lang="en-US" sz="3600" b="0" strike="noStrike" spc="-1" dirty="0">
              <a:solidFill>
                <a:schemeClr val="tx2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3600" b="0" strike="noStrike" spc="-1" dirty="0">
              <a:latin typeface="Arial"/>
            </a:endParaRPr>
          </a:p>
        </p:txBody>
      </p:sp>
      <p:pic>
        <p:nvPicPr>
          <p:cNvPr id="610" name="Immagine 18"/>
          <p:cNvPicPr/>
          <p:nvPr/>
        </p:nvPicPr>
        <p:blipFill>
          <a:blip r:embed="rId4"/>
          <a:stretch/>
        </p:blipFill>
        <p:spPr>
          <a:xfrm>
            <a:off x="4297680" y="1469520"/>
            <a:ext cx="5571000" cy="3857040"/>
          </a:xfrm>
          <a:prstGeom prst="rect">
            <a:avLst/>
          </a:prstGeom>
          <a:ln w="12600">
            <a:noFill/>
          </a:ln>
        </p:spPr>
      </p:pic>
      <p:sp>
        <p:nvSpPr>
          <p:cNvPr id="612" name="CustomShape 3"/>
          <p:cNvSpPr/>
          <p:nvPr/>
        </p:nvSpPr>
        <p:spPr>
          <a:xfrm>
            <a:off x="4158360" y="1469520"/>
            <a:ext cx="5723280" cy="508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accent1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3" name="Immagine 22"/>
          <p:cNvPicPr/>
          <p:nvPr/>
        </p:nvPicPr>
        <p:blipFill>
          <a:blip r:embed="rId5"/>
          <a:stretch/>
        </p:blipFill>
        <p:spPr>
          <a:xfrm>
            <a:off x="507600" y="1654200"/>
            <a:ext cx="3142080" cy="2232000"/>
          </a:xfrm>
          <a:prstGeom prst="rect">
            <a:avLst/>
          </a:prstGeom>
          <a:ln w="12600">
            <a:noFill/>
          </a:ln>
        </p:spPr>
      </p:pic>
      <p:pic>
        <p:nvPicPr>
          <p:cNvPr id="614" name="Immagine 24"/>
          <p:cNvPicPr/>
          <p:nvPr/>
        </p:nvPicPr>
        <p:blipFill>
          <a:blip r:embed="rId6"/>
          <a:stretch/>
        </p:blipFill>
        <p:spPr>
          <a:xfrm>
            <a:off x="529920" y="3907800"/>
            <a:ext cx="3084120" cy="2252160"/>
          </a:xfrm>
          <a:prstGeom prst="rect">
            <a:avLst/>
          </a:prstGeom>
          <a:ln w="12600">
            <a:noFill/>
          </a:ln>
        </p:spPr>
      </p:pic>
      <p:cxnSp>
        <p:nvCxnSpPr>
          <p:cNvPr id="615" name="Line 4"/>
          <p:cNvCxnSpPr/>
          <p:nvPr/>
        </p:nvCxnSpPr>
        <p:spPr>
          <a:xfrm flipV="1">
            <a:off x="534600" y="2111400"/>
            <a:ext cx="3070440" cy="12240"/>
          </a:xfrm>
          <a:prstGeom prst="straightConnector1">
            <a:avLst/>
          </a:prstGeom>
          <a:ln w="38160">
            <a:solidFill>
              <a:srgbClr val="DEEBF7"/>
            </a:solidFill>
            <a:miter/>
          </a:ln>
        </p:spPr>
      </p:cxnSp>
      <p:cxnSp>
        <p:nvCxnSpPr>
          <p:cNvPr id="616" name="Line 5"/>
          <p:cNvCxnSpPr/>
          <p:nvPr/>
        </p:nvCxnSpPr>
        <p:spPr>
          <a:xfrm flipV="1">
            <a:off x="543600" y="4363920"/>
            <a:ext cx="3070800" cy="12600"/>
          </a:xfrm>
          <a:prstGeom prst="straightConnector1">
            <a:avLst/>
          </a:prstGeom>
          <a:ln w="38160">
            <a:solidFill>
              <a:srgbClr val="DEEBF7"/>
            </a:solidFill>
            <a:miter/>
          </a:ln>
        </p:spPr>
      </p:cxnSp>
      <p:sp>
        <p:nvSpPr>
          <p:cNvPr id="617" name="TextShape 6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282229" y="6717044"/>
            <a:ext cx="6164451" cy="646331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Agnostic - Agnostic : 91.73% </a:t>
            </a:r>
            <a:r>
              <a:rPr lang="it-IT" dirty="0" smtClean="0">
                <a:sym typeface="Wingdings" panose="05000000000000000000" pitchFamily="2" charset="2"/>
              </a:rPr>
              <a:t> 19%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Agnostic </a:t>
            </a:r>
            <a:r>
              <a:rPr lang="it-IT" dirty="0"/>
              <a:t>-</a:t>
            </a:r>
            <a:r>
              <a:rPr lang="it-IT" dirty="0" smtClean="0"/>
              <a:t> Aware : 90.30% </a:t>
            </a:r>
            <a:r>
              <a:rPr lang="it-IT" dirty="0" smtClean="0">
                <a:sym typeface="Wingdings" panose="05000000000000000000" pitchFamily="2" charset="2"/>
              </a:rPr>
              <a:t> 69.92%</a:t>
            </a:r>
            <a:endParaRPr lang="it-IT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2282229" y="6335756"/>
            <a:ext cx="1039708" cy="369332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Average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40" y="5410448"/>
            <a:ext cx="1981651" cy="1016232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Immagine 1"/>
          <p:cNvPicPr/>
          <p:nvPr/>
        </p:nvPicPr>
        <p:blipFill>
          <a:blip r:embed="rId3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ln w="12600">
            <a:noFill/>
          </a:ln>
        </p:spPr>
      </p:pic>
      <p:sp>
        <p:nvSpPr>
          <p:cNvPr id="619" name="TextShape 1"/>
          <p:cNvSpPr txBox="1"/>
          <p:nvPr/>
        </p:nvSpPr>
        <p:spPr>
          <a:xfrm>
            <a:off x="9180000" y="7141320"/>
            <a:ext cx="180000" cy="15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it-IT" sz="1100" b="1" spc="-1" dirty="0">
                <a:solidFill>
                  <a:srgbClr val="FFFFFF"/>
                </a:solidFill>
                <a:latin typeface="Arial"/>
                <a:ea typeface="Microsoft YaHei"/>
              </a:rPr>
              <a:t>9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0" y="671040"/>
            <a:ext cx="5987160" cy="79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/>
          <a:lstStyle/>
          <a:p>
            <a:pPr algn="ctr">
              <a:lnSpc>
                <a:spcPct val="150000"/>
              </a:lnSpc>
            </a:pPr>
            <a:r>
              <a:rPr lang="it-IT" sz="3600" b="1" strike="noStrike" spc="-1" dirty="0">
                <a:solidFill>
                  <a:srgbClr val="00508F"/>
                </a:solidFill>
                <a:latin typeface="IBM Plex Sans"/>
                <a:ea typeface="Noto Sans"/>
              </a:rPr>
              <a:t>Risultati – Aware Training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4158360" y="1469520"/>
            <a:ext cx="5723280" cy="508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accent1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2" name="Immagine 11"/>
          <p:cNvPicPr/>
          <p:nvPr/>
        </p:nvPicPr>
        <p:blipFill>
          <a:blip r:embed="rId4"/>
          <a:stretch/>
        </p:blipFill>
        <p:spPr>
          <a:xfrm>
            <a:off x="4277160" y="1469520"/>
            <a:ext cx="5572800" cy="3853080"/>
          </a:xfrm>
          <a:prstGeom prst="rect">
            <a:avLst/>
          </a:prstGeom>
          <a:ln w="12600">
            <a:noFill/>
          </a:ln>
        </p:spPr>
      </p:pic>
      <p:pic>
        <p:nvPicPr>
          <p:cNvPr id="624" name="Immagine 13"/>
          <p:cNvPicPr/>
          <p:nvPr/>
        </p:nvPicPr>
        <p:blipFill>
          <a:blip r:embed="rId5"/>
          <a:stretch/>
        </p:blipFill>
        <p:spPr>
          <a:xfrm>
            <a:off x="507600" y="1536120"/>
            <a:ext cx="3142800" cy="2452320"/>
          </a:xfrm>
          <a:prstGeom prst="rect">
            <a:avLst/>
          </a:prstGeom>
          <a:ln w="12600">
            <a:noFill/>
          </a:ln>
        </p:spPr>
      </p:pic>
      <p:pic>
        <p:nvPicPr>
          <p:cNvPr id="625" name="Immagine 14"/>
          <p:cNvPicPr/>
          <p:nvPr/>
        </p:nvPicPr>
        <p:blipFill>
          <a:blip r:embed="rId6"/>
          <a:srcRect t="5712"/>
          <a:stretch/>
        </p:blipFill>
        <p:spPr>
          <a:xfrm>
            <a:off x="507600" y="3845520"/>
            <a:ext cx="3106080" cy="2337480"/>
          </a:xfrm>
          <a:prstGeom prst="rect">
            <a:avLst/>
          </a:prstGeom>
          <a:ln w="12600">
            <a:noFill/>
          </a:ln>
        </p:spPr>
      </p:pic>
      <p:cxnSp>
        <p:nvCxnSpPr>
          <p:cNvPr id="626" name="Line 4"/>
          <p:cNvCxnSpPr/>
          <p:nvPr/>
        </p:nvCxnSpPr>
        <p:spPr>
          <a:xfrm flipV="1">
            <a:off x="512640" y="2100240"/>
            <a:ext cx="3070800" cy="12600"/>
          </a:xfrm>
          <a:prstGeom prst="straightConnector1">
            <a:avLst/>
          </a:prstGeom>
          <a:ln w="38160">
            <a:solidFill>
              <a:srgbClr val="DEEBF7"/>
            </a:solidFill>
            <a:miter/>
          </a:ln>
        </p:spPr>
      </p:cxnSp>
      <p:cxnSp>
        <p:nvCxnSpPr>
          <p:cNvPr id="627" name="Line 5"/>
          <p:cNvCxnSpPr/>
          <p:nvPr/>
        </p:nvCxnSpPr>
        <p:spPr>
          <a:xfrm flipV="1">
            <a:off x="543240" y="4292280"/>
            <a:ext cx="3070440" cy="12240"/>
          </a:xfrm>
          <a:prstGeom prst="straightConnector1">
            <a:avLst/>
          </a:prstGeom>
          <a:ln w="38160">
            <a:solidFill>
              <a:srgbClr val="DEEBF7"/>
            </a:solidFill>
            <a:miter/>
          </a:ln>
        </p:spPr>
      </p:cxnSp>
      <p:sp>
        <p:nvSpPr>
          <p:cNvPr id="628" name="TextShape 6"/>
          <p:cNvSpPr txBox="1"/>
          <p:nvPr/>
        </p:nvSpPr>
        <p:spPr>
          <a:xfrm>
            <a:off x="6840000" y="98280"/>
            <a:ext cx="3044160" cy="57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b="1" strike="noStrike" spc="-1">
                <a:solidFill>
                  <a:srgbClr val="FFFFFF"/>
                </a:solidFill>
                <a:latin typeface="Arial"/>
                <a:ea typeface="Microsoft YaHei"/>
              </a:rPr>
              <a:t>Continual Learning : Visual Recognition per Problemi con Task Incrementali</a:t>
            </a: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Firenze 2020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282229" y="6717600"/>
            <a:ext cx="6164451" cy="630647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Aware - Agnostic : 59.07% </a:t>
            </a:r>
            <a:r>
              <a:rPr lang="it-IT" dirty="0" smtClean="0">
                <a:sym typeface="Wingdings" panose="05000000000000000000" pitchFamily="2" charset="2"/>
              </a:rPr>
              <a:t> 15.45%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Aware - Aware : 92.53% </a:t>
            </a:r>
            <a:r>
              <a:rPr lang="it-IT" dirty="0" smtClean="0">
                <a:sym typeface="Wingdings" panose="05000000000000000000" pitchFamily="2" charset="2"/>
              </a:rPr>
              <a:t> 71.7%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82229" y="6335756"/>
            <a:ext cx="1039708" cy="369332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Average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40" y="5410448"/>
            <a:ext cx="1981651" cy="1016232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827</Words>
  <Application>Microsoft Office PowerPoint</Application>
  <PresentationFormat>Personalizzato</PresentationFormat>
  <Paragraphs>216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11</vt:i4>
      </vt:variant>
      <vt:variant>
        <vt:lpstr>Titoli diapositive</vt:lpstr>
      </vt:variant>
      <vt:variant>
        <vt:i4>13</vt:i4>
      </vt:variant>
    </vt:vector>
  </HeadingPairs>
  <TitlesOfParts>
    <vt:vector size="38" baseType="lpstr">
      <vt:lpstr>Arial Unicode MS</vt:lpstr>
      <vt:lpstr>Microsoft YaHei</vt:lpstr>
      <vt:lpstr>Arial</vt:lpstr>
      <vt:lpstr>Calibri</vt:lpstr>
      <vt:lpstr>Calibri Light</vt:lpstr>
      <vt:lpstr>DejaVu Sans</vt:lpstr>
      <vt:lpstr>IBM Plex Sans</vt:lpstr>
      <vt:lpstr>Mangal</vt:lpstr>
      <vt:lpstr>Noto Sans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Unifi Unifi</dc:creator>
  <dc:description/>
  <cp:lastModifiedBy>Lorenzo Gianassi</cp:lastModifiedBy>
  <cp:revision>154</cp:revision>
  <cp:lastPrinted>2013-11-26T11:23:37Z</cp:lastPrinted>
  <dcterms:created xsi:type="dcterms:W3CDTF">2013-11-25T16:11:23Z</dcterms:created>
  <dcterms:modified xsi:type="dcterms:W3CDTF">2020-11-25T11:10:53Z</dcterms:modified>
  <dc:language>en-US</dc:language>
</cp:coreProperties>
</file>