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Oswald Bold" charset="1" panose="00000800000000000000"/>
      <p:regular r:id="rId28"/>
    </p:embeddedFont>
    <p:embeddedFont>
      <p:font typeface="Montserrat Classic Bold" charset="1" panose="00000800000000000000"/>
      <p:regular r:id="rId29"/>
    </p:embeddedFont>
    <p:embeddedFont>
      <p:font typeface="Montserrat Classic" charset="1" panose="00000500000000000000"/>
      <p:regular r:id="rId30"/>
    </p:embeddedFont>
    <p:embeddedFont>
      <p:font typeface="DM Sans" charset="1" panose="00000000000000000000"/>
      <p:regular r:id="rId31"/>
    </p:embeddedFont>
    <p:embeddedFont>
      <p:font typeface="Oswald" charset="1" panose="00000500000000000000"/>
      <p:regular r:id="rId32"/>
    </p:embeddedFont>
    <p:embeddedFont>
      <p:font typeface="DM Sans Italics" charset="1" panose="00000000000000000000"/>
      <p:regular r:id="rId33"/>
    </p:embeddedFont>
    <p:embeddedFont>
      <p:font typeface="DM Sans Bold" charset="1" panose="00000000000000000000"/>
      <p:regular r:id="rId34"/>
    </p:embeddedFont>
    <p:embeddedFont>
      <p:font typeface="Open Sans" charset="1" panose="020B0606030504020204"/>
      <p:regular r:id="rId35"/>
    </p:embeddedFont>
    <p:embeddedFont>
      <p:font typeface="Open Sans Italics" charset="1" panose="020B0606030504020204"/>
      <p:regular r:id="rId36"/>
    </p:embeddedFont>
    <p:embeddedFont>
      <p:font typeface="Open Sans Bold Italics" charset="1" panose="020B0806030504020204"/>
      <p:regular r:id="rId37"/>
    </p:embeddedFont>
    <p:embeddedFont>
      <p:font typeface="Rosario Bold" charset="1" panose="02000503060000020004"/>
      <p:regular r:id="rId38"/>
    </p:embeddedFont>
    <p:embeddedFont>
      <p:font typeface="Rosario Italics" charset="1" panose="02000506050000020003"/>
      <p:regular r:id="rId39"/>
    </p:embeddedFont>
    <p:embeddedFont>
      <p:font typeface="Rosario" charset="1" panose="02000503040000020003"/>
      <p:regular r:id="rId40"/>
    </p:embeddedFont>
    <p:embeddedFont>
      <p:font typeface="Open Sans Bold" charset="1" panose="020B0806030504020204"/>
      <p:regular r:id="rId41"/>
    </p:embeddedFont>
    <p:embeddedFont>
      <p:font typeface="Open Sauce" charset="1" panose="00000500000000000000"/>
      <p:regular r:id="rId42"/>
    </p:embeddedFont>
    <p:embeddedFont>
      <p:font typeface="Open Sauce Italics" charset="1" panose="00000500000000000000"/>
      <p:regular r:id="rId43"/>
    </p:embeddedFont>
    <p:embeddedFont>
      <p:font typeface="Open Sauce Bold Italics" charset="1" panose="000008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11" Target="../media/image32.png" Type="http://schemas.openxmlformats.org/officeDocument/2006/relationships/image"/><Relationship Id="rId12" Target="../media/image33.svg" Type="http://schemas.openxmlformats.org/officeDocument/2006/relationships/image"/><Relationship Id="rId13" Target="../media/image34.png" Type="http://schemas.openxmlformats.org/officeDocument/2006/relationships/image"/><Relationship Id="rId14" Target="../media/image35.svg" Type="http://schemas.openxmlformats.org/officeDocument/2006/relationships/image"/><Relationship Id="rId15" Target="../media/image36.png" Type="http://schemas.openxmlformats.org/officeDocument/2006/relationships/image"/><Relationship Id="rId16" Target="../media/image37.svg" Type="http://schemas.openxmlformats.org/officeDocument/2006/relationships/image"/><Relationship Id="rId17" Target="../media/image38.png" Type="http://schemas.openxmlformats.org/officeDocument/2006/relationships/image"/><Relationship Id="rId18" Target="../media/image39.svg" Type="http://schemas.openxmlformats.org/officeDocument/2006/relationships/image"/><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14" Target="../media/image34.png" Type="http://schemas.openxmlformats.org/officeDocument/2006/relationships/image"/><Relationship Id="rId15" Target="../media/image35.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 Id="rId7" Target="../media/image42.pn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5.png" Type="http://schemas.openxmlformats.org/officeDocument/2006/relationships/image"/><Relationship Id="rId6" Target="../media/image46.pn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3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7.png" Type="http://schemas.openxmlformats.org/officeDocument/2006/relationships/image"/><Relationship Id="rId5" Target="../media/image4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54.pn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2.svg" Type="http://schemas.openxmlformats.org/officeDocument/2006/relationships/image"/><Relationship Id="rId11" Target="../media/image63.png" Type="http://schemas.openxmlformats.org/officeDocument/2006/relationships/image"/><Relationship Id="rId12" Target="../media/image64.svg" Type="http://schemas.openxmlformats.org/officeDocument/2006/relationships/image"/><Relationship Id="rId13" Target="../media/image65.png" Type="http://schemas.openxmlformats.org/officeDocument/2006/relationships/image"/><Relationship Id="rId14" Target="../media/image66.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8.png" Type="http://schemas.openxmlformats.org/officeDocument/2006/relationships/image"/><Relationship Id="rId6" Target="../media/image25.png" Type="http://schemas.openxmlformats.org/officeDocument/2006/relationships/image"/><Relationship Id="rId7" Target="../media/image59.png" Type="http://schemas.openxmlformats.org/officeDocument/2006/relationships/image"/><Relationship Id="rId8" Target="../media/image60.svg" Type="http://schemas.openxmlformats.org/officeDocument/2006/relationships/image"/><Relationship Id="rId9" Target="../media/image6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194160" y="5816768"/>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482617" y="-493853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dash"/>
            <a:miter/>
          </a:ln>
        </p:spPr>
      </p:sp>
      <p:grpSp>
        <p:nvGrpSpPr>
          <p:cNvPr name="Group 5" id="5"/>
          <p:cNvGrpSpPr/>
          <p:nvPr/>
        </p:nvGrpSpPr>
        <p:grpSpPr>
          <a:xfrm rot="0">
            <a:off x="1928845" y="3632058"/>
            <a:ext cx="14430311" cy="3022885"/>
            <a:chOff x="0" y="0"/>
            <a:chExt cx="2786728" cy="583768"/>
          </a:xfrm>
        </p:grpSpPr>
        <p:sp>
          <p:nvSpPr>
            <p:cNvPr name="Freeform 6" id="6"/>
            <p:cNvSpPr/>
            <p:nvPr/>
          </p:nvSpPr>
          <p:spPr>
            <a:xfrm flipH="false" flipV="false" rot="0">
              <a:off x="0" y="0"/>
              <a:ext cx="2786728" cy="583768"/>
            </a:xfrm>
            <a:custGeom>
              <a:avLst/>
              <a:gdLst/>
              <a:ahLst/>
              <a:cxnLst/>
              <a:rect r="r" b="b" t="t" l="l"/>
              <a:pathLst>
                <a:path h="583768" w="2786728">
                  <a:moveTo>
                    <a:pt x="0" y="0"/>
                  </a:moveTo>
                  <a:lnTo>
                    <a:pt x="2786728" y="0"/>
                  </a:lnTo>
                  <a:lnTo>
                    <a:pt x="2786728" y="583768"/>
                  </a:lnTo>
                  <a:lnTo>
                    <a:pt x="0" y="583768"/>
                  </a:lnTo>
                  <a:close/>
                </a:path>
              </a:pathLst>
            </a:custGeom>
            <a:solidFill>
              <a:srgbClr val="000000">
                <a:alpha val="0"/>
              </a:srgbClr>
            </a:solidFill>
            <a:ln w="57150" cap="sq">
              <a:solidFill>
                <a:srgbClr val="2379CF"/>
              </a:solidFill>
              <a:prstDash val="solid"/>
              <a:miter/>
            </a:ln>
          </p:spPr>
        </p:sp>
        <p:sp>
          <p:nvSpPr>
            <p:cNvPr name="TextBox 7" id="7"/>
            <p:cNvSpPr txBox="true"/>
            <p:nvPr/>
          </p:nvSpPr>
          <p:spPr>
            <a:xfrm>
              <a:off x="0" y="-19050"/>
              <a:ext cx="2786728" cy="602818"/>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1928845" y="3805237"/>
            <a:ext cx="14430311" cy="2609850"/>
          </a:xfrm>
          <a:prstGeom prst="rect">
            <a:avLst/>
          </a:prstGeom>
        </p:spPr>
        <p:txBody>
          <a:bodyPr anchor="t" rtlCol="false" tIns="0" lIns="0" bIns="0" rIns="0">
            <a:spAutoFit/>
          </a:bodyPr>
          <a:lstStyle/>
          <a:p>
            <a:pPr algn="ctr">
              <a:lnSpc>
                <a:spcPts val="5174"/>
              </a:lnSpc>
            </a:pPr>
            <a:r>
              <a:rPr lang="en-US" b="true" sz="3750" spc="367">
                <a:solidFill>
                  <a:srgbClr val="000000"/>
                </a:solidFill>
                <a:latin typeface="Oswald Bold"/>
                <a:ea typeface="Oswald Bold"/>
                <a:cs typeface="Oswald Bold"/>
                <a:sym typeface="Oswald Bold"/>
              </a:rPr>
              <a:t>IMPLEMENTATION OF AN AGENT-BASED RECOMMENDATION SYSTEM USING TIME-VARIANT MARKOV CHAINS:</a:t>
            </a:r>
            <a:r>
              <a:rPr lang="en-US" b="true" sz="3750" spc="367">
                <a:solidFill>
                  <a:srgbClr val="000000"/>
                </a:solidFill>
                <a:latin typeface="Oswald Bold"/>
                <a:ea typeface="Oswald Bold"/>
                <a:cs typeface="Oswald Bold"/>
                <a:sym typeface="Oswald Bold"/>
              </a:rPr>
              <a:t> </a:t>
            </a:r>
          </a:p>
          <a:p>
            <a:pPr algn="ctr">
              <a:lnSpc>
                <a:spcPts val="5174"/>
              </a:lnSpc>
            </a:pPr>
            <a:r>
              <a:rPr lang="en-US" b="true" sz="3750" spc="367">
                <a:solidFill>
                  <a:srgbClr val="000000"/>
                </a:solidFill>
                <a:latin typeface="Oswald Bold"/>
                <a:ea typeface="Oswald Bold"/>
                <a:cs typeface="Oswald Bold"/>
                <a:sym typeface="Oswald Bold"/>
              </a:rPr>
              <a:t>Investor Personas Forecasting</a:t>
            </a:r>
          </a:p>
          <a:p>
            <a:pPr algn="ctr">
              <a:lnSpc>
                <a:spcPts val="5174"/>
              </a:lnSpc>
            </a:pPr>
            <a:r>
              <a:rPr lang="en-US" b="true" sz="3750" spc="367">
                <a:solidFill>
                  <a:srgbClr val="000000"/>
                </a:solidFill>
                <a:latin typeface="Oswald Bold"/>
                <a:ea typeface="Oswald Bold"/>
                <a:cs typeface="Oswald Bold"/>
                <a:sym typeface="Oswald Bold"/>
              </a:rPr>
              <a:t>with a Business Case Application</a:t>
            </a:r>
          </a:p>
        </p:txBody>
      </p:sp>
      <p:sp>
        <p:nvSpPr>
          <p:cNvPr name="TextBox 9" id="9"/>
          <p:cNvSpPr txBox="true"/>
          <p:nvPr/>
        </p:nvSpPr>
        <p:spPr>
          <a:xfrm rot="0">
            <a:off x="2719596" y="2708701"/>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MASTER’S DEGREE IN MATHEMATICAL ENGINEERING</a:t>
            </a:r>
          </a:p>
        </p:txBody>
      </p:sp>
      <p:sp>
        <p:nvSpPr>
          <p:cNvPr name="Freeform 10" id="10"/>
          <p:cNvSpPr/>
          <p:nvPr/>
        </p:nvSpPr>
        <p:spPr>
          <a:xfrm flipH="false" flipV="false" rot="0">
            <a:off x="11973267" y="0"/>
            <a:ext cx="6314733" cy="2756326"/>
          </a:xfrm>
          <a:custGeom>
            <a:avLst/>
            <a:gdLst/>
            <a:ahLst/>
            <a:cxnLst/>
            <a:rect r="r" b="b" t="t" l="l"/>
            <a:pathLst>
              <a:path h="2756326" w="6314733">
                <a:moveTo>
                  <a:pt x="0" y="0"/>
                </a:moveTo>
                <a:lnTo>
                  <a:pt x="6314733" y="0"/>
                </a:lnTo>
                <a:lnTo>
                  <a:pt x="6314733" y="2756326"/>
                </a:lnTo>
                <a:lnTo>
                  <a:pt x="0" y="2756326"/>
                </a:lnTo>
                <a:lnTo>
                  <a:pt x="0" y="0"/>
                </a:lnTo>
                <a:close/>
              </a:path>
            </a:pathLst>
          </a:custGeom>
          <a:blipFill>
            <a:blip r:embed="rId5"/>
            <a:stretch>
              <a:fillRect l="0" t="0" r="0" b="0"/>
            </a:stretch>
          </a:blipFill>
        </p:spPr>
      </p:sp>
      <p:sp>
        <p:nvSpPr>
          <p:cNvPr name="TextBox 11" id="11"/>
          <p:cNvSpPr txBox="true"/>
          <p:nvPr/>
        </p:nvSpPr>
        <p:spPr>
          <a:xfrm rot="0">
            <a:off x="848225" y="7546651"/>
            <a:ext cx="5346204" cy="2184399"/>
          </a:xfrm>
          <a:prstGeom prst="rect">
            <a:avLst/>
          </a:prstGeom>
        </p:spPr>
        <p:txBody>
          <a:bodyPr anchor="t" rtlCol="false" tIns="0" lIns="0" bIns="0" rIns="0">
            <a:spAutoFit/>
          </a:bodyPr>
          <a:lstStyle/>
          <a:p>
            <a:pPr algn="l">
              <a:lnSpc>
                <a:spcPts val="3500"/>
              </a:lnSpc>
            </a:pPr>
            <a:r>
              <a:rPr lang="en-US" sz="2500" spc="5">
                <a:solidFill>
                  <a:srgbClr val="231F20"/>
                </a:solidFill>
                <a:latin typeface="Montserrat Classic"/>
                <a:ea typeface="Montserrat Classic"/>
                <a:cs typeface="Montserrat Classic"/>
                <a:sym typeface="Montserrat Classic"/>
              </a:rPr>
              <a:t>AUTHOR: Lorenzo Grossi</a:t>
            </a:r>
          </a:p>
          <a:p>
            <a:pPr algn="l">
              <a:lnSpc>
                <a:spcPts val="3500"/>
              </a:lnSpc>
            </a:pPr>
            <a:r>
              <a:rPr lang="en-US" sz="2500" spc="5">
                <a:solidFill>
                  <a:srgbClr val="231F20"/>
                </a:solidFill>
                <a:latin typeface="Montserrat Classic"/>
                <a:ea typeface="Montserrat Classic"/>
                <a:cs typeface="Montserrat Classic"/>
                <a:sym typeface="Montserrat Classic"/>
              </a:rPr>
              <a:t>ADVISOR: Prof. Daniele Marazzina</a:t>
            </a:r>
          </a:p>
          <a:p>
            <a:pPr algn="l">
              <a:lnSpc>
                <a:spcPts val="3500"/>
              </a:lnSpc>
            </a:pPr>
            <a:r>
              <a:rPr lang="en-US" sz="2500" spc="5">
                <a:solidFill>
                  <a:srgbClr val="231F20"/>
                </a:solidFill>
                <a:latin typeface="Montserrat Classic"/>
                <a:ea typeface="Montserrat Classic"/>
                <a:cs typeface="Montserrat Classic"/>
                <a:sym typeface="Montserrat Classic"/>
              </a:rPr>
              <a:t>CO-ADVISOR: Prof. Raffaele Zenti</a:t>
            </a:r>
          </a:p>
          <a:p>
            <a:pPr algn="l">
              <a:lnSpc>
                <a:spcPts val="3500"/>
              </a:lnSpc>
            </a:pPr>
          </a:p>
          <a:p>
            <a:pPr algn="l">
              <a:lnSpc>
                <a:spcPts val="3500"/>
              </a:lnSpc>
            </a:pPr>
            <a:r>
              <a:rPr lang="en-US" sz="2500" spc="5">
                <a:solidFill>
                  <a:srgbClr val="231F20"/>
                </a:solidFill>
                <a:latin typeface="Montserrat Classic"/>
                <a:ea typeface="Montserrat Classic"/>
                <a:cs typeface="Montserrat Classic"/>
                <a:sym typeface="Montserrat Classic"/>
              </a:rPr>
              <a:t>October 10,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8011">
            <a:off x="3693663" y="9336005"/>
            <a:ext cx="10941991" cy="10941991"/>
          </a:xfrm>
          <a:custGeom>
            <a:avLst/>
            <a:gdLst/>
            <a:ahLst/>
            <a:cxnLst/>
            <a:rect r="r" b="b" t="t" l="l"/>
            <a:pathLst>
              <a:path h="10941991" w="10941991">
                <a:moveTo>
                  <a:pt x="0" y="0"/>
                </a:moveTo>
                <a:lnTo>
                  <a:pt x="10941991" y="0"/>
                </a:lnTo>
                <a:lnTo>
                  <a:pt x="10941991" y="10941991"/>
                </a:lnTo>
                <a:lnTo>
                  <a:pt x="0" y="109419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367511" y="272954"/>
            <a:ext cx="11552977" cy="1368618"/>
          </a:xfrm>
          <a:prstGeom prst="rect">
            <a:avLst/>
          </a:prstGeom>
        </p:spPr>
        <p:txBody>
          <a:bodyPr anchor="t" rtlCol="false" tIns="0" lIns="0" bIns="0" rIns="0">
            <a:spAutoFit/>
          </a:bodyPr>
          <a:lstStyle/>
          <a:p>
            <a:pPr algn="ctr">
              <a:lnSpc>
                <a:spcPts val="11105"/>
              </a:lnSpc>
            </a:pPr>
            <a:r>
              <a:rPr lang="en-US" b="true" sz="8047" spc="426">
                <a:solidFill>
                  <a:srgbClr val="231F20"/>
                </a:solidFill>
                <a:latin typeface="Oswald Bold"/>
                <a:ea typeface="Oswald Bold"/>
                <a:cs typeface="Oswald Bold"/>
                <a:sym typeface="Oswald Bold"/>
              </a:rPr>
              <a:t>MODEL OUTCOME</a:t>
            </a:r>
          </a:p>
        </p:txBody>
      </p:sp>
      <p:grpSp>
        <p:nvGrpSpPr>
          <p:cNvPr name="Group 5" id="5"/>
          <p:cNvGrpSpPr/>
          <p:nvPr/>
        </p:nvGrpSpPr>
        <p:grpSpPr>
          <a:xfrm rot="0">
            <a:off x="1028700" y="2735966"/>
            <a:ext cx="16230600" cy="4815069"/>
            <a:chOff x="0" y="0"/>
            <a:chExt cx="5579636" cy="1655289"/>
          </a:xfrm>
        </p:grpSpPr>
        <p:sp>
          <p:nvSpPr>
            <p:cNvPr name="Freeform 6" id="6"/>
            <p:cNvSpPr/>
            <p:nvPr/>
          </p:nvSpPr>
          <p:spPr>
            <a:xfrm flipH="false" flipV="false" rot="0">
              <a:off x="0" y="0"/>
              <a:ext cx="5579637" cy="1655289"/>
            </a:xfrm>
            <a:custGeom>
              <a:avLst/>
              <a:gdLst/>
              <a:ahLst/>
              <a:cxnLst/>
              <a:rect r="r" b="b" t="t" l="l"/>
              <a:pathLst>
                <a:path h="1655289" w="5579637">
                  <a:moveTo>
                    <a:pt x="0" y="0"/>
                  </a:moveTo>
                  <a:lnTo>
                    <a:pt x="5579637" y="0"/>
                  </a:lnTo>
                  <a:lnTo>
                    <a:pt x="5579637" y="1655289"/>
                  </a:lnTo>
                  <a:lnTo>
                    <a:pt x="0" y="1655289"/>
                  </a:lnTo>
                  <a:close/>
                </a:path>
              </a:pathLst>
            </a:custGeom>
            <a:solidFill>
              <a:srgbClr val="FFFFFF"/>
            </a:solidFill>
            <a:ln w="38100" cap="sq">
              <a:solidFill>
                <a:srgbClr val="000000"/>
              </a:solidFill>
              <a:prstDash val="solid"/>
              <a:miter/>
            </a:ln>
          </p:spPr>
        </p:sp>
        <p:sp>
          <p:nvSpPr>
            <p:cNvPr name="TextBox 7" id="7"/>
            <p:cNvSpPr txBox="true"/>
            <p:nvPr/>
          </p:nvSpPr>
          <p:spPr>
            <a:xfrm>
              <a:off x="0" y="-57150"/>
              <a:ext cx="5579636" cy="1712439"/>
            </a:xfrm>
            <a:prstGeom prst="rect">
              <a:avLst/>
            </a:prstGeom>
          </p:spPr>
          <p:txBody>
            <a:bodyPr anchor="ctr" rtlCol="false" tIns="50800" lIns="50800" bIns="50800" rIns="50800"/>
            <a:lstStyle/>
            <a:p>
              <a:pPr algn="ctr">
                <a:lnSpc>
                  <a:spcPts val="4114"/>
                </a:lnSpc>
              </a:pPr>
            </a:p>
            <a:p>
              <a:pPr algn="ctr" marL="0" indent="0" lvl="0">
                <a:lnSpc>
                  <a:spcPts val="4114"/>
                </a:lnSpc>
                <a:spcBef>
                  <a:spcPct val="0"/>
                </a:spcBef>
              </a:pPr>
            </a:p>
          </p:txBody>
        </p:sp>
      </p:grpSp>
      <p:sp>
        <p:nvSpPr>
          <p:cNvPr name="Freeform 8" id="8"/>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4176364">
            <a:off x="-4673640" y="5350552"/>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269224" y="2823656"/>
            <a:ext cx="15749553" cy="4510166"/>
          </a:xfrm>
          <a:prstGeom prst="rect">
            <a:avLst/>
          </a:prstGeom>
        </p:spPr>
        <p:txBody>
          <a:bodyPr anchor="t" rtlCol="false" tIns="0" lIns="0" bIns="0" rIns="0">
            <a:spAutoFit/>
          </a:bodyPr>
          <a:lstStyle/>
          <a:p>
            <a:pPr algn="l">
              <a:lnSpc>
                <a:spcPts val="3618"/>
              </a:lnSpc>
            </a:pPr>
            <a:r>
              <a:rPr lang="en-US" sz="2584">
                <a:solidFill>
                  <a:srgbClr val="000000"/>
                </a:solidFill>
                <a:latin typeface="Open Sans"/>
                <a:ea typeface="Open Sans"/>
                <a:cs typeface="Open Sans"/>
                <a:sym typeface="Open Sans"/>
              </a:rPr>
              <a:t>What we have obtained from the Monte Carlo simulations is a discrete time-variant Markov Chain.</a:t>
            </a:r>
          </a:p>
          <a:p>
            <a:pPr algn="l">
              <a:lnSpc>
                <a:spcPts val="3618"/>
              </a:lnSpc>
            </a:pPr>
            <a:r>
              <a:rPr lang="en-US" sz="2584">
                <a:solidFill>
                  <a:srgbClr val="000000"/>
                </a:solidFill>
                <a:latin typeface="Open Sans"/>
                <a:ea typeface="Open Sans"/>
                <a:cs typeface="Open Sans"/>
                <a:sym typeface="Open Sans"/>
              </a:rPr>
              <a:t>A time-variant Markov Chain is represented by a transition matrix        , where the transition probabilities of moving from state </a:t>
            </a:r>
            <a:r>
              <a:rPr lang="en-US" sz="2584" i="true">
                <a:solidFill>
                  <a:srgbClr val="000000"/>
                </a:solidFill>
                <a:latin typeface="Open Sans Italics"/>
                <a:ea typeface="Open Sans Italics"/>
                <a:cs typeface="Open Sans Italics"/>
                <a:sym typeface="Open Sans Italics"/>
              </a:rPr>
              <a:t>i</a:t>
            </a:r>
            <a:r>
              <a:rPr lang="en-US" sz="2584">
                <a:solidFill>
                  <a:srgbClr val="000000"/>
                </a:solidFill>
                <a:latin typeface="Open Sans"/>
                <a:ea typeface="Open Sans"/>
                <a:cs typeface="Open Sans"/>
                <a:sym typeface="Open Sans"/>
              </a:rPr>
              <a:t> to state </a:t>
            </a:r>
            <a:r>
              <a:rPr lang="en-US" sz="2584" i="true">
                <a:solidFill>
                  <a:srgbClr val="000000"/>
                </a:solidFill>
                <a:latin typeface="Open Sans Italics"/>
                <a:ea typeface="Open Sans Italics"/>
                <a:cs typeface="Open Sans Italics"/>
                <a:sym typeface="Open Sans Italics"/>
              </a:rPr>
              <a:t>j</a:t>
            </a:r>
            <a:r>
              <a:rPr lang="en-US" sz="2584">
                <a:solidFill>
                  <a:srgbClr val="000000"/>
                </a:solidFill>
                <a:latin typeface="Open Sans"/>
                <a:ea typeface="Open Sans"/>
                <a:cs typeface="Open Sans"/>
                <a:sym typeface="Open Sans"/>
              </a:rPr>
              <a:t> between year </a:t>
            </a:r>
            <a:r>
              <a:rPr lang="en-US" sz="2584" i="true">
                <a:solidFill>
                  <a:srgbClr val="000000"/>
                </a:solidFill>
                <a:latin typeface="Open Sans Italics"/>
                <a:ea typeface="Open Sans Italics"/>
                <a:cs typeface="Open Sans Italics"/>
                <a:sym typeface="Open Sans Italics"/>
              </a:rPr>
              <a:t>y-1</a:t>
            </a:r>
            <a:r>
              <a:rPr lang="en-US" sz="2584">
                <a:solidFill>
                  <a:srgbClr val="000000"/>
                </a:solidFill>
                <a:latin typeface="Open Sans"/>
                <a:ea typeface="Open Sans"/>
                <a:cs typeface="Open Sans"/>
                <a:sym typeface="Open Sans"/>
              </a:rPr>
              <a:t> and year </a:t>
            </a:r>
            <a:r>
              <a:rPr lang="en-US" sz="2584" i="true">
                <a:solidFill>
                  <a:srgbClr val="000000"/>
                </a:solidFill>
                <a:latin typeface="Open Sans Italics"/>
                <a:ea typeface="Open Sans Italics"/>
                <a:cs typeface="Open Sans Italics"/>
                <a:sym typeface="Open Sans Italics"/>
              </a:rPr>
              <a:t>y</a:t>
            </a:r>
            <a:r>
              <a:rPr lang="en-US" sz="2584">
                <a:solidFill>
                  <a:srgbClr val="000000"/>
                </a:solidFill>
                <a:latin typeface="Open Sans"/>
                <a:ea typeface="Open Sans"/>
                <a:cs typeface="Open Sans"/>
                <a:sym typeface="Open Sans"/>
              </a:rPr>
              <a:t> depend on </a:t>
            </a:r>
            <a:r>
              <a:rPr lang="en-US" sz="2584" i="true">
                <a:solidFill>
                  <a:srgbClr val="000000"/>
                </a:solidFill>
                <a:latin typeface="Open Sans Italics"/>
                <a:ea typeface="Open Sans Italics"/>
                <a:cs typeface="Open Sans Italics"/>
                <a:sym typeface="Open Sans Italics"/>
              </a:rPr>
              <a:t>y</a:t>
            </a:r>
            <a:r>
              <a:rPr lang="en-US" sz="2584">
                <a:solidFill>
                  <a:srgbClr val="000000"/>
                </a:solidFill>
                <a:latin typeface="Open Sans"/>
                <a:ea typeface="Open Sans"/>
                <a:cs typeface="Open Sans"/>
                <a:sym typeface="Open Sans"/>
              </a:rPr>
              <a:t>.</a:t>
            </a:r>
          </a:p>
          <a:p>
            <a:pPr algn="l">
              <a:lnSpc>
                <a:spcPts val="3618"/>
              </a:lnSpc>
            </a:pPr>
            <a:r>
              <a:rPr lang="en-US" sz="2584">
                <a:solidFill>
                  <a:srgbClr val="000000"/>
                </a:solidFill>
                <a:latin typeface="Open Sans"/>
                <a:ea typeface="Open Sans"/>
                <a:cs typeface="Open Sans"/>
                <a:sym typeface="Open Sans"/>
              </a:rPr>
              <a:t>Specifically, an </a:t>
            </a:r>
            <a:r>
              <a:rPr lang="en-US" sz="2584" i="true">
                <a:solidFill>
                  <a:srgbClr val="000000"/>
                </a:solidFill>
                <a:latin typeface="Open Sans Italics"/>
                <a:ea typeface="Open Sans Italics"/>
                <a:cs typeface="Open Sans Italics"/>
                <a:sym typeface="Open Sans Italics"/>
              </a:rPr>
              <a:t>n</a:t>
            </a:r>
            <a:r>
              <a:rPr lang="en-US" sz="2584">
                <a:solidFill>
                  <a:srgbClr val="000000"/>
                </a:solidFill>
                <a:latin typeface="Open Sans"/>
                <a:ea typeface="Open Sans"/>
                <a:cs typeface="Open Sans"/>
                <a:sym typeface="Open Sans"/>
              </a:rPr>
              <a:t>-year transition matrix can be obtained from the single-year transition matrices as follows:</a:t>
            </a:r>
          </a:p>
          <a:p>
            <a:pPr algn="l">
              <a:lnSpc>
                <a:spcPts val="3618"/>
              </a:lnSpc>
            </a:pPr>
          </a:p>
          <a:p>
            <a:pPr algn="l">
              <a:lnSpc>
                <a:spcPts val="3618"/>
              </a:lnSpc>
            </a:pPr>
          </a:p>
          <a:p>
            <a:pPr algn="l">
              <a:lnSpc>
                <a:spcPts val="3618"/>
              </a:lnSpc>
            </a:pPr>
            <a:r>
              <a:rPr lang="en-US" sz="2584">
                <a:solidFill>
                  <a:srgbClr val="000000"/>
                </a:solidFill>
                <a:latin typeface="Open Sans"/>
                <a:ea typeface="Open Sans"/>
                <a:cs typeface="Open Sans"/>
                <a:sym typeface="Open Sans"/>
              </a:rPr>
              <a:t>The distribution of clients across clusters at year </a:t>
            </a:r>
            <a:r>
              <a:rPr lang="en-US" sz="2584" i="true" b="true">
                <a:solidFill>
                  <a:srgbClr val="000000"/>
                </a:solidFill>
                <a:latin typeface="Open Sans Bold Italics"/>
                <a:ea typeface="Open Sans Bold Italics"/>
                <a:cs typeface="Open Sans Bold Italics"/>
                <a:sym typeface="Open Sans Bold Italics"/>
              </a:rPr>
              <a:t>n</a:t>
            </a:r>
            <a:r>
              <a:rPr lang="en-US" sz="2584">
                <a:solidFill>
                  <a:srgbClr val="000000"/>
                </a:solidFill>
                <a:latin typeface="Open Sans"/>
                <a:ea typeface="Open Sans"/>
                <a:cs typeface="Open Sans"/>
                <a:sym typeface="Open Sans"/>
              </a:rPr>
              <a:t> can then be estimated (given the initial distribution            </a:t>
            </a:r>
          </a:p>
          <a:p>
            <a:pPr algn="l">
              <a:lnSpc>
                <a:spcPts val="3618"/>
              </a:lnSpc>
            </a:pPr>
            <a:r>
              <a:rPr lang="en-US" sz="2584">
                <a:solidFill>
                  <a:srgbClr val="000000"/>
                </a:solidFill>
                <a:latin typeface="Open Sans"/>
                <a:ea typeface="Open Sans"/>
                <a:cs typeface="Open Sans"/>
                <a:sym typeface="Open Sans"/>
              </a:rPr>
              <a:t>       at year 0) through:</a:t>
            </a:r>
          </a:p>
          <a:p>
            <a:pPr algn="l">
              <a:lnSpc>
                <a:spcPts val="3198"/>
              </a:lnSpc>
            </a:pPr>
          </a:p>
        </p:txBody>
      </p:sp>
      <p:grpSp>
        <p:nvGrpSpPr>
          <p:cNvPr name="Group 11" id="11"/>
          <p:cNvGrpSpPr/>
          <p:nvPr/>
        </p:nvGrpSpPr>
        <p:grpSpPr>
          <a:xfrm rot="0">
            <a:off x="5156549" y="5070097"/>
            <a:ext cx="7657950" cy="602311"/>
            <a:chOff x="0" y="0"/>
            <a:chExt cx="10210601" cy="803081"/>
          </a:xfrm>
        </p:grpSpPr>
        <p:sp>
          <p:nvSpPr>
            <p:cNvPr name="Freeform 12" id="12"/>
            <p:cNvSpPr/>
            <p:nvPr/>
          </p:nvSpPr>
          <p:spPr>
            <a:xfrm flipH="false" flipV="false" rot="0">
              <a:off x="0" y="0"/>
              <a:ext cx="10210601" cy="803081"/>
            </a:xfrm>
            <a:custGeom>
              <a:avLst/>
              <a:gdLst/>
              <a:ahLst/>
              <a:cxnLst/>
              <a:rect r="r" b="b" t="t" l="l"/>
              <a:pathLst>
                <a:path h="803081" w="10210601">
                  <a:moveTo>
                    <a:pt x="0" y="0"/>
                  </a:moveTo>
                  <a:lnTo>
                    <a:pt x="10210601" y="0"/>
                  </a:lnTo>
                  <a:lnTo>
                    <a:pt x="10210601" y="803081"/>
                  </a:lnTo>
                  <a:lnTo>
                    <a:pt x="0" y="8030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grpSp>
        <p:nvGrpSpPr>
          <p:cNvPr name="Group 13" id="13"/>
          <p:cNvGrpSpPr/>
          <p:nvPr/>
        </p:nvGrpSpPr>
        <p:grpSpPr>
          <a:xfrm rot="0">
            <a:off x="6721196" y="6713016"/>
            <a:ext cx="4845607" cy="611158"/>
            <a:chOff x="0" y="0"/>
            <a:chExt cx="6460809" cy="814877"/>
          </a:xfrm>
        </p:grpSpPr>
        <p:sp>
          <p:nvSpPr>
            <p:cNvPr name="Freeform 14" id="14"/>
            <p:cNvSpPr/>
            <p:nvPr/>
          </p:nvSpPr>
          <p:spPr>
            <a:xfrm flipH="false" flipV="false" rot="0">
              <a:off x="0" y="0"/>
              <a:ext cx="6460809" cy="814877"/>
            </a:xfrm>
            <a:custGeom>
              <a:avLst/>
              <a:gdLst/>
              <a:ahLst/>
              <a:cxnLst/>
              <a:rect r="r" b="b" t="t" l="l"/>
              <a:pathLst>
                <a:path h="814877" w="6460809">
                  <a:moveTo>
                    <a:pt x="0" y="0"/>
                  </a:moveTo>
                  <a:lnTo>
                    <a:pt x="6460809" y="0"/>
                  </a:lnTo>
                  <a:lnTo>
                    <a:pt x="6460809" y="814877"/>
                  </a:lnTo>
                  <a:lnTo>
                    <a:pt x="0" y="81487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Freeform 15" id="15"/>
          <p:cNvSpPr/>
          <p:nvPr/>
        </p:nvSpPr>
        <p:spPr>
          <a:xfrm flipH="false" flipV="false" rot="0">
            <a:off x="6438317" y="9616724"/>
            <a:ext cx="565760" cy="565760"/>
          </a:xfrm>
          <a:custGeom>
            <a:avLst/>
            <a:gdLst/>
            <a:ahLst/>
            <a:cxnLst/>
            <a:rect r="r" b="b" t="t" l="l"/>
            <a:pathLst>
              <a:path h="565760" w="565760">
                <a:moveTo>
                  <a:pt x="0" y="0"/>
                </a:moveTo>
                <a:lnTo>
                  <a:pt x="565759" y="0"/>
                </a:lnTo>
                <a:lnTo>
                  <a:pt x="565759" y="565760"/>
                </a:lnTo>
                <a:lnTo>
                  <a:pt x="0" y="56576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1283924" y="9616724"/>
            <a:ext cx="565760" cy="565760"/>
          </a:xfrm>
          <a:custGeom>
            <a:avLst/>
            <a:gdLst/>
            <a:ahLst/>
            <a:cxnLst/>
            <a:rect r="r" b="b" t="t" l="l"/>
            <a:pathLst>
              <a:path h="565760" w="565760">
                <a:moveTo>
                  <a:pt x="0" y="0"/>
                </a:moveTo>
                <a:lnTo>
                  <a:pt x="565759" y="0"/>
                </a:lnTo>
                <a:lnTo>
                  <a:pt x="565759" y="565760"/>
                </a:lnTo>
                <a:lnTo>
                  <a:pt x="0" y="56576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0">
            <a:off x="8861120" y="9050964"/>
            <a:ext cx="565760" cy="565760"/>
          </a:xfrm>
          <a:custGeom>
            <a:avLst/>
            <a:gdLst/>
            <a:ahLst/>
            <a:cxnLst/>
            <a:rect r="r" b="b" t="t" l="l"/>
            <a:pathLst>
              <a:path h="565760" w="565760">
                <a:moveTo>
                  <a:pt x="0" y="0"/>
                </a:moveTo>
                <a:lnTo>
                  <a:pt x="565760" y="0"/>
                </a:lnTo>
                <a:lnTo>
                  <a:pt x="565760" y="565760"/>
                </a:lnTo>
                <a:lnTo>
                  <a:pt x="0" y="56576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false" rot="0">
            <a:off x="6528470" y="9706878"/>
            <a:ext cx="385453" cy="385453"/>
          </a:xfrm>
          <a:custGeom>
            <a:avLst/>
            <a:gdLst/>
            <a:ahLst/>
            <a:cxnLst/>
            <a:rect r="r" b="b" t="t" l="l"/>
            <a:pathLst>
              <a:path h="385453" w="385453">
                <a:moveTo>
                  <a:pt x="0" y="0"/>
                </a:moveTo>
                <a:lnTo>
                  <a:pt x="385453" y="0"/>
                </a:lnTo>
                <a:lnTo>
                  <a:pt x="385453" y="385453"/>
                </a:lnTo>
                <a:lnTo>
                  <a:pt x="0" y="3854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9" id="19"/>
          <p:cNvSpPr txBox="true"/>
          <p:nvPr/>
        </p:nvSpPr>
        <p:spPr>
          <a:xfrm rot="0">
            <a:off x="17757945" y="9546544"/>
            <a:ext cx="131564"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5</a:t>
            </a:r>
          </a:p>
        </p:txBody>
      </p:sp>
      <p:sp>
        <p:nvSpPr>
          <p:cNvPr name="TextBox 20" id="20"/>
          <p:cNvSpPr txBox="true"/>
          <p:nvPr/>
        </p:nvSpPr>
        <p:spPr>
          <a:xfrm rot="0">
            <a:off x="4682993" y="2113205"/>
            <a:ext cx="8922014" cy="495300"/>
          </a:xfrm>
          <a:prstGeom prst="rect">
            <a:avLst/>
          </a:prstGeom>
        </p:spPr>
        <p:txBody>
          <a:bodyPr anchor="t" rtlCol="false" tIns="0" lIns="0" bIns="0" rIns="0">
            <a:spAutoFit/>
          </a:bodyPr>
          <a:lstStyle/>
          <a:p>
            <a:pPr algn="ctr">
              <a:lnSpc>
                <a:spcPts val="3959"/>
              </a:lnSpc>
              <a:spcBef>
                <a:spcPct val="0"/>
              </a:spcBef>
            </a:pPr>
            <a:r>
              <a:rPr lang="en-US" b="true" sz="3299" spc="6">
                <a:solidFill>
                  <a:srgbClr val="000000"/>
                </a:solidFill>
                <a:latin typeface="Rosario Bold"/>
                <a:ea typeface="Rosario Bold"/>
                <a:cs typeface="Rosario Bold"/>
                <a:sym typeface="Rosario Bold"/>
              </a:rPr>
              <a:t>Time-Variant Markov Chains: an overview</a:t>
            </a:r>
          </a:p>
        </p:txBody>
      </p:sp>
      <p:grpSp>
        <p:nvGrpSpPr>
          <p:cNvPr name="Group 21" id="21"/>
          <p:cNvGrpSpPr/>
          <p:nvPr/>
        </p:nvGrpSpPr>
        <p:grpSpPr>
          <a:xfrm rot="0">
            <a:off x="1330135" y="6650132"/>
            <a:ext cx="427095" cy="266935"/>
            <a:chOff x="0" y="0"/>
            <a:chExt cx="569460" cy="355913"/>
          </a:xfrm>
        </p:grpSpPr>
        <p:sp>
          <p:nvSpPr>
            <p:cNvPr name="Freeform 22" id="22"/>
            <p:cNvSpPr/>
            <p:nvPr/>
          </p:nvSpPr>
          <p:spPr>
            <a:xfrm flipH="false" flipV="false" rot="0">
              <a:off x="0" y="0"/>
              <a:ext cx="569460" cy="355913"/>
            </a:xfrm>
            <a:custGeom>
              <a:avLst/>
              <a:gdLst/>
              <a:ahLst/>
              <a:cxnLst/>
              <a:rect r="r" b="b" t="t" l="l"/>
              <a:pathLst>
                <a:path h="355913" w="569460">
                  <a:moveTo>
                    <a:pt x="0" y="0"/>
                  </a:moveTo>
                  <a:lnTo>
                    <a:pt x="569460" y="0"/>
                  </a:lnTo>
                  <a:lnTo>
                    <a:pt x="569460" y="355913"/>
                  </a:lnTo>
                  <a:lnTo>
                    <a:pt x="0" y="35591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grpSp>
        <p:nvGrpSpPr>
          <p:cNvPr name="Group 23" id="23"/>
          <p:cNvGrpSpPr/>
          <p:nvPr/>
        </p:nvGrpSpPr>
        <p:grpSpPr>
          <a:xfrm rot="0">
            <a:off x="11382325" y="3371780"/>
            <a:ext cx="531445" cy="372012"/>
            <a:chOff x="0" y="0"/>
            <a:chExt cx="708594" cy="496016"/>
          </a:xfrm>
        </p:grpSpPr>
        <p:sp>
          <p:nvSpPr>
            <p:cNvPr name="Freeform 24" id="24"/>
            <p:cNvSpPr/>
            <p:nvPr/>
          </p:nvSpPr>
          <p:spPr>
            <a:xfrm flipH="false" flipV="false" rot="0">
              <a:off x="0" y="0"/>
              <a:ext cx="708594" cy="496016"/>
            </a:xfrm>
            <a:custGeom>
              <a:avLst/>
              <a:gdLst/>
              <a:ahLst/>
              <a:cxnLst/>
              <a:rect r="r" b="b" t="t" l="l"/>
              <a:pathLst>
                <a:path h="496016" w="708594">
                  <a:moveTo>
                    <a:pt x="0" y="0"/>
                  </a:moveTo>
                  <a:lnTo>
                    <a:pt x="708594" y="0"/>
                  </a:lnTo>
                  <a:lnTo>
                    <a:pt x="708594" y="496016"/>
                  </a:lnTo>
                  <a:lnTo>
                    <a:pt x="0" y="49601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367511" y="272954"/>
            <a:ext cx="11552977" cy="1368618"/>
          </a:xfrm>
          <a:prstGeom prst="rect">
            <a:avLst/>
          </a:prstGeom>
        </p:spPr>
        <p:txBody>
          <a:bodyPr anchor="t" rtlCol="false" tIns="0" lIns="0" bIns="0" rIns="0">
            <a:spAutoFit/>
          </a:bodyPr>
          <a:lstStyle/>
          <a:p>
            <a:pPr algn="ctr">
              <a:lnSpc>
                <a:spcPts val="11105"/>
              </a:lnSpc>
            </a:pPr>
            <a:r>
              <a:rPr lang="en-US" b="true" sz="8047" spc="426">
                <a:solidFill>
                  <a:srgbClr val="231F20"/>
                </a:solidFill>
                <a:latin typeface="Oswald Bold"/>
                <a:ea typeface="Oswald Bold"/>
                <a:cs typeface="Oswald Bold"/>
                <a:sym typeface="Oswald Bold"/>
              </a:rPr>
              <a:t>MODEL OUTCOME</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673640" y="5350552"/>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7757945" y="9546544"/>
            <a:ext cx="131564"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5</a:t>
            </a:r>
          </a:p>
        </p:txBody>
      </p:sp>
      <p:sp>
        <p:nvSpPr>
          <p:cNvPr name="TextBox 7" id="7"/>
          <p:cNvSpPr txBox="true"/>
          <p:nvPr/>
        </p:nvSpPr>
        <p:spPr>
          <a:xfrm rot="0">
            <a:off x="2430199" y="2063366"/>
            <a:ext cx="13427603" cy="409575"/>
          </a:xfrm>
          <a:prstGeom prst="rect">
            <a:avLst/>
          </a:prstGeom>
        </p:spPr>
        <p:txBody>
          <a:bodyPr anchor="t" rtlCol="false" tIns="0" lIns="0" bIns="0" rIns="0">
            <a:spAutoFit/>
          </a:bodyPr>
          <a:lstStyle/>
          <a:p>
            <a:pPr algn="ctr">
              <a:lnSpc>
                <a:spcPts val="3240"/>
              </a:lnSpc>
            </a:pPr>
            <a:r>
              <a:rPr lang="en-US" sz="2700" i="true" spc="6">
                <a:solidFill>
                  <a:srgbClr val="000000"/>
                </a:solidFill>
                <a:latin typeface="Rosario Italics"/>
                <a:ea typeface="Rosario Italics"/>
                <a:cs typeface="Rosario Italics"/>
                <a:sym typeface="Rosario Italics"/>
              </a:rPr>
              <a:t>Transition matrices obtained from the Monte Carlo simulation (first version)</a:t>
            </a:r>
          </a:p>
        </p:txBody>
      </p:sp>
      <p:grpSp>
        <p:nvGrpSpPr>
          <p:cNvPr name="Group 8" id="8"/>
          <p:cNvGrpSpPr/>
          <p:nvPr/>
        </p:nvGrpSpPr>
        <p:grpSpPr>
          <a:xfrm rot="0">
            <a:off x="15870534" y="8345840"/>
            <a:ext cx="1769712" cy="619399"/>
            <a:chOff x="0" y="0"/>
            <a:chExt cx="2359616" cy="825866"/>
          </a:xfrm>
        </p:grpSpPr>
        <p:sp>
          <p:nvSpPr>
            <p:cNvPr name="Freeform 9" id="9"/>
            <p:cNvSpPr/>
            <p:nvPr/>
          </p:nvSpPr>
          <p:spPr>
            <a:xfrm flipH="false" flipV="false" rot="0">
              <a:off x="0" y="0"/>
              <a:ext cx="2359616" cy="825866"/>
            </a:xfrm>
            <a:custGeom>
              <a:avLst/>
              <a:gdLst/>
              <a:ahLst/>
              <a:cxnLst/>
              <a:rect r="r" b="b" t="t" l="l"/>
              <a:pathLst>
                <a:path h="825866" w="2359616">
                  <a:moveTo>
                    <a:pt x="0" y="0"/>
                  </a:moveTo>
                  <a:lnTo>
                    <a:pt x="2359616" y="0"/>
                  </a:lnTo>
                  <a:lnTo>
                    <a:pt x="2359616" y="825866"/>
                  </a:lnTo>
                  <a:lnTo>
                    <a:pt x="0" y="825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0" id="10" descr="Immagine che contiene schermata, quadrato, pixel, Policromia  Descrizione generata automaticamente"/>
          <p:cNvSpPr/>
          <p:nvPr/>
        </p:nvSpPr>
        <p:spPr>
          <a:xfrm flipH="false" flipV="false" rot="0">
            <a:off x="2417466" y="2672966"/>
            <a:ext cx="13453069" cy="6292274"/>
          </a:xfrm>
          <a:custGeom>
            <a:avLst/>
            <a:gdLst/>
            <a:ahLst/>
            <a:cxnLst/>
            <a:rect r="r" b="b" t="t" l="l"/>
            <a:pathLst>
              <a:path h="6292274" w="13453069">
                <a:moveTo>
                  <a:pt x="0" y="0"/>
                </a:moveTo>
                <a:lnTo>
                  <a:pt x="13453068" y="0"/>
                </a:lnTo>
                <a:lnTo>
                  <a:pt x="13453068" y="6292273"/>
                </a:lnTo>
                <a:lnTo>
                  <a:pt x="0" y="6292273"/>
                </a:lnTo>
                <a:lnTo>
                  <a:pt x="0" y="0"/>
                </a:lnTo>
                <a:close/>
              </a:path>
            </a:pathLst>
          </a:custGeom>
          <a:blipFill>
            <a:blip r:embed="rId7"/>
            <a:stretch>
              <a:fillRect l="0" t="0" r="-189" b="0"/>
            </a:stretch>
          </a:blipFill>
        </p:spPr>
      </p:sp>
      <p:grpSp>
        <p:nvGrpSpPr>
          <p:cNvPr name="Group 11" id="11"/>
          <p:cNvGrpSpPr/>
          <p:nvPr/>
        </p:nvGrpSpPr>
        <p:grpSpPr>
          <a:xfrm rot="0">
            <a:off x="909664" y="2680187"/>
            <a:ext cx="1507802" cy="603121"/>
            <a:chOff x="0" y="0"/>
            <a:chExt cx="2010402" cy="804161"/>
          </a:xfrm>
        </p:grpSpPr>
        <p:sp>
          <p:nvSpPr>
            <p:cNvPr name="Freeform 12" id="12"/>
            <p:cNvSpPr/>
            <p:nvPr/>
          </p:nvSpPr>
          <p:spPr>
            <a:xfrm flipH="false" flipV="false" rot="0">
              <a:off x="0" y="0"/>
              <a:ext cx="2010402" cy="804161"/>
            </a:xfrm>
            <a:custGeom>
              <a:avLst/>
              <a:gdLst/>
              <a:ahLst/>
              <a:cxnLst/>
              <a:rect r="r" b="b" t="t" l="l"/>
              <a:pathLst>
                <a:path h="804161" w="2010402">
                  <a:moveTo>
                    <a:pt x="0" y="0"/>
                  </a:moveTo>
                  <a:lnTo>
                    <a:pt x="2010402" y="0"/>
                  </a:lnTo>
                  <a:lnTo>
                    <a:pt x="2010402" y="804161"/>
                  </a:lnTo>
                  <a:lnTo>
                    <a:pt x="0" y="8041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3" id="13"/>
          <p:cNvSpPr/>
          <p:nvPr/>
        </p:nvSpPr>
        <p:spPr>
          <a:xfrm flipH="false" flipV="false" rot="108011">
            <a:off x="3693663" y="9336005"/>
            <a:ext cx="10941991" cy="10941991"/>
          </a:xfrm>
          <a:custGeom>
            <a:avLst/>
            <a:gdLst/>
            <a:ahLst/>
            <a:cxnLst/>
            <a:rect r="r" b="b" t="t" l="l"/>
            <a:pathLst>
              <a:path h="10941991" w="10941991">
                <a:moveTo>
                  <a:pt x="0" y="0"/>
                </a:moveTo>
                <a:lnTo>
                  <a:pt x="10941991" y="0"/>
                </a:lnTo>
                <a:lnTo>
                  <a:pt x="10941991" y="10941991"/>
                </a:lnTo>
                <a:lnTo>
                  <a:pt x="0" y="1094199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6438317" y="9616724"/>
            <a:ext cx="565760" cy="565760"/>
          </a:xfrm>
          <a:custGeom>
            <a:avLst/>
            <a:gdLst/>
            <a:ahLst/>
            <a:cxnLst/>
            <a:rect r="r" b="b" t="t" l="l"/>
            <a:pathLst>
              <a:path h="565760" w="565760">
                <a:moveTo>
                  <a:pt x="0" y="0"/>
                </a:moveTo>
                <a:lnTo>
                  <a:pt x="565759" y="0"/>
                </a:lnTo>
                <a:lnTo>
                  <a:pt x="565759" y="565760"/>
                </a:lnTo>
                <a:lnTo>
                  <a:pt x="0" y="56576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1283924" y="9616724"/>
            <a:ext cx="565760" cy="565760"/>
          </a:xfrm>
          <a:custGeom>
            <a:avLst/>
            <a:gdLst/>
            <a:ahLst/>
            <a:cxnLst/>
            <a:rect r="r" b="b" t="t" l="l"/>
            <a:pathLst>
              <a:path h="565760" w="565760">
                <a:moveTo>
                  <a:pt x="0" y="0"/>
                </a:moveTo>
                <a:lnTo>
                  <a:pt x="565759" y="0"/>
                </a:lnTo>
                <a:lnTo>
                  <a:pt x="565759" y="565760"/>
                </a:lnTo>
                <a:lnTo>
                  <a:pt x="0" y="56576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8861120" y="9050964"/>
            <a:ext cx="565760" cy="565760"/>
          </a:xfrm>
          <a:custGeom>
            <a:avLst/>
            <a:gdLst/>
            <a:ahLst/>
            <a:cxnLst/>
            <a:rect r="r" b="b" t="t" l="l"/>
            <a:pathLst>
              <a:path h="565760" w="565760">
                <a:moveTo>
                  <a:pt x="0" y="0"/>
                </a:moveTo>
                <a:lnTo>
                  <a:pt x="565760" y="0"/>
                </a:lnTo>
                <a:lnTo>
                  <a:pt x="565760" y="565760"/>
                </a:lnTo>
                <a:lnTo>
                  <a:pt x="0" y="56576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8951274" y="9141118"/>
            <a:ext cx="385453" cy="385453"/>
          </a:xfrm>
          <a:custGeom>
            <a:avLst/>
            <a:gdLst/>
            <a:ahLst/>
            <a:cxnLst/>
            <a:rect r="r" b="b" t="t" l="l"/>
            <a:pathLst>
              <a:path h="385453" w="385453">
                <a:moveTo>
                  <a:pt x="0" y="0"/>
                </a:moveTo>
                <a:lnTo>
                  <a:pt x="385452" y="0"/>
                </a:lnTo>
                <a:lnTo>
                  <a:pt x="385452" y="385453"/>
                </a:lnTo>
                <a:lnTo>
                  <a:pt x="0" y="38545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367511" y="272954"/>
            <a:ext cx="11552977" cy="1368618"/>
          </a:xfrm>
          <a:prstGeom prst="rect">
            <a:avLst/>
          </a:prstGeom>
        </p:spPr>
        <p:txBody>
          <a:bodyPr anchor="t" rtlCol="false" tIns="0" lIns="0" bIns="0" rIns="0">
            <a:spAutoFit/>
          </a:bodyPr>
          <a:lstStyle/>
          <a:p>
            <a:pPr algn="ctr">
              <a:lnSpc>
                <a:spcPts val="11105"/>
              </a:lnSpc>
            </a:pPr>
            <a:r>
              <a:rPr lang="en-US" b="true" sz="8047" spc="426">
                <a:solidFill>
                  <a:srgbClr val="231F20"/>
                </a:solidFill>
                <a:latin typeface="Oswald Bold"/>
                <a:ea typeface="Oswald Bold"/>
                <a:cs typeface="Oswald Bold"/>
                <a:sym typeface="Oswald Bold"/>
              </a:rPr>
              <a:t>MODEL OUTCOME</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673640" y="5350552"/>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7757945" y="9546544"/>
            <a:ext cx="131564"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5</a:t>
            </a:r>
          </a:p>
        </p:txBody>
      </p:sp>
      <p:sp>
        <p:nvSpPr>
          <p:cNvPr name="TextBox 7" id="7"/>
          <p:cNvSpPr txBox="true"/>
          <p:nvPr/>
        </p:nvSpPr>
        <p:spPr>
          <a:xfrm rot="0">
            <a:off x="2317783" y="1773393"/>
            <a:ext cx="13652434" cy="1028700"/>
          </a:xfrm>
          <a:prstGeom prst="rect">
            <a:avLst/>
          </a:prstGeom>
        </p:spPr>
        <p:txBody>
          <a:bodyPr anchor="t" rtlCol="false" tIns="0" lIns="0" bIns="0" rIns="0">
            <a:spAutoFit/>
          </a:bodyPr>
          <a:lstStyle/>
          <a:p>
            <a:pPr algn="ctr">
              <a:lnSpc>
                <a:spcPts val="4100"/>
              </a:lnSpc>
            </a:pPr>
            <a:r>
              <a:rPr lang="en-US" sz="3416" spc="7">
                <a:solidFill>
                  <a:srgbClr val="000000"/>
                </a:solidFill>
                <a:latin typeface="Rosario"/>
                <a:ea typeface="Rosario"/>
                <a:cs typeface="Rosario"/>
                <a:sym typeface="Rosario"/>
              </a:rPr>
              <a:t>Client distribution after 5 years and after 10 years according to the three different versions</a:t>
            </a:r>
          </a:p>
        </p:txBody>
      </p:sp>
      <p:pic>
        <p:nvPicPr>
          <p:cNvPr name="Picture 8" id="8"/>
          <p:cNvPicPr>
            <a:picLocks noChangeAspect="true"/>
          </p:cNvPicPr>
          <p:nvPr/>
        </p:nvPicPr>
        <p:blipFill>
          <a:blip r:embed="rId5"/>
          <a:stretch>
            <a:fillRect/>
          </a:stretch>
        </p:blipFill>
        <p:spPr>
          <a:xfrm rot="0">
            <a:off x="1211502" y="2241473"/>
            <a:ext cx="7955437" cy="7477374"/>
          </a:xfrm>
          <a:prstGeom prst="rect">
            <a:avLst/>
          </a:prstGeom>
        </p:spPr>
      </p:pic>
      <p:pic>
        <p:nvPicPr>
          <p:cNvPr name="Picture 9" id="9"/>
          <p:cNvPicPr>
            <a:picLocks noChangeAspect="true"/>
          </p:cNvPicPr>
          <p:nvPr/>
        </p:nvPicPr>
        <p:blipFill>
          <a:blip r:embed="rId6"/>
          <a:stretch>
            <a:fillRect/>
          </a:stretch>
        </p:blipFill>
        <p:spPr>
          <a:xfrm rot="0">
            <a:off x="8814690" y="2242551"/>
            <a:ext cx="7954486" cy="7476064"/>
          </a:xfrm>
          <a:prstGeom prst="rect">
            <a:avLst/>
          </a:prstGeom>
        </p:spPr>
      </p:pic>
      <p:sp>
        <p:nvSpPr>
          <p:cNvPr name="Freeform 10" id="10"/>
          <p:cNvSpPr/>
          <p:nvPr/>
        </p:nvSpPr>
        <p:spPr>
          <a:xfrm flipH="false" flipV="false" rot="108011">
            <a:off x="3693663" y="9336005"/>
            <a:ext cx="10941991" cy="10941991"/>
          </a:xfrm>
          <a:custGeom>
            <a:avLst/>
            <a:gdLst/>
            <a:ahLst/>
            <a:cxnLst/>
            <a:rect r="r" b="b" t="t" l="l"/>
            <a:pathLst>
              <a:path h="10941991" w="10941991">
                <a:moveTo>
                  <a:pt x="0" y="0"/>
                </a:moveTo>
                <a:lnTo>
                  <a:pt x="10941991" y="0"/>
                </a:lnTo>
                <a:lnTo>
                  <a:pt x="10941991" y="10941991"/>
                </a:lnTo>
                <a:lnTo>
                  <a:pt x="0" y="109419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438317" y="9616724"/>
            <a:ext cx="565760" cy="565760"/>
          </a:xfrm>
          <a:custGeom>
            <a:avLst/>
            <a:gdLst/>
            <a:ahLst/>
            <a:cxnLst/>
            <a:rect r="r" b="b" t="t" l="l"/>
            <a:pathLst>
              <a:path h="565760" w="565760">
                <a:moveTo>
                  <a:pt x="0" y="0"/>
                </a:moveTo>
                <a:lnTo>
                  <a:pt x="565759" y="0"/>
                </a:lnTo>
                <a:lnTo>
                  <a:pt x="565759" y="565760"/>
                </a:lnTo>
                <a:lnTo>
                  <a:pt x="0" y="5657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1283924" y="9616724"/>
            <a:ext cx="565760" cy="565760"/>
          </a:xfrm>
          <a:custGeom>
            <a:avLst/>
            <a:gdLst/>
            <a:ahLst/>
            <a:cxnLst/>
            <a:rect r="r" b="b" t="t" l="l"/>
            <a:pathLst>
              <a:path h="565760" w="565760">
                <a:moveTo>
                  <a:pt x="0" y="0"/>
                </a:moveTo>
                <a:lnTo>
                  <a:pt x="565759" y="0"/>
                </a:lnTo>
                <a:lnTo>
                  <a:pt x="565759" y="565760"/>
                </a:lnTo>
                <a:lnTo>
                  <a:pt x="0" y="5657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8861120" y="9050964"/>
            <a:ext cx="565760" cy="565760"/>
          </a:xfrm>
          <a:custGeom>
            <a:avLst/>
            <a:gdLst/>
            <a:ahLst/>
            <a:cxnLst/>
            <a:rect r="r" b="b" t="t" l="l"/>
            <a:pathLst>
              <a:path h="565760" w="565760">
                <a:moveTo>
                  <a:pt x="0" y="0"/>
                </a:moveTo>
                <a:lnTo>
                  <a:pt x="565760" y="0"/>
                </a:lnTo>
                <a:lnTo>
                  <a:pt x="565760" y="565760"/>
                </a:lnTo>
                <a:lnTo>
                  <a:pt x="0" y="5657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1374077" y="9706878"/>
            <a:ext cx="385453" cy="385453"/>
          </a:xfrm>
          <a:custGeom>
            <a:avLst/>
            <a:gdLst/>
            <a:ahLst/>
            <a:cxnLst/>
            <a:rect r="r" b="b" t="t" l="l"/>
            <a:pathLst>
              <a:path h="385453" w="385453">
                <a:moveTo>
                  <a:pt x="0" y="0"/>
                </a:moveTo>
                <a:lnTo>
                  <a:pt x="385453" y="0"/>
                </a:lnTo>
                <a:lnTo>
                  <a:pt x="385453" y="385453"/>
                </a:lnTo>
                <a:lnTo>
                  <a:pt x="0" y="38545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606726" y="-11570965"/>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36737">
            <a:off x="15620797" y="-3837082"/>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4" id="4"/>
          <p:cNvPicPr>
            <a:picLocks noChangeAspect="true"/>
          </p:cNvPicPr>
          <p:nvPr/>
        </p:nvPicPr>
        <p:blipFill>
          <a:blip r:embed="rId4"/>
          <a:stretch>
            <a:fillRect/>
          </a:stretch>
        </p:blipFill>
        <p:spPr>
          <a:xfrm rot="0">
            <a:off x="-433437" y="1845984"/>
            <a:ext cx="10214832" cy="7438280"/>
          </a:xfrm>
          <a:prstGeom prst="rect">
            <a:avLst/>
          </a:prstGeom>
        </p:spPr>
      </p:pic>
      <p:pic>
        <p:nvPicPr>
          <p:cNvPr name="Picture 5" id="5"/>
          <p:cNvPicPr>
            <a:picLocks noChangeAspect="true"/>
          </p:cNvPicPr>
          <p:nvPr/>
        </p:nvPicPr>
        <p:blipFill>
          <a:blip r:embed="rId5"/>
          <a:stretch>
            <a:fillRect/>
          </a:stretch>
        </p:blipFill>
        <p:spPr>
          <a:xfrm rot="0">
            <a:off x="8519237" y="1855635"/>
            <a:ext cx="10099024" cy="7418979"/>
          </a:xfrm>
          <a:prstGeom prst="rect">
            <a:avLst/>
          </a:prstGeom>
        </p:spPr>
      </p:pic>
      <p:sp>
        <p:nvSpPr>
          <p:cNvPr name="TextBox 6" id="6"/>
          <p:cNvSpPr txBox="true"/>
          <p:nvPr/>
        </p:nvSpPr>
        <p:spPr>
          <a:xfrm rot="0">
            <a:off x="4425639" y="69699"/>
            <a:ext cx="9436721" cy="1477295"/>
          </a:xfrm>
          <a:prstGeom prst="rect">
            <a:avLst/>
          </a:prstGeom>
        </p:spPr>
        <p:txBody>
          <a:bodyPr anchor="t" rtlCol="false" tIns="0" lIns="0" bIns="0" rIns="0">
            <a:spAutoFit/>
          </a:bodyPr>
          <a:lstStyle/>
          <a:p>
            <a:pPr algn="ctr">
              <a:lnSpc>
                <a:spcPts val="12019"/>
              </a:lnSpc>
            </a:pPr>
            <a:r>
              <a:rPr lang="en-US" b="true" sz="8709" spc="853">
                <a:solidFill>
                  <a:srgbClr val="231F20"/>
                </a:solidFill>
                <a:latin typeface="Oswald Bold"/>
                <a:ea typeface="Oswald Bold"/>
                <a:cs typeface="Oswald Bold"/>
                <a:sym typeface="Oswald Bold"/>
              </a:rPr>
              <a:t>MODEL RESULTS</a:t>
            </a:r>
          </a:p>
        </p:txBody>
      </p:sp>
      <p:sp>
        <p:nvSpPr>
          <p:cNvPr name="TextBox 7" id="7"/>
          <p:cNvSpPr txBox="true"/>
          <p:nvPr/>
        </p:nvSpPr>
        <p:spPr>
          <a:xfrm rot="0">
            <a:off x="1542191" y="1632719"/>
            <a:ext cx="6263576" cy="874057"/>
          </a:xfrm>
          <a:prstGeom prst="rect">
            <a:avLst/>
          </a:prstGeom>
        </p:spPr>
        <p:txBody>
          <a:bodyPr anchor="t" rtlCol="false" tIns="0" lIns="0" bIns="0" rIns="0">
            <a:spAutoFit/>
          </a:bodyPr>
          <a:lstStyle/>
          <a:p>
            <a:pPr algn="ctr">
              <a:lnSpc>
                <a:spcPts val="3585"/>
              </a:lnSpc>
            </a:pPr>
            <a:r>
              <a:rPr lang="en-US" b="true" sz="2598" spc="101">
                <a:solidFill>
                  <a:srgbClr val="231F20"/>
                </a:solidFill>
                <a:latin typeface="DM Sans Bold"/>
                <a:ea typeface="DM Sans Bold"/>
                <a:cs typeface="DM Sans Bold"/>
                <a:sym typeface="DM Sans Bold"/>
              </a:rPr>
              <a:t>Estimate of clients distribution in financial clusters over years</a:t>
            </a:r>
          </a:p>
        </p:txBody>
      </p:sp>
      <p:sp>
        <p:nvSpPr>
          <p:cNvPr name="TextBox 8" id="8"/>
          <p:cNvSpPr txBox="true"/>
          <p:nvPr/>
        </p:nvSpPr>
        <p:spPr>
          <a:xfrm rot="0">
            <a:off x="9649940" y="1632719"/>
            <a:ext cx="7837617" cy="874057"/>
          </a:xfrm>
          <a:prstGeom prst="rect">
            <a:avLst/>
          </a:prstGeom>
        </p:spPr>
        <p:txBody>
          <a:bodyPr anchor="t" rtlCol="false" tIns="0" lIns="0" bIns="0" rIns="0">
            <a:spAutoFit/>
          </a:bodyPr>
          <a:lstStyle/>
          <a:p>
            <a:pPr algn="ctr">
              <a:lnSpc>
                <a:spcPts val="3585"/>
              </a:lnSpc>
            </a:pPr>
            <a:r>
              <a:rPr lang="en-US" b="true" sz="2598" spc="101">
                <a:solidFill>
                  <a:srgbClr val="231F20"/>
                </a:solidFill>
                <a:latin typeface="DM Sans Bold"/>
                <a:ea typeface="DM Sans Bold"/>
                <a:cs typeface="DM Sans Bold"/>
                <a:sym typeface="DM Sans Bold"/>
              </a:rPr>
              <a:t>Projected product sales based on the original recommendation system</a:t>
            </a:r>
          </a:p>
        </p:txBody>
      </p:sp>
      <p:grpSp>
        <p:nvGrpSpPr>
          <p:cNvPr name="Group 9" id="9"/>
          <p:cNvGrpSpPr/>
          <p:nvPr/>
        </p:nvGrpSpPr>
        <p:grpSpPr>
          <a:xfrm rot="0">
            <a:off x="0" y="9046184"/>
            <a:ext cx="18288000" cy="2582232"/>
            <a:chOff x="0" y="0"/>
            <a:chExt cx="4816593" cy="680094"/>
          </a:xfrm>
        </p:grpSpPr>
        <p:sp>
          <p:nvSpPr>
            <p:cNvPr name="Freeform 10" id="10"/>
            <p:cNvSpPr/>
            <p:nvPr/>
          </p:nvSpPr>
          <p:spPr>
            <a:xfrm flipH="false" flipV="false" rot="0">
              <a:off x="0" y="0"/>
              <a:ext cx="4816592" cy="680094"/>
            </a:xfrm>
            <a:custGeom>
              <a:avLst/>
              <a:gdLst/>
              <a:ahLst/>
              <a:cxnLst/>
              <a:rect r="r" b="b" t="t" l="l"/>
              <a:pathLst>
                <a:path h="680094" w="4816592">
                  <a:moveTo>
                    <a:pt x="0" y="0"/>
                  </a:moveTo>
                  <a:lnTo>
                    <a:pt x="4816592" y="0"/>
                  </a:lnTo>
                  <a:lnTo>
                    <a:pt x="4816592" y="680094"/>
                  </a:lnTo>
                  <a:lnTo>
                    <a:pt x="0" y="680094"/>
                  </a:lnTo>
                  <a:close/>
                </a:path>
              </a:pathLst>
            </a:custGeom>
            <a:solidFill>
              <a:srgbClr val="CCCCCC"/>
            </a:solidFill>
          </p:spPr>
        </p:sp>
        <p:sp>
          <p:nvSpPr>
            <p:cNvPr name="TextBox 11" id="11"/>
            <p:cNvSpPr txBox="true"/>
            <p:nvPr/>
          </p:nvSpPr>
          <p:spPr>
            <a:xfrm>
              <a:off x="0" y="-19050"/>
              <a:ext cx="4816593" cy="699144"/>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1188207" y="9343469"/>
            <a:ext cx="15936367" cy="580390"/>
          </a:xfrm>
          <a:prstGeom prst="rect">
            <a:avLst/>
          </a:prstGeom>
        </p:spPr>
        <p:txBody>
          <a:bodyPr anchor="t" rtlCol="false" tIns="0" lIns="0" bIns="0" rIns="0">
            <a:spAutoFit/>
          </a:bodyPr>
          <a:lstStyle/>
          <a:p>
            <a:pPr algn="ctr">
              <a:lnSpc>
                <a:spcPts val="4759"/>
              </a:lnSpc>
            </a:pPr>
            <a:r>
              <a:rPr lang="en-US" b="true" sz="3399" u="sng">
                <a:solidFill>
                  <a:srgbClr val="363636"/>
                </a:solidFill>
                <a:latin typeface="Open Sans Bold"/>
                <a:ea typeface="Open Sans Bold"/>
                <a:cs typeface="Open Sans Bold"/>
                <a:sym typeface="Open Sans Bold"/>
              </a:rPr>
              <a:t>There is a projected decrease in investors and an increase in non-investors</a:t>
            </a:r>
          </a:p>
        </p:txBody>
      </p:sp>
      <p:sp>
        <p:nvSpPr>
          <p:cNvPr name="TextBox 13" id="13"/>
          <p:cNvSpPr txBox="true"/>
          <p:nvPr/>
        </p:nvSpPr>
        <p:spPr>
          <a:xfrm rot="0">
            <a:off x="3402669" y="8547328"/>
            <a:ext cx="2045940" cy="308356"/>
          </a:xfrm>
          <a:prstGeom prst="rect">
            <a:avLst/>
          </a:prstGeom>
        </p:spPr>
        <p:txBody>
          <a:bodyPr anchor="t" rtlCol="false" tIns="0" lIns="0" bIns="0" rIns="0">
            <a:spAutoFit/>
          </a:bodyPr>
          <a:lstStyle/>
          <a:p>
            <a:pPr algn="ctr">
              <a:lnSpc>
                <a:spcPts val="2561"/>
              </a:lnSpc>
              <a:spcBef>
                <a:spcPct val="0"/>
              </a:spcBef>
            </a:pPr>
            <a:r>
              <a:rPr lang="en-US" sz="1970" i="true">
                <a:solidFill>
                  <a:srgbClr val="231F20"/>
                </a:solidFill>
                <a:latin typeface="DM Sans Italics"/>
                <a:ea typeface="DM Sans Italics"/>
                <a:cs typeface="DM Sans Italics"/>
                <a:sym typeface="DM Sans Italics"/>
              </a:rPr>
              <a:t>Number of clients</a:t>
            </a:r>
          </a:p>
        </p:txBody>
      </p:sp>
      <p:sp>
        <p:nvSpPr>
          <p:cNvPr name="TextBox 14" id="14"/>
          <p:cNvSpPr txBox="true"/>
          <p:nvPr/>
        </p:nvSpPr>
        <p:spPr>
          <a:xfrm rot="0">
            <a:off x="12400894" y="8547328"/>
            <a:ext cx="2335709" cy="308356"/>
          </a:xfrm>
          <a:prstGeom prst="rect">
            <a:avLst/>
          </a:prstGeom>
        </p:spPr>
        <p:txBody>
          <a:bodyPr anchor="t" rtlCol="false" tIns="0" lIns="0" bIns="0" rIns="0">
            <a:spAutoFit/>
          </a:bodyPr>
          <a:lstStyle/>
          <a:p>
            <a:pPr algn="ctr">
              <a:lnSpc>
                <a:spcPts val="2561"/>
              </a:lnSpc>
              <a:spcBef>
                <a:spcPct val="0"/>
              </a:spcBef>
            </a:pPr>
            <a:r>
              <a:rPr lang="en-US" sz="1970" i="true">
                <a:solidFill>
                  <a:srgbClr val="231F20"/>
                </a:solidFill>
                <a:latin typeface="DM Sans Italics"/>
                <a:ea typeface="DM Sans Italics"/>
                <a:cs typeface="DM Sans Italics"/>
                <a:sym typeface="DM Sans Italics"/>
              </a:rPr>
              <a:t>Number of products</a:t>
            </a:r>
          </a:p>
        </p:txBody>
      </p:sp>
      <p:sp>
        <p:nvSpPr>
          <p:cNvPr name="TextBox 15" id="15"/>
          <p:cNvSpPr txBox="true"/>
          <p:nvPr/>
        </p:nvSpPr>
        <p:spPr>
          <a:xfrm rot="0">
            <a:off x="9485307" y="2792920"/>
            <a:ext cx="1366322" cy="282194"/>
          </a:xfrm>
          <a:prstGeom prst="rect">
            <a:avLst/>
          </a:prstGeom>
        </p:spPr>
        <p:txBody>
          <a:bodyPr anchor="t" rtlCol="false" tIns="0" lIns="0" bIns="0" rIns="0">
            <a:spAutoFit/>
          </a:bodyPr>
          <a:lstStyle/>
          <a:p>
            <a:pPr algn="ctr">
              <a:lnSpc>
                <a:spcPts val="2313"/>
              </a:lnSpc>
              <a:spcBef>
                <a:spcPct val="0"/>
              </a:spcBef>
            </a:pPr>
            <a:r>
              <a:rPr lang="en-US" sz="1779">
                <a:solidFill>
                  <a:srgbClr val="231F20"/>
                </a:solidFill>
                <a:latin typeface="DM Sans"/>
                <a:ea typeface="DM Sans"/>
                <a:cs typeface="DM Sans"/>
                <a:sym typeface="DM Sans"/>
              </a:rPr>
              <a:t>Product ID</a:t>
            </a:r>
          </a:p>
        </p:txBody>
      </p:sp>
      <p:sp>
        <p:nvSpPr>
          <p:cNvPr name="TextBox 16" id="16"/>
          <p:cNvSpPr txBox="true"/>
          <p:nvPr/>
        </p:nvSpPr>
        <p:spPr>
          <a:xfrm rot="0">
            <a:off x="17754224" y="9546544"/>
            <a:ext cx="13900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6</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651990">
            <a:off x="-6149899" y="-606847"/>
            <a:ext cx="13176974" cy="13521149"/>
          </a:xfrm>
          <a:custGeom>
            <a:avLst/>
            <a:gdLst/>
            <a:ahLst/>
            <a:cxnLst/>
            <a:rect r="r" b="b" t="t" l="l"/>
            <a:pathLst>
              <a:path h="13521149" w="13176974">
                <a:moveTo>
                  <a:pt x="0" y="0"/>
                </a:moveTo>
                <a:lnTo>
                  <a:pt x="13176974" y="0"/>
                </a:lnTo>
                <a:lnTo>
                  <a:pt x="13176974" y="13521149"/>
                </a:lnTo>
                <a:lnTo>
                  <a:pt x="0" y="13521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38588" y="272875"/>
            <a:ext cx="5086944" cy="843005"/>
            <a:chOff x="0" y="0"/>
            <a:chExt cx="1339771" cy="222026"/>
          </a:xfrm>
        </p:grpSpPr>
        <p:sp>
          <p:nvSpPr>
            <p:cNvPr name="Freeform 5" id="5"/>
            <p:cNvSpPr/>
            <p:nvPr/>
          </p:nvSpPr>
          <p:spPr>
            <a:xfrm flipH="false" flipV="false" rot="0">
              <a:off x="0" y="0"/>
              <a:ext cx="1339771" cy="222026"/>
            </a:xfrm>
            <a:custGeom>
              <a:avLst/>
              <a:gdLst/>
              <a:ahLst/>
              <a:cxnLst/>
              <a:rect r="r" b="b" t="t" l="l"/>
              <a:pathLst>
                <a:path h="222026" w="1339771">
                  <a:moveTo>
                    <a:pt x="0" y="0"/>
                  </a:moveTo>
                  <a:lnTo>
                    <a:pt x="1339771" y="0"/>
                  </a:lnTo>
                  <a:lnTo>
                    <a:pt x="1339771" y="222026"/>
                  </a:lnTo>
                  <a:lnTo>
                    <a:pt x="0" y="222026"/>
                  </a:lnTo>
                  <a:close/>
                </a:path>
              </a:pathLst>
            </a:custGeom>
            <a:solidFill>
              <a:srgbClr val="1A1A1A"/>
            </a:solidFill>
          </p:spPr>
        </p:sp>
        <p:sp>
          <p:nvSpPr>
            <p:cNvPr name="TextBox 6" id="6"/>
            <p:cNvSpPr txBox="true"/>
            <p:nvPr/>
          </p:nvSpPr>
          <p:spPr>
            <a:xfrm>
              <a:off x="0" y="-57150"/>
              <a:ext cx="1339771"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Investors Clusters (1 to 4)</a:t>
              </a:r>
            </a:p>
          </p:txBody>
        </p:sp>
      </p:grpSp>
      <p:grpSp>
        <p:nvGrpSpPr>
          <p:cNvPr name="Group 7" id="7"/>
          <p:cNvGrpSpPr/>
          <p:nvPr/>
        </p:nvGrpSpPr>
        <p:grpSpPr>
          <a:xfrm rot="0">
            <a:off x="438588" y="1115879"/>
            <a:ext cx="5086944" cy="2521998"/>
            <a:chOff x="0" y="0"/>
            <a:chExt cx="982372" cy="487039"/>
          </a:xfrm>
        </p:grpSpPr>
        <p:sp>
          <p:nvSpPr>
            <p:cNvPr name="Freeform 8" id="8"/>
            <p:cNvSpPr/>
            <p:nvPr/>
          </p:nvSpPr>
          <p:spPr>
            <a:xfrm flipH="false" flipV="false" rot="0">
              <a:off x="0" y="0"/>
              <a:ext cx="982372" cy="487039"/>
            </a:xfrm>
            <a:custGeom>
              <a:avLst/>
              <a:gdLst/>
              <a:ahLst/>
              <a:cxnLst/>
              <a:rect r="r" b="b" t="t" l="l"/>
              <a:pathLst>
                <a:path h="487039" w="982372">
                  <a:moveTo>
                    <a:pt x="0" y="0"/>
                  </a:moveTo>
                  <a:lnTo>
                    <a:pt x="982372" y="0"/>
                  </a:lnTo>
                  <a:lnTo>
                    <a:pt x="982372" y="487039"/>
                  </a:lnTo>
                  <a:lnTo>
                    <a:pt x="0" y="487039"/>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982372" cy="506089"/>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5375213" y="0"/>
            <a:ext cx="2912787" cy="10574615"/>
            <a:chOff x="0" y="0"/>
            <a:chExt cx="767154" cy="2785084"/>
          </a:xfrm>
        </p:grpSpPr>
        <p:sp>
          <p:nvSpPr>
            <p:cNvPr name="Freeform 11" id="11"/>
            <p:cNvSpPr/>
            <p:nvPr/>
          </p:nvSpPr>
          <p:spPr>
            <a:xfrm flipH="false" flipV="false" rot="0">
              <a:off x="0" y="0"/>
              <a:ext cx="767154" cy="2785084"/>
            </a:xfrm>
            <a:custGeom>
              <a:avLst/>
              <a:gdLst/>
              <a:ahLst/>
              <a:cxnLst/>
              <a:rect r="r" b="b" t="t" l="l"/>
              <a:pathLst>
                <a:path h="2785084" w="767154">
                  <a:moveTo>
                    <a:pt x="0" y="0"/>
                  </a:moveTo>
                  <a:lnTo>
                    <a:pt x="767154" y="0"/>
                  </a:lnTo>
                  <a:lnTo>
                    <a:pt x="767154" y="2785084"/>
                  </a:lnTo>
                  <a:lnTo>
                    <a:pt x="0" y="2785084"/>
                  </a:lnTo>
                  <a:close/>
                </a:path>
              </a:pathLst>
            </a:custGeom>
            <a:solidFill>
              <a:srgbClr val="CCCCCC"/>
            </a:solidFill>
          </p:spPr>
        </p:sp>
        <p:sp>
          <p:nvSpPr>
            <p:cNvPr name="TextBox 12" id="12"/>
            <p:cNvSpPr txBox="true"/>
            <p:nvPr/>
          </p:nvSpPr>
          <p:spPr>
            <a:xfrm>
              <a:off x="0" y="-19050"/>
              <a:ext cx="767154" cy="2804134"/>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4786889" y="8270795"/>
            <a:ext cx="12761776" cy="1628809"/>
          </a:xfrm>
          <a:prstGeom prst="rect">
            <a:avLst/>
          </a:prstGeom>
        </p:spPr>
        <p:txBody>
          <a:bodyPr anchor="t" rtlCol="false" tIns="0" lIns="0" bIns="0" rIns="0">
            <a:spAutoFit/>
          </a:bodyPr>
          <a:lstStyle/>
          <a:p>
            <a:pPr algn="r">
              <a:lnSpc>
                <a:spcPts val="13222"/>
              </a:lnSpc>
            </a:pPr>
            <a:r>
              <a:rPr lang="en-US" b="true" sz="9581" spc="939">
                <a:solidFill>
                  <a:srgbClr val="231F20"/>
                </a:solidFill>
                <a:latin typeface="Oswald Bold"/>
                <a:ea typeface="Oswald Bold"/>
                <a:cs typeface="Oswald Bold"/>
                <a:sym typeface="Oswald Bold"/>
              </a:rPr>
              <a:t>BUSINESS PROPOSAL</a:t>
            </a:r>
          </a:p>
        </p:txBody>
      </p:sp>
      <p:sp>
        <p:nvSpPr>
          <p:cNvPr name="TextBox 14" id="14"/>
          <p:cNvSpPr txBox="true"/>
          <p:nvPr/>
        </p:nvSpPr>
        <p:spPr>
          <a:xfrm rot="0">
            <a:off x="468101" y="1192807"/>
            <a:ext cx="5027918" cy="2330044"/>
          </a:xfrm>
          <a:prstGeom prst="rect">
            <a:avLst/>
          </a:prstGeom>
        </p:spPr>
        <p:txBody>
          <a:bodyPr anchor="t" rtlCol="false" tIns="0" lIns="0" bIns="0" rIns="0">
            <a:spAutoFit/>
          </a:bodyPr>
          <a:lstStyle/>
          <a:p>
            <a:pPr algn="ctr">
              <a:lnSpc>
                <a:spcPts val="3091"/>
              </a:lnSpc>
            </a:pPr>
            <a:r>
              <a:rPr lang="en-US" sz="2239" spc="219">
                <a:solidFill>
                  <a:srgbClr val="231F20"/>
                </a:solidFill>
                <a:latin typeface="DM Sans"/>
                <a:ea typeface="DM Sans"/>
                <a:cs typeface="DM Sans"/>
                <a:sym typeface="DM Sans"/>
              </a:rPr>
              <a:t>The suggested financial products are the same as those in the original recommendation system, leading to a decrease in the predicted total units sold.</a:t>
            </a:r>
          </a:p>
        </p:txBody>
      </p:sp>
      <p:sp>
        <p:nvSpPr>
          <p:cNvPr name="TextBox 15" id="15"/>
          <p:cNvSpPr txBox="true"/>
          <p:nvPr/>
        </p:nvSpPr>
        <p:spPr>
          <a:xfrm rot="0">
            <a:off x="17770372" y="9546544"/>
            <a:ext cx="106710"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7</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651990">
            <a:off x="-6149899" y="-606847"/>
            <a:ext cx="13176974" cy="13521149"/>
          </a:xfrm>
          <a:custGeom>
            <a:avLst/>
            <a:gdLst/>
            <a:ahLst/>
            <a:cxnLst/>
            <a:rect r="r" b="b" t="t" l="l"/>
            <a:pathLst>
              <a:path h="13521149" w="13176974">
                <a:moveTo>
                  <a:pt x="0" y="0"/>
                </a:moveTo>
                <a:lnTo>
                  <a:pt x="13176974" y="0"/>
                </a:lnTo>
                <a:lnTo>
                  <a:pt x="13176974" y="13521149"/>
                </a:lnTo>
                <a:lnTo>
                  <a:pt x="0" y="13521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38588" y="272875"/>
            <a:ext cx="5086944" cy="843005"/>
            <a:chOff x="0" y="0"/>
            <a:chExt cx="1339771" cy="222026"/>
          </a:xfrm>
        </p:grpSpPr>
        <p:sp>
          <p:nvSpPr>
            <p:cNvPr name="Freeform 5" id="5"/>
            <p:cNvSpPr/>
            <p:nvPr/>
          </p:nvSpPr>
          <p:spPr>
            <a:xfrm flipH="false" flipV="false" rot="0">
              <a:off x="0" y="0"/>
              <a:ext cx="1339771" cy="222026"/>
            </a:xfrm>
            <a:custGeom>
              <a:avLst/>
              <a:gdLst/>
              <a:ahLst/>
              <a:cxnLst/>
              <a:rect r="r" b="b" t="t" l="l"/>
              <a:pathLst>
                <a:path h="222026" w="1339771">
                  <a:moveTo>
                    <a:pt x="0" y="0"/>
                  </a:moveTo>
                  <a:lnTo>
                    <a:pt x="1339771" y="0"/>
                  </a:lnTo>
                  <a:lnTo>
                    <a:pt x="1339771" y="222026"/>
                  </a:lnTo>
                  <a:lnTo>
                    <a:pt x="0" y="222026"/>
                  </a:lnTo>
                  <a:close/>
                </a:path>
              </a:pathLst>
            </a:custGeom>
            <a:solidFill>
              <a:srgbClr val="1A1A1A"/>
            </a:solidFill>
          </p:spPr>
        </p:sp>
        <p:sp>
          <p:nvSpPr>
            <p:cNvPr name="TextBox 6" id="6"/>
            <p:cNvSpPr txBox="true"/>
            <p:nvPr/>
          </p:nvSpPr>
          <p:spPr>
            <a:xfrm>
              <a:off x="0" y="-57150"/>
              <a:ext cx="1339771"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Investors Clusters (1 to 4)</a:t>
              </a:r>
            </a:p>
          </p:txBody>
        </p:sp>
      </p:grpSp>
      <p:grpSp>
        <p:nvGrpSpPr>
          <p:cNvPr name="Group 7" id="7"/>
          <p:cNvGrpSpPr/>
          <p:nvPr/>
        </p:nvGrpSpPr>
        <p:grpSpPr>
          <a:xfrm rot="0">
            <a:off x="438588" y="1115879"/>
            <a:ext cx="5086944" cy="2521998"/>
            <a:chOff x="0" y="0"/>
            <a:chExt cx="982372" cy="487039"/>
          </a:xfrm>
        </p:grpSpPr>
        <p:sp>
          <p:nvSpPr>
            <p:cNvPr name="Freeform 8" id="8"/>
            <p:cNvSpPr/>
            <p:nvPr/>
          </p:nvSpPr>
          <p:spPr>
            <a:xfrm flipH="false" flipV="false" rot="0">
              <a:off x="0" y="0"/>
              <a:ext cx="982372" cy="487039"/>
            </a:xfrm>
            <a:custGeom>
              <a:avLst/>
              <a:gdLst/>
              <a:ahLst/>
              <a:cxnLst/>
              <a:rect r="r" b="b" t="t" l="l"/>
              <a:pathLst>
                <a:path h="487039" w="982372">
                  <a:moveTo>
                    <a:pt x="0" y="0"/>
                  </a:moveTo>
                  <a:lnTo>
                    <a:pt x="982372" y="0"/>
                  </a:lnTo>
                  <a:lnTo>
                    <a:pt x="982372" y="487039"/>
                  </a:lnTo>
                  <a:lnTo>
                    <a:pt x="0" y="487039"/>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982372" cy="506089"/>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5375213" y="0"/>
            <a:ext cx="2912787" cy="10574615"/>
            <a:chOff x="0" y="0"/>
            <a:chExt cx="767154" cy="2785084"/>
          </a:xfrm>
        </p:grpSpPr>
        <p:sp>
          <p:nvSpPr>
            <p:cNvPr name="Freeform 11" id="11"/>
            <p:cNvSpPr/>
            <p:nvPr/>
          </p:nvSpPr>
          <p:spPr>
            <a:xfrm flipH="false" flipV="false" rot="0">
              <a:off x="0" y="0"/>
              <a:ext cx="767154" cy="2785084"/>
            </a:xfrm>
            <a:custGeom>
              <a:avLst/>
              <a:gdLst/>
              <a:ahLst/>
              <a:cxnLst/>
              <a:rect r="r" b="b" t="t" l="l"/>
              <a:pathLst>
                <a:path h="2785084" w="767154">
                  <a:moveTo>
                    <a:pt x="0" y="0"/>
                  </a:moveTo>
                  <a:lnTo>
                    <a:pt x="767154" y="0"/>
                  </a:lnTo>
                  <a:lnTo>
                    <a:pt x="767154" y="2785084"/>
                  </a:lnTo>
                  <a:lnTo>
                    <a:pt x="0" y="2785084"/>
                  </a:lnTo>
                  <a:close/>
                </a:path>
              </a:pathLst>
            </a:custGeom>
            <a:solidFill>
              <a:srgbClr val="CCCCCC"/>
            </a:solidFill>
          </p:spPr>
        </p:sp>
        <p:sp>
          <p:nvSpPr>
            <p:cNvPr name="TextBox 12" id="12"/>
            <p:cNvSpPr txBox="true"/>
            <p:nvPr/>
          </p:nvSpPr>
          <p:spPr>
            <a:xfrm>
              <a:off x="0" y="-19050"/>
              <a:ext cx="767154" cy="2804134"/>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6033061" y="272875"/>
            <a:ext cx="11761370" cy="843005"/>
            <a:chOff x="0" y="0"/>
            <a:chExt cx="3097645" cy="222026"/>
          </a:xfrm>
        </p:grpSpPr>
        <p:sp>
          <p:nvSpPr>
            <p:cNvPr name="Freeform 14" id="14"/>
            <p:cNvSpPr/>
            <p:nvPr/>
          </p:nvSpPr>
          <p:spPr>
            <a:xfrm flipH="false" flipV="false" rot="0">
              <a:off x="0" y="0"/>
              <a:ext cx="3097645" cy="222026"/>
            </a:xfrm>
            <a:custGeom>
              <a:avLst/>
              <a:gdLst/>
              <a:ahLst/>
              <a:cxnLst/>
              <a:rect r="r" b="b" t="t" l="l"/>
              <a:pathLst>
                <a:path h="222026" w="3097645">
                  <a:moveTo>
                    <a:pt x="0" y="0"/>
                  </a:moveTo>
                  <a:lnTo>
                    <a:pt x="3097645" y="0"/>
                  </a:lnTo>
                  <a:lnTo>
                    <a:pt x="3097645" y="222026"/>
                  </a:lnTo>
                  <a:lnTo>
                    <a:pt x="0" y="222026"/>
                  </a:lnTo>
                  <a:close/>
                </a:path>
              </a:pathLst>
            </a:custGeom>
            <a:solidFill>
              <a:srgbClr val="1A1A1A"/>
            </a:solidFill>
          </p:spPr>
        </p:sp>
        <p:sp>
          <p:nvSpPr>
            <p:cNvPr name="TextBox 15" id="15"/>
            <p:cNvSpPr txBox="true"/>
            <p:nvPr/>
          </p:nvSpPr>
          <p:spPr>
            <a:xfrm>
              <a:off x="0" y="-57150"/>
              <a:ext cx="3097645"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Non investors Clusters (5 and 6)</a:t>
              </a:r>
            </a:p>
          </p:txBody>
        </p:sp>
      </p:grpSp>
      <p:grpSp>
        <p:nvGrpSpPr>
          <p:cNvPr name="Group 16" id="16"/>
          <p:cNvGrpSpPr/>
          <p:nvPr/>
        </p:nvGrpSpPr>
        <p:grpSpPr>
          <a:xfrm rot="0">
            <a:off x="6033061" y="1115879"/>
            <a:ext cx="11761370" cy="7326366"/>
            <a:chOff x="0" y="0"/>
            <a:chExt cx="2271312" cy="1414840"/>
          </a:xfrm>
        </p:grpSpPr>
        <p:sp>
          <p:nvSpPr>
            <p:cNvPr name="Freeform 17" id="17"/>
            <p:cNvSpPr/>
            <p:nvPr/>
          </p:nvSpPr>
          <p:spPr>
            <a:xfrm flipH="false" flipV="false" rot="0">
              <a:off x="0" y="0"/>
              <a:ext cx="2271312" cy="1414840"/>
            </a:xfrm>
            <a:custGeom>
              <a:avLst/>
              <a:gdLst/>
              <a:ahLst/>
              <a:cxnLst/>
              <a:rect r="r" b="b" t="t" l="l"/>
              <a:pathLst>
                <a:path h="1414840" w="2271312">
                  <a:moveTo>
                    <a:pt x="0" y="0"/>
                  </a:moveTo>
                  <a:lnTo>
                    <a:pt x="2271312" y="0"/>
                  </a:lnTo>
                  <a:lnTo>
                    <a:pt x="2271312" y="1414840"/>
                  </a:lnTo>
                  <a:lnTo>
                    <a:pt x="0" y="1414840"/>
                  </a:lnTo>
                  <a:close/>
                </a:path>
              </a:pathLst>
            </a:custGeom>
            <a:solidFill>
              <a:srgbClr val="FFFFFF"/>
            </a:solidFill>
            <a:ln w="38100" cap="sq">
              <a:solidFill>
                <a:srgbClr val="000000"/>
              </a:solidFill>
              <a:prstDash val="solid"/>
              <a:miter/>
            </a:ln>
          </p:spPr>
        </p:sp>
        <p:sp>
          <p:nvSpPr>
            <p:cNvPr name="TextBox 18" id="18"/>
            <p:cNvSpPr txBox="true"/>
            <p:nvPr/>
          </p:nvSpPr>
          <p:spPr>
            <a:xfrm>
              <a:off x="0" y="-19050"/>
              <a:ext cx="2271312" cy="1433890"/>
            </a:xfrm>
            <a:prstGeom prst="rect">
              <a:avLst/>
            </a:prstGeom>
          </p:spPr>
          <p:txBody>
            <a:bodyPr anchor="ctr" rtlCol="false" tIns="50800" lIns="50800" bIns="50800" rIns="50800"/>
            <a:lstStyle/>
            <a:p>
              <a:pPr algn="ctr">
                <a:lnSpc>
                  <a:spcPts val="2859"/>
                </a:lnSpc>
              </a:pPr>
            </a:p>
          </p:txBody>
        </p:sp>
      </p:grpSp>
      <p:sp>
        <p:nvSpPr>
          <p:cNvPr name="Freeform 19" id="19"/>
          <p:cNvSpPr/>
          <p:nvPr/>
        </p:nvSpPr>
        <p:spPr>
          <a:xfrm flipH="false" flipV="false" rot="0">
            <a:off x="6654239" y="2449723"/>
            <a:ext cx="10519016" cy="5789468"/>
          </a:xfrm>
          <a:custGeom>
            <a:avLst/>
            <a:gdLst/>
            <a:ahLst/>
            <a:cxnLst/>
            <a:rect r="r" b="b" t="t" l="l"/>
            <a:pathLst>
              <a:path h="5789468" w="10519016">
                <a:moveTo>
                  <a:pt x="0" y="0"/>
                </a:moveTo>
                <a:lnTo>
                  <a:pt x="10519016" y="0"/>
                </a:lnTo>
                <a:lnTo>
                  <a:pt x="10519016" y="5789468"/>
                </a:lnTo>
                <a:lnTo>
                  <a:pt x="0" y="5789468"/>
                </a:lnTo>
                <a:lnTo>
                  <a:pt x="0" y="0"/>
                </a:lnTo>
                <a:close/>
              </a:path>
            </a:pathLst>
          </a:custGeom>
          <a:blipFill>
            <a:blip r:embed="rId5"/>
            <a:stretch>
              <a:fillRect l="-196" t="0" r="-196" b="0"/>
            </a:stretch>
          </a:blipFill>
        </p:spPr>
      </p:sp>
      <p:sp>
        <p:nvSpPr>
          <p:cNvPr name="TextBox 20" id="20"/>
          <p:cNvSpPr txBox="true"/>
          <p:nvPr/>
        </p:nvSpPr>
        <p:spPr>
          <a:xfrm rot="0">
            <a:off x="4786889" y="8270795"/>
            <a:ext cx="12761776" cy="1628809"/>
          </a:xfrm>
          <a:prstGeom prst="rect">
            <a:avLst/>
          </a:prstGeom>
        </p:spPr>
        <p:txBody>
          <a:bodyPr anchor="t" rtlCol="false" tIns="0" lIns="0" bIns="0" rIns="0">
            <a:spAutoFit/>
          </a:bodyPr>
          <a:lstStyle/>
          <a:p>
            <a:pPr algn="r">
              <a:lnSpc>
                <a:spcPts val="13222"/>
              </a:lnSpc>
            </a:pPr>
            <a:r>
              <a:rPr lang="en-US" b="true" sz="9581" spc="939">
                <a:solidFill>
                  <a:srgbClr val="231F20"/>
                </a:solidFill>
                <a:latin typeface="Oswald Bold"/>
                <a:ea typeface="Oswald Bold"/>
                <a:cs typeface="Oswald Bold"/>
                <a:sym typeface="Oswald Bold"/>
              </a:rPr>
              <a:t>BUSINESS PROPOSAL</a:t>
            </a:r>
          </a:p>
        </p:txBody>
      </p:sp>
      <p:sp>
        <p:nvSpPr>
          <p:cNvPr name="TextBox 21" id="21"/>
          <p:cNvSpPr txBox="true"/>
          <p:nvPr/>
        </p:nvSpPr>
        <p:spPr>
          <a:xfrm rot="0">
            <a:off x="468101" y="1192807"/>
            <a:ext cx="5027918" cy="2330044"/>
          </a:xfrm>
          <a:prstGeom prst="rect">
            <a:avLst/>
          </a:prstGeom>
        </p:spPr>
        <p:txBody>
          <a:bodyPr anchor="t" rtlCol="false" tIns="0" lIns="0" bIns="0" rIns="0">
            <a:spAutoFit/>
          </a:bodyPr>
          <a:lstStyle/>
          <a:p>
            <a:pPr algn="ctr">
              <a:lnSpc>
                <a:spcPts val="3091"/>
              </a:lnSpc>
            </a:pPr>
            <a:r>
              <a:rPr lang="en-US" sz="2239" spc="219">
                <a:solidFill>
                  <a:srgbClr val="231F20"/>
                </a:solidFill>
                <a:latin typeface="DM Sans"/>
                <a:ea typeface="DM Sans"/>
                <a:cs typeface="DM Sans"/>
                <a:sym typeface="DM Sans"/>
              </a:rPr>
              <a:t>The suggested financial products are the same as those in the original recommendation system, leading to a decrease in the predicted total units sold.</a:t>
            </a:r>
          </a:p>
        </p:txBody>
      </p:sp>
      <p:sp>
        <p:nvSpPr>
          <p:cNvPr name="TextBox 22" id="22"/>
          <p:cNvSpPr txBox="true"/>
          <p:nvPr/>
        </p:nvSpPr>
        <p:spPr>
          <a:xfrm rot="0">
            <a:off x="6132829" y="1218410"/>
            <a:ext cx="11561835" cy="1158469"/>
          </a:xfrm>
          <a:prstGeom prst="rect">
            <a:avLst/>
          </a:prstGeom>
        </p:spPr>
        <p:txBody>
          <a:bodyPr anchor="t" rtlCol="false" tIns="0" lIns="0" bIns="0" rIns="0">
            <a:spAutoFit/>
          </a:bodyPr>
          <a:lstStyle/>
          <a:p>
            <a:pPr algn="ctr">
              <a:lnSpc>
                <a:spcPts val="3091"/>
              </a:lnSpc>
            </a:pPr>
            <a:r>
              <a:rPr lang="en-US" sz="2239" spc="219">
                <a:solidFill>
                  <a:srgbClr val="231F20"/>
                </a:solidFill>
                <a:latin typeface="DM Sans"/>
                <a:ea typeface="DM Sans"/>
                <a:cs typeface="DM Sans"/>
                <a:sym typeface="DM Sans"/>
              </a:rPr>
              <a:t>The idea is to find insurance products, particularly tailored to a subcluster identified through a decision tree-like division of each cluster. For example, the suggestions for cluster 5 are reported below: </a:t>
            </a:r>
          </a:p>
        </p:txBody>
      </p:sp>
      <p:sp>
        <p:nvSpPr>
          <p:cNvPr name="TextBox 23" id="23"/>
          <p:cNvSpPr txBox="true"/>
          <p:nvPr/>
        </p:nvSpPr>
        <p:spPr>
          <a:xfrm rot="0">
            <a:off x="17770372" y="9546544"/>
            <a:ext cx="106710"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7</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651990">
            <a:off x="-6149899" y="-606847"/>
            <a:ext cx="13176974" cy="13521149"/>
          </a:xfrm>
          <a:custGeom>
            <a:avLst/>
            <a:gdLst/>
            <a:ahLst/>
            <a:cxnLst/>
            <a:rect r="r" b="b" t="t" l="l"/>
            <a:pathLst>
              <a:path h="13521149" w="13176974">
                <a:moveTo>
                  <a:pt x="0" y="0"/>
                </a:moveTo>
                <a:lnTo>
                  <a:pt x="13176974" y="0"/>
                </a:lnTo>
                <a:lnTo>
                  <a:pt x="13176974" y="13521149"/>
                </a:lnTo>
                <a:lnTo>
                  <a:pt x="0" y="13521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38588" y="272875"/>
            <a:ext cx="5086944" cy="843005"/>
            <a:chOff x="0" y="0"/>
            <a:chExt cx="1339771" cy="222026"/>
          </a:xfrm>
        </p:grpSpPr>
        <p:sp>
          <p:nvSpPr>
            <p:cNvPr name="Freeform 5" id="5"/>
            <p:cNvSpPr/>
            <p:nvPr/>
          </p:nvSpPr>
          <p:spPr>
            <a:xfrm flipH="false" flipV="false" rot="0">
              <a:off x="0" y="0"/>
              <a:ext cx="1339771" cy="222026"/>
            </a:xfrm>
            <a:custGeom>
              <a:avLst/>
              <a:gdLst/>
              <a:ahLst/>
              <a:cxnLst/>
              <a:rect r="r" b="b" t="t" l="l"/>
              <a:pathLst>
                <a:path h="222026" w="1339771">
                  <a:moveTo>
                    <a:pt x="0" y="0"/>
                  </a:moveTo>
                  <a:lnTo>
                    <a:pt x="1339771" y="0"/>
                  </a:lnTo>
                  <a:lnTo>
                    <a:pt x="1339771" y="222026"/>
                  </a:lnTo>
                  <a:lnTo>
                    <a:pt x="0" y="222026"/>
                  </a:lnTo>
                  <a:close/>
                </a:path>
              </a:pathLst>
            </a:custGeom>
            <a:solidFill>
              <a:srgbClr val="1A1A1A"/>
            </a:solidFill>
          </p:spPr>
        </p:sp>
        <p:sp>
          <p:nvSpPr>
            <p:cNvPr name="TextBox 6" id="6"/>
            <p:cNvSpPr txBox="true"/>
            <p:nvPr/>
          </p:nvSpPr>
          <p:spPr>
            <a:xfrm>
              <a:off x="0" y="-57150"/>
              <a:ext cx="1339771"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Investors Clusters (1 to 4)</a:t>
              </a:r>
            </a:p>
          </p:txBody>
        </p:sp>
      </p:grpSp>
      <p:grpSp>
        <p:nvGrpSpPr>
          <p:cNvPr name="Group 7" id="7"/>
          <p:cNvGrpSpPr/>
          <p:nvPr/>
        </p:nvGrpSpPr>
        <p:grpSpPr>
          <a:xfrm rot="0">
            <a:off x="438588" y="1115879"/>
            <a:ext cx="5086944" cy="2521998"/>
            <a:chOff x="0" y="0"/>
            <a:chExt cx="982372" cy="487039"/>
          </a:xfrm>
        </p:grpSpPr>
        <p:sp>
          <p:nvSpPr>
            <p:cNvPr name="Freeform 8" id="8"/>
            <p:cNvSpPr/>
            <p:nvPr/>
          </p:nvSpPr>
          <p:spPr>
            <a:xfrm flipH="false" flipV="false" rot="0">
              <a:off x="0" y="0"/>
              <a:ext cx="982372" cy="487039"/>
            </a:xfrm>
            <a:custGeom>
              <a:avLst/>
              <a:gdLst/>
              <a:ahLst/>
              <a:cxnLst/>
              <a:rect r="r" b="b" t="t" l="l"/>
              <a:pathLst>
                <a:path h="487039" w="982372">
                  <a:moveTo>
                    <a:pt x="0" y="0"/>
                  </a:moveTo>
                  <a:lnTo>
                    <a:pt x="982372" y="0"/>
                  </a:lnTo>
                  <a:lnTo>
                    <a:pt x="982372" y="487039"/>
                  </a:lnTo>
                  <a:lnTo>
                    <a:pt x="0" y="487039"/>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982372" cy="506089"/>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5375213" y="0"/>
            <a:ext cx="2912787" cy="10574615"/>
            <a:chOff x="0" y="0"/>
            <a:chExt cx="767154" cy="2785084"/>
          </a:xfrm>
        </p:grpSpPr>
        <p:sp>
          <p:nvSpPr>
            <p:cNvPr name="Freeform 11" id="11"/>
            <p:cNvSpPr/>
            <p:nvPr/>
          </p:nvSpPr>
          <p:spPr>
            <a:xfrm flipH="false" flipV="false" rot="0">
              <a:off x="0" y="0"/>
              <a:ext cx="767154" cy="2785084"/>
            </a:xfrm>
            <a:custGeom>
              <a:avLst/>
              <a:gdLst/>
              <a:ahLst/>
              <a:cxnLst/>
              <a:rect r="r" b="b" t="t" l="l"/>
              <a:pathLst>
                <a:path h="2785084" w="767154">
                  <a:moveTo>
                    <a:pt x="0" y="0"/>
                  </a:moveTo>
                  <a:lnTo>
                    <a:pt x="767154" y="0"/>
                  </a:lnTo>
                  <a:lnTo>
                    <a:pt x="767154" y="2785084"/>
                  </a:lnTo>
                  <a:lnTo>
                    <a:pt x="0" y="2785084"/>
                  </a:lnTo>
                  <a:close/>
                </a:path>
              </a:pathLst>
            </a:custGeom>
            <a:solidFill>
              <a:srgbClr val="CCCCCC"/>
            </a:solidFill>
          </p:spPr>
        </p:sp>
        <p:sp>
          <p:nvSpPr>
            <p:cNvPr name="TextBox 12" id="12"/>
            <p:cNvSpPr txBox="true"/>
            <p:nvPr/>
          </p:nvSpPr>
          <p:spPr>
            <a:xfrm>
              <a:off x="0" y="-19050"/>
              <a:ext cx="767154" cy="2804134"/>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6033061" y="272875"/>
            <a:ext cx="11761370" cy="843005"/>
            <a:chOff x="0" y="0"/>
            <a:chExt cx="3097645" cy="222026"/>
          </a:xfrm>
        </p:grpSpPr>
        <p:sp>
          <p:nvSpPr>
            <p:cNvPr name="Freeform 14" id="14"/>
            <p:cNvSpPr/>
            <p:nvPr/>
          </p:nvSpPr>
          <p:spPr>
            <a:xfrm flipH="false" flipV="false" rot="0">
              <a:off x="0" y="0"/>
              <a:ext cx="3097645" cy="222026"/>
            </a:xfrm>
            <a:custGeom>
              <a:avLst/>
              <a:gdLst/>
              <a:ahLst/>
              <a:cxnLst/>
              <a:rect r="r" b="b" t="t" l="l"/>
              <a:pathLst>
                <a:path h="222026" w="3097645">
                  <a:moveTo>
                    <a:pt x="0" y="0"/>
                  </a:moveTo>
                  <a:lnTo>
                    <a:pt x="3097645" y="0"/>
                  </a:lnTo>
                  <a:lnTo>
                    <a:pt x="3097645" y="222026"/>
                  </a:lnTo>
                  <a:lnTo>
                    <a:pt x="0" y="222026"/>
                  </a:lnTo>
                  <a:close/>
                </a:path>
              </a:pathLst>
            </a:custGeom>
            <a:solidFill>
              <a:srgbClr val="1A1A1A"/>
            </a:solidFill>
          </p:spPr>
        </p:sp>
        <p:sp>
          <p:nvSpPr>
            <p:cNvPr name="TextBox 15" id="15"/>
            <p:cNvSpPr txBox="true"/>
            <p:nvPr/>
          </p:nvSpPr>
          <p:spPr>
            <a:xfrm>
              <a:off x="0" y="-57150"/>
              <a:ext cx="3097645"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Non investors Clusters (5 and 6)</a:t>
              </a:r>
            </a:p>
          </p:txBody>
        </p:sp>
      </p:grpSp>
      <p:grpSp>
        <p:nvGrpSpPr>
          <p:cNvPr name="Group 16" id="16"/>
          <p:cNvGrpSpPr/>
          <p:nvPr/>
        </p:nvGrpSpPr>
        <p:grpSpPr>
          <a:xfrm rot="0">
            <a:off x="6033061" y="1115879"/>
            <a:ext cx="11761370" cy="7326366"/>
            <a:chOff x="0" y="0"/>
            <a:chExt cx="2271312" cy="1414840"/>
          </a:xfrm>
        </p:grpSpPr>
        <p:sp>
          <p:nvSpPr>
            <p:cNvPr name="Freeform 17" id="17"/>
            <p:cNvSpPr/>
            <p:nvPr/>
          </p:nvSpPr>
          <p:spPr>
            <a:xfrm flipH="false" flipV="false" rot="0">
              <a:off x="0" y="0"/>
              <a:ext cx="2271312" cy="1414840"/>
            </a:xfrm>
            <a:custGeom>
              <a:avLst/>
              <a:gdLst/>
              <a:ahLst/>
              <a:cxnLst/>
              <a:rect r="r" b="b" t="t" l="l"/>
              <a:pathLst>
                <a:path h="1414840" w="2271312">
                  <a:moveTo>
                    <a:pt x="0" y="0"/>
                  </a:moveTo>
                  <a:lnTo>
                    <a:pt x="2271312" y="0"/>
                  </a:lnTo>
                  <a:lnTo>
                    <a:pt x="2271312" y="1414840"/>
                  </a:lnTo>
                  <a:lnTo>
                    <a:pt x="0" y="1414840"/>
                  </a:lnTo>
                  <a:close/>
                </a:path>
              </a:pathLst>
            </a:custGeom>
            <a:solidFill>
              <a:srgbClr val="FFFFFF"/>
            </a:solidFill>
            <a:ln w="38100" cap="sq">
              <a:solidFill>
                <a:srgbClr val="000000"/>
              </a:solidFill>
              <a:prstDash val="solid"/>
              <a:miter/>
            </a:ln>
          </p:spPr>
        </p:sp>
        <p:sp>
          <p:nvSpPr>
            <p:cNvPr name="TextBox 18" id="18"/>
            <p:cNvSpPr txBox="true"/>
            <p:nvPr/>
          </p:nvSpPr>
          <p:spPr>
            <a:xfrm>
              <a:off x="0" y="-19050"/>
              <a:ext cx="2271312" cy="1433890"/>
            </a:xfrm>
            <a:prstGeom prst="rect">
              <a:avLst/>
            </a:prstGeom>
          </p:spPr>
          <p:txBody>
            <a:bodyPr anchor="ctr" rtlCol="false" tIns="50800" lIns="50800" bIns="50800" rIns="50800"/>
            <a:lstStyle/>
            <a:p>
              <a:pPr algn="ctr">
                <a:lnSpc>
                  <a:spcPts val="2859"/>
                </a:lnSpc>
              </a:pPr>
            </a:p>
          </p:txBody>
        </p:sp>
      </p:grpSp>
      <p:sp>
        <p:nvSpPr>
          <p:cNvPr name="Freeform 19" id="19"/>
          <p:cNvSpPr/>
          <p:nvPr/>
        </p:nvSpPr>
        <p:spPr>
          <a:xfrm flipH="false" flipV="false" rot="0">
            <a:off x="6654239" y="2449723"/>
            <a:ext cx="10519016" cy="5789468"/>
          </a:xfrm>
          <a:custGeom>
            <a:avLst/>
            <a:gdLst/>
            <a:ahLst/>
            <a:cxnLst/>
            <a:rect r="r" b="b" t="t" l="l"/>
            <a:pathLst>
              <a:path h="5789468" w="10519016">
                <a:moveTo>
                  <a:pt x="0" y="0"/>
                </a:moveTo>
                <a:lnTo>
                  <a:pt x="10519016" y="0"/>
                </a:lnTo>
                <a:lnTo>
                  <a:pt x="10519016" y="5789468"/>
                </a:lnTo>
                <a:lnTo>
                  <a:pt x="0" y="5789468"/>
                </a:lnTo>
                <a:lnTo>
                  <a:pt x="0" y="0"/>
                </a:lnTo>
                <a:close/>
              </a:path>
            </a:pathLst>
          </a:custGeom>
          <a:blipFill>
            <a:blip r:embed="rId5"/>
            <a:stretch>
              <a:fillRect l="-196" t="0" r="-196" b="0"/>
            </a:stretch>
          </a:blipFill>
        </p:spPr>
      </p:sp>
      <p:sp>
        <p:nvSpPr>
          <p:cNvPr name="TextBox 20" id="20"/>
          <p:cNvSpPr txBox="true"/>
          <p:nvPr/>
        </p:nvSpPr>
        <p:spPr>
          <a:xfrm rot="0">
            <a:off x="4786889" y="8270795"/>
            <a:ext cx="12761776" cy="1628809"/>
          </a:xfrm>
          <a:prstGeom prst="rect">
            <a:avLst/>
          </a:prstGeom>
        </p:spPr>
        <p:txBody>
          <a:bodyPr anchor="t" rtlCol="false" tIns="0" lIns="0" bIns="0" rIns="0">
            <a:spAutoFit/>
          </a:bodyPr>
          <a:lstStyle/>
          <a:p>
            <a:pPr algn="r">
              <a:lnSpc>
                <a:spcPts val="13222"/>
              </a:lnSpc>
            </a:pPr>
            <a:r>
              <a:rPr lang="en-US" b="true" sz="9581" spc="939">
                <a:solidFill>
                  <a:srgbClr val="231F20"/>
                </a:solidFill>
                <a:latin typeface="Oswald Bold"/>
                <a:ea typeface="Oswald Bold"/>
                <a:cs typeface="Oswald Bold"/>
                <a:sym typeface="Oswald Bold"/>
              </a:rPr>
              <a:t>BUSINESS PROPOSAL</a:t>
            </a:r>
          </a:p>
        </p:txBody>
      </p:sp>
      <p:sp>
        <p:nvSpPr>
          <p:cNvPr name="TextBox 21" id="21"/>
          <p:cNvSpPr txBox="true"/>
          <p:nvPr/>
        </p:nvSpPr>
        <p:spPr>
          <a:xfrm rot="0">
            <a:off x="468101" y="1192807"/>
            <a:ext cx="5027918" cy="2330044"/>
          </a:xfrm>
          <a:prstGeom prst="rect">
            <a:avLst/>
          </a:prstGeom>
        </p:spPr>
        <p:txBody>
          <a:bodyPr anchor="t" rtlCol="false" tIns="0" lIns="0" bIns="0" rIns="0">
            <a:spAutoFit/>
          </a:bodyPr>
          <a:lstStyle/>
          <a:p>
            <a:pPr algn="ctr">
              <a:lnSpc>
                <a:spcPts val="3091"/>
              </a:lnSpc>
            </a:pPr>
            <a:r>
              <a:rPr lang="en-US" sz="2239" spc="219">
                <a:solidFill>
                  <a:srgbClr val="231F20"/>
                </a:solidFill>
                <a:latin typeface="DM Sans"/>
                <a:ea typeface="DM Sans"/>
                <a:cs typeface="DM Sans"/>
                <a:sym typeface="DM Sans"/>
              </a:rPr>
              <a:t>The suggested financial products are the same as those in the original recommendation system, leading to a decrease in the predicted total units sold.</a:t>
            </a:r>
          </a:p>
        </p:txBody>
      </p:sp>
      <p:sp>
        <p:nvSpPr>
          <p:cNvPr name="TextBox 22" id="22"/>
          <p:cNvSpPr txBox="true"/>
          <p:nvPr/>
        </p:nvSpPr>
        <p:spPr>
          <a:xfrm rot="0">
            <a:off x="6132829" y="1218410"/>
            <a:ext cx="11561835" cy="1158469"/>
          </a:xfrm>
          <a:prstGeom prst="rect">
            <a:avLst/>
          </a:prstGeom>
        </p:spPr>
        <p:txBody>
          <a:bodyPr anchor="t" rtlCol="false" tIns="0" lIns="0" bIns="0" rIns="0">
            <a:spAutoFit/>
          </a:bodyPr>
          <a:lstStyle/>
          <a:p>
            <a:pPr algn="ctr">
              <a:lnSpc>
                <a:spcPts val="3091"/>
              </a:lnSpc>
            </a:pPr>
            <a:r>
              <a:rPr lang="en-US" sz="2239" spc="219">
                <a:solidFill>
                  <a:srgbClr val="231F20"/>
                </a:solidFill>
                <a:latin typeface="DM Sans"/>
                <a:ea typeface="DM Sans"/>
                <a:cs typeface="DM Sans"/>
                <a:sym typeface="DM Sans"/>
              </a:rPr>
              <a:t>The idea is to find insurance products, particularly tailored to a subcluster identified through a decision tree-like division of each cluster. For example, the suggestions for cluster 5 are reported below: </a:t>
            </a:r>
          </a:p>
        </p:txBody>
      </p:sp>
      <p:grpSp>
        <p:nvGrpSpPr>
          <p:cNvPr name="Group 23" id="23"/>
          <p:cNvGrpSpPr/>
          <p:nvPr/>
        </p:nvGrpSpPr>
        <p:grpSpPr>
          <a:xfrm rot="0">
            <a:off x="438588" y="3888398"/>
            <a:ext cx="5086944" cy="843005"/>
            <a:chOff x="0" y="0"/>
            <a:chExt cx="1339771" cy="222026"/>
          </a:xfrm>
        </p:grpSpPr>
        <p:sp>
          <p:nvSpPr>
            <p:cNvPr name="Freeform 24" id="24"/>
            <p:cNvSpPr/>
            <p:nvPr/>
          </p:nvSpPr>
          <p:spPr>
            <a:xfrm flipH="false" flipV="false" rot="0">
              <a:off x="0" y="0"/>
              <a:ext cx="1339771" cy="222026"/>
            </a:xfrm>
            <a:custGeom>
              <a:avLst/>
              <a:gdLst/>
              <a:ahLst/>
              <a:cxnLst/>
              <a:rect r="r" b="b" t="t" l="l"/>
              <a:pathLst>
                <a:path h="222026" w="1339771">
                  <a:moveTo>
                    <a:pt x="0" y="0"/>
                  </a:moveTo>
                  <a:lnTo>
                    <a:pt x="1339771" y="0"/>
                  </a:lnTo>
                  <a:lnTo>
                    <a:pt x="1339771" y="222026"/>
                  </a:lnTo>
                  <a:lnTo>
                    <a:pt x="0" y="222026"/>
                  </a:lnTo>
                  <a:close/>
                </a:path>
              </a:pathLst>
            </a:custGeom>
            <a:solidFill>
              <a:srgbClr val="1A1A1A"/>
            </a:solidFill>
          </p:spPr>
        </p:sp>
        <p:sp>
          <p:nvSpPr>
            <p:cNvPr name="TextBox 25" id="25"/>
            <p:cNvSpPr txBox="true"/>
            <p:nvPr/>
          </p:nvSpPr>
          <p:spPr>
            <a:xfrm>
              <a:off x="0" y="-57150"/>
              <a:ext cx="1339771" cy="279176"/>
            </a:xfrm>
            <a:prstGeom prst="rect">
              <a:avLst/>
            </a:prstGeom>
          </p:spPr>
          <p:txBody>
            <a:bodyPr anchor="ctr" rtlCol="false" tIns="50800" lIns="50800" bIns="50800" rIns="50800"/>
            <a:lstStyle/>
            <a:p>
              <a:pPr algn="ctr" marL="0" indent="0" lvl="0">
                <a:lnSpc>
                  <a:spcPts val="4390"/>
                </a:lnSpc>
                <a:spcBef>
                  <a:spcPct val="0"/>
                </a:spcBef>
              </a:pPr>
              <a:r>
                <a:rPr lang="en-US" b="true" sz="3181" spc="31">
                  <a:solidFill>
                    <a:srgbClr val="FFFFFF"/>
                  </a:solidFill>
                  <a:latin typeface="DM Sans Bold"/>
                  <a:ea typeface="DM Sans Bold"/>
                  <a:cs typeface="DM Sans Bold"/>
                  <a:sym typeface="DM Sans Bold"/>
                </a:rPr>
                <a:t>FINAL ESTIMATE</a:t>
              </a:r>
            </a:p>
          </p:txBody>
        </p:sp>
      </p:grpSp>
      <p:grpSp>
        <p:nvGrpSpPr>
          <p:cNvPr name="Group 26" id="26"/>
          <p:cNvGrpSpPr/>
          <p:nvPr/>
        </p:nvGrpSpPr>
        <p:grpSpPr>
          <a:xfrm rot="0">
            <a:off x="438588" y="4731403"/>
            <a:ext cx="5086944" cy="3710843"/>
            <a:chOff x="0" y="0"/>
            <a:chExt cx="982372" cy="716624"/>
          </a:xfrm>
        </p:grpSpPr>
        <p:sp>
          <p:nvSpPr>
            <p:cNvPr name="Freeform 27" id="27"/>
            <p:cNvSpPr/>
            <p:nvPr/>
          </p:nvSpPr>
          <p:spPr>
            <a:xfrm flipH="false" flipV="false" rot="0">
              <a:off x="0" y="0"/>
              <a:ext cx="982372" cy="716624"/>
            </a:xfrm>
            <a:custGeom>
              <a:avLst/>
              <a:gdLst/>
              <a:ahLst/>
              <a:cxnLst/>
              <a:rect r="r" b="b" t="t" l="l"/>
              <a:pathLst>
                <a:path h="716624" w="982372">
                  <a:moveTo>
                    <a:pt x="0" y="0"/>
                  </a:moveTo>
                  <a:lnTo>
                    <a:pt x="982372" y="0"/>
                  </a:lnTo>
                  <a:lnTo>
                    <a:pt x="982372" y="716624"/>
                  </a:lnTo>
                  <a:lnTo>
                    <a:pt x="0" y="716624"/>
                  </a:lnTo>
                  <a:close/>
                </a:path>
              </a:pathLst>
            </a:custGeom>
            <a:solidFill>
              <a:srgbClr val="FFFFFF"/>
            </a:solidFill>
            <a:ln w="38100" cap="sq">
              <a:solidFill>
                <a:srgbClr val="000000"/>
              </a:solidFill>
              <a:prstDash val="solid"/>
              <a:miter/>
            </a:ln>
          </p:spPr>
        </p:sp>
        <p:sp>
          <p:nvSpPr>
            <p:cNvPr name="TextBox 28" id="28"/>
            <p:cNvSpPr txBox="true"/>
            <p:nvPr/>
          </p:nvSpPr>
          <p:spPr>
            <a:xfrm>
              <a:off x="0" y="-19050"/>
              <a:ext cx="982372" cy="735674"/>
            </a:xfrm>
            <a:prstGeom prst="rect">
              <a:avLst/>
            </a:prstGeom>
          </p:spPr>
          <p:txBody>
            <a:bodyPr anchor="ctr" rtlCol="false" tIns="50800" lIns="50800" bIns="50800" rIns="50800"/>
            <a:lstStyle/>
            <a:p>
              <a:pPr algn="ctr">
                <a:lnSpc>
                  <a:spcPts val="2859"/>
                </a:lnSpc>
              </a:pPr>
            </a:p>
          </p:txBody>
        </p:sp>
      </p:grpSp>
      <p:sp>
        <p:nvSpPr>
          <p:cNvPr name="TextBox 29" id="29"/>
          <p:cNvSpPr txBox="true"/>
          <p:nvPr/>
        </p:nvSpPr>
        <p:spPr>
          <a:xfrm rot="0">
            <a:off x="548027" y="4807603"/>
            <a:ext cx="4868066" cy="3501619"/>
          </a:xfrm>
          <a:prstGeom prst="rect">
            <a:avLst/>
          </a:prstGeom>
        </p:spPr>
        <p:txBody>
          <a:bodyPr anchor="t" rtlCol="false" tIns="0" lIns="0" bIns="0" rIns="0">
            <a:spAutoFit/>
          </a:bodyPr>
          <a:lstStyle/>
          <a:p>
            <a:pPr algn="ctr">
              <a:lnSpc>
                <a:spcPts val="3091"/>
              </a:lnSpc>
            </a:pPr>
            <a:r>
              <a:rPr lang="en-US" sz="2239" spc="219">
                <a:solidFill>
                  <a:srgbClr val="231F20"/>
                </a:solidFill>
                <a:latin typeface="DM Sans"/>
                <a:ea typeface="DM Sans"/>
                <a:cs typeface="DM Sans"/>
                <a:sym typeface="DM Sans"/>
              </a:rPr>
              <a:t>Assuming 40% of non investor clients purchase the insurance products suggested for their subcluster, the final estimate of total units sold across all clusters leads to an increase of 15.1% in units at year 5 compared to year 0, and 4.6% at year 10.</a:t>
            </a:r>
          </a:p>
        </p:txBody>
      </p:sp>
      <p:sp>
        <p:nvSpPr>
          <p:cNvPr name="TextBox 30" id="30"/>
          <p:cNvSpPr txBox="true"/>
          <p:nvPr/>
        </p:nvSpPr>
        <p:spPr>
          <a:xfrm rot="0">
            <a:off x="17770372" y="9546544"/>
            <a:ext cx="106710"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7</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13476" y="1226055"/>
            <a:ext cx="8097687"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DISCUSSIONS</a:t>
            </a:r>
          </a:p>
        </p:txBody>
      </p:sp>
      <p:sp>
        <p:nvSpPr>
          <p:cNvPr name="Freeform 5" id="5"/>
          <p:cNvSpPr/>
          <p:nvPr/>
        </p:nvSpPr>
        <p:spPr>
          <a:xfrm flipH="true" flipV="false" rot="0">
            <a:off x="-4173357" y="6506508"/>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7754001" y="9546544"/>
            <a:ext cx="139452"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8</a:t>
            </a:r>
          </a:p>
        </p:txBody>
      </p:sp>
      <p:grpSp>
        <p:nvGrpSpPr>
          <p:cNvPr name="Group 7" id="7"/>
          <p:cNvGrpSpPr/>
          <p:nvPr/>
        </p:nvGrpSpPr>
        <p:grpSpPr>
          <a:xfrm rot="0">
            <a:off x="913476" y="3022136"/>
            <a:ext cx="15007586" cy="5387805"/>
            <a:chOff x="0" y="0"/>
            <a:chExt cx="2898209" cy="1040473"/>
          </a:xfrm>
        </p:grpSpPr>
        <p:sp>
          <p:nvSpPr>
            <p:cNvPr name="Freeform 8" id="8"/>
            <p:cNvSpPr/>
            <p:nvPr/>
          </p:nvSpPr>
          <p:spPr>
            <a:xfrm flipH="false" flipV="false" rot="0">
              <a:off x="0" y="0"/>
              <a:ext cx="2898209" cy="1040473"/>
            </a:xfrm>
            <a:custGeom>
              <a:avLst/>
              <a:gdLst/>
              <a:ahLst/>
              <a:cxnLst/>
              <a:rect r="r" b="b" t="t" l="l"/>
              <a:pathLst>
                <a:path h="1040473" w="2898209">
                  <a:moveTo>
                    <a:pt x="0" y="0"/>
                  </a:moveTo>
                  <a:lnTo>
                    <a:pt x="2898209" y="0"/>
                  </a:lnTo>
                  <a:lnTo>
                    <a:pt x="2898209" y="1040473"/>
                  </a:lnTo>
                  <a:lnTo>
                    <a:pt x="0" y="1040473"/>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2898209" cy="1059523"/>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1271039" y="3331862"/>
            <a:ext cx="14292460" cy="4293848"/>
          </a:xfrm>
          <a:prstGeom prst="rect">
            <a:avLst/>
          </a:prstGeom>
        </p:spPr>
        <p:txBody>
          <a:bodyPr anchor="t" rtlCol="false" tIns="0" lIns="0" bIns="0" rIns="0">
            <a:spAutoFit/>
          </a:bodyPr>
          <a:lstStyle/>
          <a:p>
            <a:pPr algn="l">
              <a:lnSpc>
                <a:spcPts val="3122"/>
              </a:lnSpc>
            </a:pPr>
            <a:r>
              <a:rPr lang="en-US" sz="2401" b="true">
                <a:solidFill>
                  <a:srgbClr val="000000"/>
                </a:solidFill>
                <a:latin typeface="DM Sans Bold"/>
                <a:ea typeface="DM Sans Bold"/>
                <a:cs typeface="DM Sans Bold"/>
                <a:sym typeface="DM Sans Bold"/>
              </a:rPr>
              <a:t>Primary takeaway</a:t>
            </a:r>
            <a:r>
              <a:rPr lang="en-US" sz="2401">
                <a:solidFill>
                  <a:srgbClr val="000000"/>
                </a:solidFill>
                <a:latin typeface="DM Sans"/>
                <a:ea typeface="DM Sans"/>
                <a:cs typeface="DM Sans"/>
                <a:sym typeface="DM Sans"/>
              </a:rPr>
              <a:t>: Agent-based models offer significant </a:t>
            </a:r>
            <a:r>
              <a:rPr lang="en-US" sz="2401" b="true">
                <a:solidFill>
                  <a:srgbClr val="000000"/>
                </a:solidFill>
                <a:latin typeface="DM Sans Bold"/>
                <a:ea typeface="DM Sans Bold"/>
                <a:cs typeface="DM Sans Bold"/>
                <a:sym typeface="DM Sans Bold"/>
              </a:rPr>
              <a:t>potential</a:t>
            </a:r>
            <a:r>
              <a:rPr lang="en-US" sz="2401">
                <a:solidFill>
                  <a:srgbClr val="000000"/>
                </a:solidFill>
                <a:latin typeface="DM Sans"/>
                <a:ea typeface="DM Sans"/>
                <a:cs typeface="DM Sans"/>
                <a:sym typeface="DM Sans"/>
              </a:rPr>
              <a:t> and </a:t>
            </a:r>
            <a:r>
              <a:rPr lang="en-US" sz="2401" b="true">
                <a:solidFill>
                  <a:srgbClr val="000000"/>
                </a:solidFill>
                <a:latin typeface="DM Sans Bold"/>
                <a:ea typeface="DM Sans Bold"/>
                <a:cs typeface="DM Sans Bold"/>
                <a:sym typeface="DM Sans Bold"/>
              </a:rPr>
              <a:t>flexibility</a:t>
            </a:r>
            <a:r>
              <a:rPr lang="en-US" sz="2401">
                <a:solidFill>
                  <a:srgbClr val="000000"/>
                </a:solidFill>
                <a:latin typeface="DM Sans"/>
                <a:ea typeface="DM Sans"/>
                <a:cs typeface="DM Sans"/>
                <a:sym typeface="DM Sans"/>
              </a:rPr>
              <a:t>, which has only been minimally explored so far:</a:t>
            </a:r>
          </a:p>
          <a:p>
            <a:pPr algn="l" marL="518537" indent="-259269" lvl="1">
              <a:lnSpc>
                <a:spcPts val="3122"/>
              </a:lnSpc>
              <a:buFont typeface="Arial"/>
              <a:buChar char="•"/>
            </a:pPr>
            <a:r>
              <a:rPr lang="en-US" sz="2401">
                <a:solidFill>
                  <a:srgbClr val="000000"/>
                </a:solidFill>
                <a:latin typeface="DM Sans"/>
                <a:ea typeface="DM Sans"/>
                <a:cs typeface="DM Sans"/>
                <a:sym typeface="DM Sans"/>
              </a:rPr>
              <a:t>These models can be utilized to solve real-world problems and contribute to the development of operational strategies across </a:t>
            </a:r>
            <a:r>
              <a:rPr lang="en-US" b="true" sz="2401">
                <a:solidFill>
                  <a:srgbClr val="000000"/>
                </a:solidFill>
                <a:latin typeface="DM Sans Bold"/>
                <a:ea typeface="DM Sans Bold"/>
                <a:cs typeface="DM Sans Bold"/>
                <a:sym typeface="DM Sans Bold"/>
              </a:rPr>
              <a:t>various fields</a:t>
            </a:r>
            <a:r>
              <a:rPr lang="en-US" sz="2401">
                <a:solidFill>
                  <a:srgbClr val="000000"/>
                </a:solidFill>
                <a:latin typeface="DM Sans"/>
                <a:ea typeface="DM Sans"/>
                <a:cs typeface="DM Sans"/>
                <a:sym typeface="DM Sans"/>
              </a:rPr>
              <a:t> (e.g., from patient health issues to client profiling and student classifications).</a:t>
            </a:r>
          </a:p>
          <a:p>
            <a:pPr algn="l" marL="518537" indent="-259269" lvl="1">
              <a:lnSpc>
                <a:spcPts val="3122"/>
              </a:lnSpc>
              <a:buFont typeface="Arial"/>
              <a:buChar char="•"/>
            </a:pPr>
            <a:r>
              <a:rPr lang="en-US" sz="2401">
                <a:solidFill>
                  <a:srgbClr val="000000"/>
                </a:solidFill>
                <a:latin typeface="DM Sans"/>
                <a:ea typeface="DM Sans"/>
                <a:cs typeface="DM Sans"/>
                <a:sym typeface="DM Sans"/>
              </a:rPr>
              <a:t>There is a need for a </a:t>
            </a:r>
            <a:r>
              <a:rPr lang="en-US" b="true" sz="2401">
                <a:solidFill>
                  <a:srgbClr val="000000"/>
                </a:solidFill>
                <a:latin typeface="DM Sans Bold"/>
                <a:ea typeface="DM Sans Bold"/>
                <a:cs typeface="DM Sans Bold"/>
                <a:sym typeface="DM Sans Bold"/>
              </a:rPr>
              <a:t>reliable dataset</a:t>
            </a:r>
            <a:r>
              <a:rPr lang="en-US" sz="2401">
                <a:solidFill>
                  <a:srgbClr val="000000"/>
                </a:solidFill>
                <a:latin typeface="DM Sans"/>
                <a:ea typeface="DM Sans"/>
                <a:cs typeface="DM Sans"/>
                <a:sym typeface="DM Sans"/>
              </a:rPr>
              <a:t>, a clear </a:t>
            </a:r>
            <a:r>
              <a:rPr lang="en-US" b="true" sz="2401">
                <a:solidFill>
                  <a:srgbClr val="000000"/>
                </a:solidFill>
                <a:latin typeface="DM Sans Bold"/>
                <a:ea typeface="DM Sans Bold"/>
                <a:cs typeface="DM Sans Bold"/>
                <a:sym typeface="DM Sans Bold"/>
              </a:rPr>
              <a:t>definition and profiling of personas</a:t>
            </a:r>
            <a:r>
              <a:rPr lang="en-US" sz="2401">
                <a:solidFill>
                  <a:srgbClr val="000000"/>
                </a:solidFill>
                <a:latin typeface="DM Sans"/>
                <a:ea typeface="DM Sans"/>
                <a:cs typeface="DM Sans"/>
                <a:sym typeface="DM Sans"/>
              </a:rPr>
              <a:t>, and a deeper </a:t>
            </a:r>
            <a:r>
              <a:rPr lang="en-US" b="true" sz="2401">
                <a:solidFill>
                  <a:srgbClr val="000000"/>
                </a:solidFill>
                <a:latin typeface="DM Sans Bold"/>
                <a:ea typeface="DM Sans Bold"/>
                <a:cs typeface="DM Sans Bold"/>
                <a:sym typeface="DM Sans Bold"/>
              </a:rPr>
              <a:t>understanding of how to model future evolutions</a:t>
            </a:r>
            <a:r>
              <a:rPr lang="en-US" sz="2401">
                <a:solidFill>
                  <a:srgbClr val="000000"/>
                </a:solidFill>
                <a:latin typeface="DM Sans"/>
                <a:ea typeface="DM Sans"/>
                <a:cs typeface="DM Sans"/>
                <a:sym typeface="DM Sans"/>
              </a:rPr>
              <a:t> effectively.</a:t>
            </a:r>
          </a:p>
          <a:p>
            <a:pPr algn="l" marL="518537" indent="-259269" lvl="1">
              <a:lnSpc>
                <a:spcPts val="3122"/>
              </a:lnSpc>
              <a:buFont typeface="Arial"/>
              <a:buChar char="•"/>
            </a:pPr>
            <a:r>
              <a:rPr lang="en-US" sz="2401">
                <a:solidFill>
                  <a:srgbClr val="000000"/>
                </a:solidFill>
                <a:latin typeface="DM Sans"/>
                <a:ea typeface="DM Sans"/>
                <a:cs typeface="DM Sans"/>
                <a:sym typeface="DM Sans"/>
              </a:rPr>
              <a:t>The flexibility in modeling these evolutions is vast: gathering more information on trends and past events can prove invaluable in building realistic future scenarios.</a:t>
            </a:r>
          </a:p>
          <a:p>
            <a:pPr algn="l" marL="518537" indent="-259269" lvl="1">
              <a:lnSpc>
                <a:spcPts val="3122"/>
              </a:lnSpc>
              <a:buFont typeface="Arial"/>
              <a:buChar char="•"/>
            </a:pPr>
            <a:r>
              <a:rPr lang="en-US" sz="2401">
                <a:solidFill>
                  <a:srgbClr val="000000"/>
                </a:solidFill>
                <a:latin typeface="DM Sans"/>
                <a:ea typeface="DM Sans"/>
                <a:cs typeface="DM Sans"/>
                <a:sym typeface="DM Sans"/>
              </a:rPr>
              <a:t>Continuous-time Markov Chains have proven to be a crucial tool for modeling different dynamics occurring over time in various periods.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6572131">
            <a:off x="-6511501" y="-13063274"/>
            <a:ext cx="34812394" cy="35721673"/>
          </a:xfrm>
          <a:custGeom>
            <a:avLst/>
            <a:gdLst/>
            <a:ahLst/>
            <a:cxnLst/>
            <a:rect r="r" b="b" t="t" l="l"/>
            <a:pathLst>
              <a:path h="35721673" w="34812394">
                <a:moveTo>
                  <a:pt x="0" y="0"/>
                </a:moveTo>
                <a:lnTo>
                  <a:pt x="34812394" y="0"/>
                </a:lnTo>
                <a:lnTo>
                  <a:pt x="34812394" y="35721673"/>
                </a:lnTo>
                <a:lnTo>
                  <a:pt x="0" y="357216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799767" y="866775"/>
            <a:ext cx="8097687" cy="1594138"/>
          </a:xfrm>
          <a:prstGeom prst="rect">
            <a:avLst/>
          </a:prstGeom>
        </p:spPr>
        <p:txBody>
          <a:bodyPr anchor="t" rtlCol="false" tIns="0" lIns="0" bIns="0" rIns="0">
            <a:spAutoFit/>
          </a:bodyPr>
          <a:lstStyle/>
          <a:p>
            <a:pPr algn="r" marL="0" indent="0" lvl="0">
              <a:lnSpc>
                <a:spcPts val="13015"/>
              </a:lnSpc>
              <a:spcBef>
                <a:spcPct val="0"/>
              </a:spcBef>
            </a:pPr>
            <a:r>
              <a:rPr lang="en-US" b="true" sz="9431" spc="924">
                <a:solidFill>
                  <a:srgbClr val="231F20"/>
                </a:solidFill>
                <a:latin typeface="Oswald Bold"/>
                <a:ea typeface="Oswald Bold"/>
                <a:cs typeface="Oswald Bold"/>
                <a:sym typeface="Oswald Bold"/>
              </a:rPr>
              <a:t>CONCLUSION</a:t>
            </a:r>
          </a:p>
        </p:txBody>
      </p:sp>
      <p:sp>
        <p:nvSpPr>
          <p:cNvPr name="Freeform 5" id="5"/>
          <p:cNvSpPr/>
          <p:nvPr/>
        </p:nvSpPr>
        <p:spPr>
          <a:xfrm flipH="true" flipV="false" rot="0">
            <a:off x="15690781" y="6506508"/>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7753591" y="9546544"/>
            <a:ext cx="140271"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9</a:t>
            </a:r>
          </a:p>
        </p:txBody>
      </p:sp>
      <p:grpSp>
        <p:nvGrpSpPr>
          <p:cNvPr name="Group 7" id="7"/>
          <p:cNvGrpSpPr/>
          <p:nvPr/>
        </p:nvGrpSpPr>
        <p:grpSpPr>
          <a:xfrm rot="0">
            <a:off x="3116699" y="2693811"/>
            <a:ext cx="14142601" cy="5594936"/>
            <a:chOff x="0" y="0"/>
            <a:chExt cx="2731166" cy="1080473"/>
          </a:xfrm>
        </p:grpSpPr>
        <p:sp>
          <p:nvSpPr>
            <p:cNvPr name="Freeform 8" id="8"/>
            <p:cNvSpPr/>
            <p:nvPr/>
          </p:nvSpPr>
          <p:spPr>
            <a:xfrm flipH="false" flipV="false" rot="0">
              <a:off x="0" y="0"/>
              <a:ext cx="2731166" cy="1080473"/>
            </a:xfrm>
            <a:custGeom>
              <a:avLst/>
              <a:gdLst/>
              <a:ahLst/>
              <a:cxnLst/>
              <a:rect r="r" b="b" t="t" l="l"/>
              <a:pathLst>
                <a:path h="1080473" w="2731166">
                  <a:moveTo>
                    <a:pt x="0" y="0"/>
                  </a:moveTo>
                  <a:lnTo>
                    <a:pt x="2731166" y="0"/>
                  </a:lnTo>
                  <a:lnTo>
                    <a:pt x="2731166" y="1080473"/>
                  </a:lnTo>
                  <a:lnTo>
                    <a:pt x="0" y="1080473"/>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2731166" cy="1099523"/>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3257616" y="2967472"/>
            <a:ext cx="13860766" cy="5019040"/>
          </a:xfrm>
          <a:prstGeom prst="rect">
            <a:avLst/>
          </a:prstGeom>
        </p:spPr>
        <p:txBody>
          <a:bodyPr anchor="t" rtlCol="false" tIns="0" lIns="0" bIns="0" rIns="0">
            <a:spAutoFit/>
          </a:bodyPr>
          <a:lstStyle/>
          <a:p>
            <a:pPr algn="l">
              <a:lnSpc>
                <a:spcPts val="3119"/>
              </a:lnSpc>
            </a:pPr>
            <a:r>
              <a:rPr lang="en-US" sz="2399">
                <a:solidFill>
                  <a:srgbClr val="000000"/>
                </a:solidFill>
                <a:latin typeface="DM Sans"/>
                <a:ea typeface="DM Sans"/>
                <a:cs typeface="DM Sans"/>
                <a:sym typeface="DM Sans"/>
              </a:rPr>
              <a:t>Starting from the revolutionary challenges presented in the Introduction, we have developed a method to address the construction of plausible future scenarios for client behavior.</a:t>
            </a:r>
          </a:p>
          <a:p>
            <a:pPr algn="l">
              <a:lnSpc>
                <a:spcPts val="3119"/>
              </a:lnSpc>
            </a:pPr>
            <a:r>
              <a:rPr lang="en-US" sz="2399">
                <a:solidFill>
                  <a:srgbClr val="000000"/>
                </a:solidFill>
                <a:latin typeface="DM Sans"/>
                <a:ea typeface="DM Sans"/>
                <a:cs typeface="DM Sans"/>
                <a:sym typeface="DM Sans"/>
              </a:rPr>
              <a:t>This includes presenting outcomes (e.g., the increase in non-investors and the decrease in investors) and offering a concrete approach to managing these changes.</a:t>
            </a:r>
          </a:p>
          <a:p>
            <a:pPr algn="l">
              <a:lnSpc>
                <a:spcPts val="3119"/>
              </a:lnSpc>
            </a:pPr>
            <a:r>
              <a:rPr lang="en-US" sz="2399">
                <a:solidFill>
                  <a:srgbClr val="000000"/>
                </a:solidFill>
                <a:latin typeface="DM Sans"/>
                <a:ea typeface="DM Sans"/>
                <a:cs typeface="DM Sans"/>
                <a:sym typeface="DM Sans"/>
              </a:rPr>
              <a:t>We have created a flexible system that, in synergy with expert insights and intuition, can serve as a critical tool for industries to navigate shifts and plan for the future.</a:t>
            </a:r>
          </a:p>
          <a:p>
            <a:pPr algn="l">
              <a:lnSpc>
                <a:spcPts val="3119"/>
              </a:lnSpc>
            </a:pPr>
          </a:p>
          <a:p>
            <a:pPr algn="l">
              <a:lnSpc>
                <a:spcPts val="3119"/>
              </a:lnSpc>
            </a:pPr>
          </a:p>
          <a:p>
            <a:pPr algn="l">
              <a:lnSpc>
                <a:spcPts val="3119"/>
              </a:lnSpc>
            </a:pPr>
            <a:r>
              <a:rPr lang="en-US" sz="2399">
                <a:solidFill>
                  <a:srgbClr val="000000"/>
                </a:solidFill>
                <a:latin typeface="DM Sans"/>
                <a:ea typeface="DM Sans"/>
                <a:cs typeface="DM Sans"/>
                <a:sym typeface="DM Sans"/>
              </a:rPr>
              <a:t>We strongly believe that our model can provide valuable insights and practical recommendations within the complex and expansive field of agent-based modeling, where forecasting represents a captivating and significant challenge.</a:t>
            </a:r>
          </a:p>
          <a:p>
            <a:pPr algn="l">
              <a:lnSpc>
                <a:spcPts val="2859"/>
              </a:lnSpc>
            </a:pPr>
          </a:p>
          <a:p>
            <a:pPr algn="l">
              <a:lnSpc>
                <a:spcPts val="285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6572131">
            <a:off x="9213066" y="-8860358"/>
            <a:ext cx="34812394" cy="35721673"/>
          </a:xfrm>
          <a:custGeom>
            <a:avLst/>
            <a:gdLst/>
            <a:ahLst/>
            <a:cxnLst/>
            <a:rect r="r" b="b" t="t" l="l"/>
            <a:pathLst>
              <a:path h="35721673" w="34812394">
                <a:moveTo>
                  <a:pt x="0" y="0"/>
                </a:moveTo>
                <a:lnTo>
                  <a:pt x="34812394" y="0"/>
                </a:lnTo>
                <a:lnTo>
                  <a:pt x="34812394" y="35721673"/>
                </a:lnTo>
                <a:lnTo>
                  <a:pt x="0" y="357216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45724" y="2877782"/>
            <a:ext cx="10882159"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BACKUP SLIDES</a:t>
            </a:r>
          </a:p>
        </p:txBody>
      </p:sp>
      <p:sp>
        <p:nvSpPr>
          <p:cNvPr name="Freeform 5" id="5"/>
          <p:cNvSpPr/>
          <p:nvPr/>
        </p:nvSpPr>
        <p:spPr>
          <a:xfrm flipH="true" flipV="false" rot="0">
            <a:off x="-4295073" y="7888575"/>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586357"/>
            <a:ext cx="1400485" cy="7408350"/>
            <a:chOff x="0" y="0"/>
            <a:chExt cx="368852" cy="1951170"/>
          </a:xfrm>
        </p:grpSpPr>
        <p:sp>
          <p:nvSpPr>
            <p:cNvPr name="Freeform 4" id="4"/>
            <p:cNvSpPr/>
            <p:nvPr/>
          </p:nvSpPr>
          <p:spPr>
            <a:xfrm flipH="false" flipV="false" rot="0">
              <a:off x="0" y="0"/>
              <a:ext cx="368852" cy="1951170"/>
            </a:xfrm>
            <a:custGeom>
              <a:avLst/>
              <a:gdLst/>
              <a:ahLst/>
              <a:cxnLst/>
              <a:rect r="r" b="b" t="t" l="l"/>
              <a:pathLst>
                <a:path h="1951170" w="368852">
                  <a:moveTo>
                    <a:pt x="0" y="0"/>
                  </a:moveTo>
                  <a:lnTo>
                    <a:pt x="368852" y="0"/>
                  </a:lnTo>
                  <a:lnTo>
                    <a:pt x="368852" y="1951170"/>
                  </a:lnTo>
                  <a:lnTo>
                    <a:pt x="0" y="1951170"/>
                  </a:lnTo>
                  <a:close/>
                </a:path>
              </a:pathLst>
            </a:custGeom>
            <a:solidFill>
              <a:srgbClr val="2379CF">
                <a:alpha val="40000"/>
              </a:srgbClr>
            </a:solidFill>
          </p:spPr>
        </p:sp>
        <p:sp>
          <p:nvSpPr>
            <p:cNvPr name="TextBox 5" id="5"/>
            <p:cNvSpPr txBox="true"/>
            <p:nvPr/>
          </p:nvSpPr>
          <p:spPr>
            <a:xfrm>
              <a:off x="0" y="-19050"/>
              <a:ext cx="368852" cy="197022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019320" y="619697"/>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0361390" y="944664"/>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50954" y="273707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353717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32775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12487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591725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5250954" y="674821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5250954" y="759850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07</a:t>
            </a:r>
          </a:p>
        </p:txBody>
      </p:sp>
      <p:sp>
        <p:nvSpPr>
          <p:cNvPr name="TextBox 15" id="15"/>
          <p:cNvSpPr txBox="true"/>
          <p:nvPr/>
        </p:nvSpPr>
        <p:spPr>
          <a:xfrm rot="0">
            <a:off x="6607430" y="2842130"/>
            <a:ext cx="11680570"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CONTEXT AND MOTIVATIONS</a:t>
            </a:r>
          </a:p>
        </p:txBody>
      </p:sp>
      <p:sp>
        <p:nvSpPr>
          <p:cNvPr name="TextBox 16" id="16"/>
          <p:cNvSpPr txBox="true"/>
          <p:nvPr/>
        </p:nvSpPr>
        <p:spPr>
          <a:xfrm rot="0">
            <a:off x="6607430" y="4483899"/>
            <a:ext cx="6901657"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DATA AND RECOMMENDATION SYSTEM</a:t>
            </a:r>
          </a:p>
        </p:txBody>
      </p:sp>
      <p:sp>
        <p:nvSpPr>
          <p:cNvPr name="TextBox 17" id="17"/>
          <p:cNvSpPr txBox="true"/>
          <p:nvPr/>
        </p:nvSpPr>
        <p:spPr>
          <a:xfrm rot="0">
            <a:off x="6607430" y="527392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MODEL ALGORITHM</a:t>
            </a:r>
          </a:p>
        </p:txBody>
      </p:sp>
      <p:sp>
        <p:nvSpPr>
          <p:cNvPr name="TextBox 18" id="18"/>
          <p:cNvSpPr txBox="true"/>
          <p:nvPr/>
        </p:nvSpPr>
        <p:spPr>
          <a:xfrm rot="0">
            <a:off x="6607430" y="6068140"/>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MODEL OUTCOME</a:t>
            </a:r>
          </a:p>
        </p:txBody>
      </p:sp>
      <p:sp>
        <p:nvSpPr>
          <p:cNvPr name="TextBox 19" id="19"/>
          <p:cNvSpPr txBox="true"/>
          <p:nvPr/>
        </p:nvSpPr>
        <p:spPr>
          <a:xfrm rot="0">
            <a:off x="17279280" y="9480947"/>
            <a:ext cx="144438"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0</a:t>
            </a:r>
          </a:p>
        </p:txBody>
      </p:sp>
      <p:sp>
        <p:nvSpPr>
          <p:cNvPr name="TextBox 20" id="20"/>
          <p:cNvSpPr txBox="true"/>
          <p:nvPr/>
        </p:nvSpPr>
        <p:spPr>
          <a:xfrm rot="0">
            <a:off x="6607430" y="3642230"/>
            <a:ext cx="11680570"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THE PROCESS</a:t>
            </a:r>
          </a:p>
        </p:txBody>
      </p:sp>
      <p:sp>
        <p:nvSpPr>
          <p:cNvPr name="TextBox 21" id="21"/>
          <p:cNvSpPr txBox="true"/>
          <p:nvPr/>
        </p:nvSpPr>
        <p:spPr>
          <a:xfrm rot="0">
            <a:off x="5250954" y="842718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08</a:t>
            </a:r>
          </a:p>
        </p:txBody>
      </p:sp>
      <p:sp>
        <p:nvSpPr>
          <p:cNvPr name="TextBox 22" id="22"/>
          <p:cNvSpPr txBox="true"/>
          <p:nvPr/>
        </p:nvSpPr>
        <p:spPr>
          <a:xfrm rot="0">
            <a:off x="5231353" y="92177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09</a:t>
            </a:r>
          </a:p>
        </p:txBody>
      </p:sp>
      <p:sp>
        <p:nvSpPr>
          <p:cNvPr name="TextBox 23" id="23"/>
          <p:cNvSpPr txBox="true"/>
          <p:nvPr/>
        </p:nvSpPr>
        <p:spPr>
          <a:xfrm rot="0">
            <a:off x="6607430" y="691531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MODEL RESULTS</a:t>
            </a:r>
          </a:p>
        </p:txBody>
      </p:sp>
      <p:sp>
        <p:nvSpPr>
          <p:cNvPr name="TextBox 24" id="24"/>
          <p:cNvSpPr txBox="true"/>
          <p:nvPr/>
        </p:nvSpPr>
        <p:spPr>
          <a:xfrm rot="0">
            <a:off x="6607430" y="771615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BUSINESS PROPOSAL</a:t>
            </a:r>
          </a:p>
        </p:txBody>
      </p:sp>
      <p:sp>
        <p:nvSpPr>
          <p:cNvPr name="TextBox 25" id="25"/>
          <p:cNvSpPr txBox="true"/>
          <p:nvPr/>
        </p:nvSpPr>
        <p:spPr>
          <a:xfrm rot="0">
            <a:off x="6607430" y="8563331"/>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DISCUSSIONS</a:t>
            </a:r>
          </a:p>
        </p:txBody>
      </p:sp>
      <p:sp>
        <p:nvSpPr>
          <p:cNvPr name="TextBox 26" id="26"/>
          <p:cNvSpPr txBox="true"/>
          <p:nvPr/>
        </p:nvSpPr>
        <p:spPr>
          <a:xfrm rot="0">
            <a:off x="6607430" y="935291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41748">
            <a:off x="-8026468" y="-9603553"/>
            <a:ext cx="14078958" cy="14446692"/>
          </a:xfrm>
          <a:custGeom>
            <a:avLst/>
            <a:gdLst/>
            <a:ahLst/>
            <a:cxnLst/>
            <a:rect r="r" b="b" t="t" l="l"/>
            <a:pathLst>
              <a:path h="14446692" w="14078958">
                <a:moveTo>
                  <a:pt x="0" y="0"/>
                </a:moveTo>
                <a:lnTo>
                  <a:pt x="14078958" y="0"/>
                </a:lnTo>
                <a:lnTo>
                  <a:pt x="14078958" y="14446692"/>
                </a:lnTo>
                <a:lnTo>
                  <a:pt x="0" y="14446692"/>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294659" y="6558496"/>
            <a:ext cx="200922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Remy Marsh</a:t>
            </a:r>
          </a:p>
        </p:txBody>
      </p:sp>
      <p:sp>
        <p:nvSpPr>
          <p:cNvPr name="TextBox 5" id="5"/>
          <p:cNvSpPr txBox="true"/>
          <p:nvPr/>
        </p:nvSpPr>
        <p:spPr>
          <a:xfrm rot="0">
            <a:off x="12104005"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grpSp>
        <p:nvGrpSpPr>
          <p:cNvPr name="Group 6" id="6"/>
          <p:cNvGrpSpPr/>
          <p:nvPr/>
        </p:nvGrpSpPr>
        <p:grpSpPr>
          <a:xfrm rot="0">
            <a:off x="0" y="8910145"/>
            <a:ext cx="18288000" cy="2582232"/>
            <a:chOff x="0" y="0"/>
            <a:chExt cx="4816593" cy="680094"/>
          </a:xfrm>
        </p:grpSpPr>
        <p:sp>
          <p:nvSpPr>
            <p:cNvPr name="Freeform 7" id="7"/>
            <p:cNvSpPr/>
            <p:nvPr/>
          </p:nvSpPr>
          <p:spPr>
            <a:xfrm flipH="false" flipV="false" rot="0">
              <a:off x="0" y="0"/>
              <a:ext cx="4816592" cy="680094"/>
            </a:xfrm>
            <a:custGeom>
              <a:avLst/>
              <a:gdLst/>
              <a:ahLst/>
              <a:cxnLst/>
              <a:rect r="r" b="b" t="t" l="l"/>
              <a:pathLst>
                <a:path h="680094" w="4816592">
                  <a:moveTo>
                    <a:pt x="0" y="0"/>
                  </a:moveTo>
                  <a:lnTo>
                    <a:pt x="4816592" y="0"/>
                  </a:lnTo>
                  <a:lnTo>
                    <a:pt x="4816592" y="680094"/>
                  </a:lnTo>
                  <a:lnTo>
                    <a:pt x="0" y="680094"/>
                  </a:lnTo>
                  <a:close/>
                </a:path>
              </a:pathLst>
            </a:custGeom>
            <a:solidFill>
              <a:srgbClr val="CCCCCC"/>
            </a:solidFill>
          </p:spPr>
        </p:sp>
        <p:sp>
          <p:nvSpPr>
            <p:cNvPr name="TextBox 8" id="8"/>
            <p:cNvSpPr txBox="true"/>
            <p:nvPr/>
          </p:nvSpPr>
          <p:spPr>
            <a:xfrm>
              <a:off x="0" y="-19050"/>
              <a:ext cx="4816593" cy="699144"/>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956869" y="4956924"/>
            <a:ext cx="4477831" cy="373153"/>
            <a:chOff x="0" y="0"/>
            <a:chExt cx="5970442" cy="497537"/>
          </a:xfrm>
        </p:grpSpPr>
        <p:sp>
          <p:nvSpPr>
            <p:cNvPr name="Freeform 10" id="10"/>
            <p:cNvSpPr/>
            <p:nvPr/>
          </p:nvSpPr>
          <p:spPr>
            <a:xfrm flipH="false" flipV="false" rot="0">
              <a:off x="0" y="0"/>
              <a:ext cx="5970442" cy="497537"/>
            </a:xfrm>
            <a:custGeom>
              <a:avLst/>
              <a:gdLst/>
              <a:ahLst/>
              <a:cxnLst/>
              <a:rect r="r" b="b" t="t" l="l"/>
              <a:pathLst>
                <a:path h="497537" w="5970442">
                  <a:moveTo>
                    <a:pt x="0" y="0"/>
                  </a:moveTo>
                  <a:lnTo>
                    <a:pt x="5970442" y="0"/>
                  </a:lnTo>
                  <a:lnTo>
                    <a:pt x="5970442" y="497537"/>
                  </a:lnTo>
                  <a:lnTo>
                    <a:pt x="0" y="4975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11" id="11"/>
          <p:cNvGrpSpPr/>
          <p:nvPr/>
        </p:nvGrpSpPr>
        <p:grpSpPr>
          <a:xfrm rot="0">
            <a:off x="217801" y="1562986"/>
            <a:ext cx="5824279" cy="843005"/>
            <a:chOff x="0" y="0"/>
            <a:chExt cx="1533967" cy="222026"/>
          </a:xfrm>
        </p:grpSpPr>
        <p:sp>
          <p:nvSpPr>
            <p:cNvPr name="Freeform 12" id="12"/>
            <p:cNvSpPr/>
            <p:nvPr/>
          </p:nvSpPr>
          <p:spPr>
            <a:xfrm flipH="false" flipV="false" rot="0">
              <a:off x="0" y="0"/>
              <a:ext cx="1533967" cy="222026"/>
            </a:xfrm>
            <a:custGeom>
              <a:avLst/>
              <a:gdLst/>
              <a:ahLst/>
              <a:cxnLst/>
              <a:rect r="r" b="b" t="t" l="l"/>
              <a:pathLst>
                <a:path h="222026" w="1533967">
                  <a:moveTo>
                    <a:pt x="0" y="0"/>
                  </a:moveTo>
                  <a:lnTo>
                    <a:pt x="1533967" y="0"/>
                  </a:lnTo>
                  <a:lnTo>
                    <a:pt x="1533967" y="222026"/>
                  </a:lnTo>
                  <a:lnTo>
                    <a:pt x="0" y="222026"/>
                  </a:lnTo>
                  <a:close/>
                </a:path>
              </a:pathLst>
            </a:custGeom>
            <a:solidFill>
              <a:srgbClr val="1A1A1A"/>
            </a:solidFill>
          </p:spPr>
        </p:sp>
        <p:sp>
          <p:nvSpPr>
            <p:cNvPr name="TextBox 13" id="13"/>
            <p:cNvSpPr txBox="true"/>
            <p:nvPr/>
          </p:nvSpPr>
          <p:spPr>
            <a:xfrm>
              <a:off x="0" y="-57150"/>
              <a:ext cx="1533967"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Version 1: deterministic</a:t>
              </a:r>
            </a:p>
          </p:txBody>
        </p:sp>
      </p:grpSp>
      <p:grpSp>
        <p:nvGrpSpPr>
          <p:cNvPr name="Group 14" id="14"/>
          <p:cNvGrpSpPr/>
          <p:nvPr/>
        </p:nvGrpSpPr>
        <p:grpSpPr>
          <a:xfrm rot="0">
            <a:off x="217801" y="2341379"/>
            <a:ext cx="5824279" cy="7674746"/>
            <a:chOff x="0" y="0"/>
            <a:chExt cx="1124763" cy="1482118"/>
          </a:xfrm>
        </p:grpSpPr>
        <p:sp>
          <p:nvSpPr>
            <p:cNvPr name="Freeform 15" id="15"/>
            <p:cNvSpPr/>
            <p:nvPr/>
          </p:nvSpPr>
          <p:spPr>
            <a:xfrm flipH="false" flipV="false" rot="0">
              <a:off x="0" y="0"/>
              <a:ext cx="1124763" cy="1482118"/>
            </a:xfrm>
            <a:custGeom>
              <a:avLst/>
              <a:gdLst/>
              <a:ahLst/>
              <a:cxnLst/>
              <a:rect r="r" b="b" t="t" l="l"/>
              <a:pathLst>
                <a:path h="1482118" w="1124763">
                  <a:moveTo>
                    <a:pt x="0" y="0"/>
                  </a:moveTo>
                  <a:lnTo>
                    <a:pt x="1124763" y="0"/>
                  </a:lnTo>
                  <a:lnTo>
                    <a:pt x="1124763" y="1482118"/>
                  </a:lnTo>
                  <a:lnTo>
                    <a:pt x="0" y="1482118"/>
                  </a:lnTo>
                  <a:close/>
                </a:path>
              </a:pathLst>
            </a:custGeom>
            <a:solidFill>
              <a:srgbClr val="FFFFFF"/>
            </a:solidFill>
            <a:ln w="38100" cap="sq">
              <a:solidFill>
                <a:srgbClr val="000000"/>
              </a:solidFill>
              <a:prstDash val="solid"/>
              <a:miter/>
            </a:ln>
          </p:spPr>
        </p:sp>
        <p:sp>
          <p:nvSpPr>
            <p:cNvPr name="TextBox 16" id="16"/>
            <p:cNvSpPr txBox="true"/>
            <p:nvPr/>
          </p:nvSpPr>
          <p:spPr>
            <a:xfrm>
              <a:off x="0" y="-19050"/>
              <a:ext cx="1124763" cy="1501168"/>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17" id="17"/>
          <p:cNvGrpSpPr/>
          <p:nvPr/>
        </p:nvGrpSpPr>
        <p:grpSpPr>
          <a:xfrm rot="0">
            <a:off x="7143603" y="4956924"/>
            <a:ext cx="4477831" cy="373153"/>
            <a:chOff x="0" y="0"/>
            <a:chExt cx="5970442" cy="497537"/>
          </a:xfrm>
        </p:grpSpPr>
        <p:sp>
          <p:nvSpPr>
            <p:cNvPr name="Freeform 18" id="18"/>
            <p:cNvSpPr/>
            <p:nvPr/>
          </p:nvSpPr>
          <p:spPr>
            <a:xfrm flipH="false" flipV="false" rot="0">
              <a:off x="0" y="0"/>
              <a:ext cx="5970442" cy="497537"/>
            </a:xfrm>
            <a:custGeom>
              <a:avLst/>
              <a:gdLst/>
              <a:ahLst/>
              <a:cxnLst/>
              <a:rect r="r" b="b" t="t" l="l"/>
              <a:pathLst>
                <a:path h="497537" w="5970442">
                  <a:moveTo>
                    <a:pt x="0" y="0"/>
                  </a:moveTo>
                  <a:lnTo>
                    <a:pt x="5970442" y="0"/>
                  </a:lnTo>
                  <a:lnTo>
                    <a:pt x="5970442" y="497537"/>
                  </a:lnTo>
                  <a:lnTo>
                    <a:pt x="0" y="4975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19" id="19"/>
          <p:cNvGrpSpPr/>
          <p:nvPr/>
        </p:nvGrpSpPr>
        <p:grpSpPr>
          <a:xfrm rot="0">
            <a:off x="6231860" y="1562986"/>
            <a:ext cx="5824279" cy="843005"/>
            <a:chOff x="0" y="0"/>
            <a:chExt cx="1533967" cy="222026"/>
          </a:xfrm>
        </p:grpSpPr>
        <p:sp>
          <p:nvSpPr>
            <p:cNvPr name="Freeform 20" id="20"/>
            <p:cNvSpPr/>
            <p:nvPr/>
          </p:nvSpPr>
          <p:spPr>
            <a:xfrm flipH="false" flipV="false" rot="0">
              <a:off x="0" y="0"/>
              <a:ext cx="1533967" cy="222026"/>
            </a:xfrm>
            <a:custGeom>
              <a:avLst/>
              <a:gdLst/>
              <a:ahLst/>
              <a:cxnLst/>
              <a:rect r="r" b="b" t="t" l="l"/>
              <a:pathLst>
                <a:path h="222026" w="1533967">
                  <a:moveTo>
                    <a:pt x="0" y="0"/>
                  </a:moveTo>
                  <a:lnTo>
                    <a:pt x="1533967" y="0"/>
                  </a:lnTo>
                  <a:lnTo>
                    <a:pt x="1533967" y="222026"/>
                  </a:lnTo>
                  <a:lnTo>
                    <a:pt x="0" y="222026"/>
                  </a:lnTo>
                  <a:close/>
                </a:path>
              </a:pathLst>
            </a:custGeom>
            <a:solidFill>
              <a:srgbClr val="1A1A1A"/>
            </a:solidFill>
          </p:spPr>
        </p:sp>
        <p:sp>
          <p:nvSpPr>
            <p:cNvPr name="TextBox 21" id="21"/>
            <p:cNvSpPr txBox="true"/>
            <p:nvPr/>
          </p:nvSpPr>
          <p:spPr>
            <a:xfrm>
              <a:off x="0" y="-57150"/>
              <a:ext cx="1533967"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Version 2: income variation</a:t>
              </a:r>
            </a:p>
          </p:txBody>
        </p:sp>
      </p:grpSp>
      <p:grpSp>
        <p:nvGrpSpPr>
          <p:cNvPr name="Group 22" id="22"/>
          <p:cNvGrpSpPr/>
          <p:nvPr/>
        </p:nvGrpSpPr>
        <p:grpSpPr>
          <a:xfrm rot="0">
            <a:off x="6231860" y="2341379"/>
            <a:ext cx="5824279" cy="7674746"/>
            <a:chOff x="0" y="0"/>
            <a:chExt cx="1124763" cy="1482118"/>
          </a:xfrm>
        </p:grpSpPr>
        <p:sp>
          <p:nvSpPr>
            <p:cNvPr name="Freeform 23" id="23"/>
            <p:cNvSpPr/>
            <p:nvPr/>
          </p:nvSpPr>
          <p:spPr>
            <a:xfrm flipH="false" flipV="false" rot="0">
              <a:off x="0" y="0"/>
              <a:ext cx="1124763" cy="1482118"/>
            </a:xfrm>
            <a:custGeom>
              <a:avLst/>
              <a:gdLst/>
              <a:ahLst/>
              <a:cxnLst/>
              <a:rect r="r" b="b" t="t" l="l"/>
              <a:pathLst>
                <a:path h="1482118" w="1124763">
                  <a:moveTo>
                    <a:pt x="0" y="0"/>
                  </a:moveTo>
                  <a:lnTo>
                    <a:pt x="1124763" y="0"/>
                  </a:lnTo>
                  <a:lnTo>
                    <a:pt x="1124763" y="1482118"/>
                  </a:lnTo>
                  <a:lnTo>
                    <a:pt x="0" y="1482118"/>
                  </a:lnTo>
                  <a:close/>
                </a:path>
              </a:pathLst>
            </a:custGeom>
            <a:solidFill>
              <a:srgbClr val="FFFFFF"/>
            </a:solidFill>
            <a:ln w="38100" cap="sq">
              <a:solidFill>
                <a:srgbClr val="000000"/>
              </a:solidFill>
              <a:prstDash val="solid"/>
              <a:miter/>
            </a:ln>
          </p:spPr>
        </p:sp>
        <p:sp>
          <p:nvSpPr>
            <p:cNvPr name="TextBox 24" id="24"/>
            <p:cNvSpPr txBox="true"/>
            <p:nvPr/>
          </p:nvSpPr>
          <p:spPr>
            <a:xfrm>
              <a:off x="0" y="-19050"/>
              <a:ext cx="1124763" cy="1501168"/>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25" id="25"/>
          <p:cNvGrpSpPr/>
          <p:nvPr/>
        </p:nvGrpSpPr>
        <p:grpSpPr>
          <a:xfrm rot="0">
            <a:off x="12967883" y="4956924"/>
            <a:ext cx="4477831" cy="373153"/>
            <a:chOff x="0" y="0"/>
            <a:chExt cx="5970442" cy="497537"/>
          </a:xfrm>
        </p:grpSpPr>
        <p:sp>
          <p:nvSpPr>
            <p:cNvPr name="Freeform 26" id="26"/>
            <p:cNvSpPr/>
            <p:nvPr/>
          </p:nvSpPr>
          <p:spPr>
            <a:xfrm flipH="false" flipV="false" rot="0">
              <a:off x="0" y="0"/>
              <a:ext cx="5970442" cy="497537"/>
            </a:xfrm>
            <a:custGeom>
              <a:avLst/>
              <a:gdLst/>
              <a:ahLst/>
              <a:cxnLst/>
              <a:rect r="r" b="b" t="t" l="l"/>
              <a:pathLst>
                <a:path h="497537" w="5970442">
                  <a:moveTo>
                    <a:pt x="0" y="0"/>
                  </a:moveTo>
                  <a:lnTo>
                    <a:pt x="5970442" y="0"/>
                  </a:lnTo>
                  <a:lnTo>
                    <a:pt x="5970442" y="497537"/>
                  </a:lnTo>
                  <a:lnTo>
                    <a:pt x="0" y="4975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27" id="27"/>
          <p:cNvGrpSpPr/>
          <p:nvPr/>
        </p:nvGrpSpPr>
        <p:grpSpPr>
          <a:xfrm rot="0">
            <a:off x="12219088" y="2341379"/>
            <a:ext cx="5824279" cy="7674746"/>
            <a:chOff x="0" y="0"/>
            <a:chExt cx="1124763" cy="1482118"/>
          </a:xfrm>
        </p:grpSpPr>
        <p:sp>
          <p:nvSpPr>
            <p:cNvPr name="Freeform 28" id="28"/>
            <p:cNvSpPr/>
            <p:nvPr/>
          </p:nvSpPr>
          <p:spPr>
            <a:xfrm flipH="false" flipV="false" rot="0">
              <a:off x="0" y="0"/>
              <a:ext cx="1124763" cy="1482118"/>
            </a:xfrm>
            <a:custGeom>
              <a:avLst/>
              <a:gdLst/>
              <a:ahLst/>
              <a:cxnLst/>
              <a:rect r="r" b="b" t="t" l="l"/>
              <a:pathLst>
                <a:path h="1482118" w="1124763">
                  <a:moveTo>
                    <a:pt x="0" y="0"/>
                  </a:moveTo>
                  <a:lnTo>
                    <a:pt x="1124763" y="0"/>
                  </a:lnTo>
                  <a:lnTo>
                    <a:pt x="1124763" y="1482118"/>
                  </a:lnTo>
                  <a:lnTo>
                    <a:pt x="0" y="1482118"/>
                  </a:lnTo>
                  <a:close/>
                </a:path>
              </a:pathLst>
            </a:custGeom>
            <a:solidFill>
              <a:srgbClr val="FFFFFF"/>
            </a:solidFill>
            <a:ln w="38100" cap="sq">
              <a:solidFill>
                <a:srgbClr val="000000"/>
              </a:solidFill>
              <a:prstDash val="solid"/>
              <a:miter/>
            </a:ln>
          </p:spPr>
        </p:sp>
        <p:sp>
          <p:nvSpPr>
            <p:cNvPr name="TextBox 29" id="29"/>
            <p:cNvSpPr txBox="true"/>
            <p:nvPr/>
          </p:nvSpPr>
          <p:spPr>
            <a:xfrm>
              <a:off x="0" y="-19050"/>
              <a:ext cx="1124763" cy="1501168"/>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Freeform 30" id="30"/>
          <p:cNvSpPr/>
          <p:nvPr/>
        </p:nvSpPr>
        <p:spPr>
          <a:xfrm flipH="false" flipV="false" rot="0">
            <a:off x="6542548" y="5503003"/>
            <a:ext cx="5202905" cy="4259878"/>
          </a:xfrm>
          <a:custGeom>
            <a:avLst/>
            <a:gdLst/>
            <a:ahLst/>
            <a:cxnLst/>
            <a:rect r="r" b="b" t="t" l="l"/>
            <a:pathLst>
              <a:path h="4259878" w="5202905">
                <a:moveTo>
                  <a:pt x="0" y="0"/>
                </a:moveTo>
                <a:lnTo>
                  <a:pt x="5202904" y="0"/>
                </a:lnTo>
                <a:lnTo>
                  <a:pt x="5202904" y="4259878"/>
                </a:lnTo>
                <a:lnTo>
                  <a:pt x="0" y="4259878"/>
                </a:lnTo>
                <a:lnTo>
                  <a:pt x="0" y="0"/>
                </a:lnTo>
                <a:close/>
              </a:path>
            </a:pathLst>
          </a:custGeom>
          <a:blipFill>
            <a:blip r:embed="rId7"/>
            <a:stretch>
              <a:fillRect l="0" t="0" r="0" b="0"/>
            </a:stretch>
          </a:blipFill>
        </p:spPr>
      </p:sp>
      <p:sp>
        <p:nvSpPr>
          <p:cNvPr name="Freeform 31" id="31"/>
          <p:cNvSpPr/>
          <p:nvPr/>
        </p:nvSpPr>
        <p:spPr>
          <a:xfrm flipH="false" flipV="false" rot="0">
            <a:off x="12551680" y="3422640"/>
            <a:ext cx="4008007" cy="6049822"/>
          </a:xfrm>
          <a:custGeom>
            <a:avLst/>
            <a:gdLst/>
            <a:ahLst/>
            <a:cxnLst/>
            <a:rect r="r" b="b" t="t" l="l"/>
            <a:pathLst>
              <a:path h="6049822" w="4008007">
                <a:moveTo>
                  <a:pt x="0" y="0"/>
                </a:moveTo>
                <a:lnTo>
                  <a:pt x="4008007" y="0"/>
                </a:lnTo>
                <a:lnTo>
                  <a:pt x="4008007" y="6049821"/>
                </a:lnTo>
                <a:lnTo>
                  <a:pt x="0" y="6049821"/>
                </a:lnTo>
                <a:lnTo>
                  <a:pt x="0" y="0"/>
                </a:lnTo>
                <a:close/>
              </a:path>
            </a:pathLst>
          </a:custGeom>
          <a:blipFill>
            <a:blip r:embed="rId8"/>
            <a:stretch>
              <a:fillRect l="0" t="0" r="0" b="0"/>
            </a:stretch>
          </a:blipFill>
        </p:spPr>
      </p:sp>
      <p:grpSp>
        <p:nvGrpSpPr>
          <p:cNvPr name="Group 32" id="32"/>
          <p:cNvGrpSpPr/>
          <p:nvPr/>
        </p:nvGrpSpPr>
        <p:grpSpPr>
          <a:xfrm rot="0">
            <a:off x="681810" y="6340600"/>
            <a:ext cx="5000887" cy="416741"/>
            <a:chOff x="0" y="0"/>
            <a:chExt cx="6667849" cy="555654"/>
          </a:xfrm>
        </p:grpSpPr>
        <p:sp>
          <p:nvSpPr>
            <p:cNvPr name="Freeform 33" id="33"/>
            <p:cNvSpPr/>
            <p:nvPr/>
          </p:nvSpPr>
          <p:spPr>
            <a:xfrm flipH="false" flipV="false" rot="0">
              <a:off x="0" y="0"/>
              <a:ext cx="6667849" cy="555654"/>
            </a:xfrm>
            <a:custGeom>
              <a:avLst/>
              <a:gdLst/>
              <a:ahLst/>
              <a:cxnLst/>
              <a:rect r="r" b="b" t="t" l="l"/>
              <a:pathLst>
                <a:path h="555654" w="6667849">
                  <a:moveTo>
                    <a:pt x="0" y="0"/>
                  </a:moveTo>
                  <a:lnTo>
                    <a:pt x="6667849" y="0"/>
                  </a:lnTo>
                  <a:lnTo>
                    <a:pt x="6667849" y="555654"/>
                  </a:lnTo>
                  <a:lnTo>
                    <a:pt x="0" y="555654"/>
                  </a:lnTo>
                  <a:lnTo>
                    <a:pt x="0" y="0"/>
                  </a:lnTo>
                  <a:close/>
                </a:path>
              </a:pathLst>
            </a:custGeom>
            <a:blipFill>
              <a:blip r:embed="rId5">
                <a:extLst>
                  <a:ext uri="{96DAC541-7B7A-43D3-8B79-37D633B846F1}">
                    <asvg:svgBlip xmlns:asvg="http://schemas.microsoft.com/office/drawing/2016/SVG/main" r:embed="rId9"/>
                  </a:ext>
                </a:extLst>
              </a:blip>
              <a:stretch>
                <a:fillRect l="0" t="0" r="0" b="0"/>
              </a:stretch>
            </a:blipFill>
          </p:spPr>
        </p:sp>
      </p:grpSp>
      <p:sp>
        <p:nvSpPr>
          <p:cNvPr name="Freeform 34" id="34"/>
          <p:cNvSpPr/>
          <p:nvPr/>
        </p:nvSpPr>
        <p:spPr>
          <a:xfrm flipH="false" flipV="false" rot="0">
            <a:off x="6430696" y="4775825"/>
            <a:ext cx="5121811" cy="529049"/>
          </a:xfrm>
          <a:custGeom>
            <a:avLst/>
            <a:gdLst/>
            <a:ahLst/>
            <a:cxnLst/>
            <a:rect r="r" b="b" t="t" l="l"/>
            <a:pathLst>
              <a:path h="529049" w="5121811">
                <a:moveTo>
                  <a:pt x="0" y="0"/>
                </a:moveTo>
                <a:lnTo>
                  <a:pt x="5121811" y="0"/>
                </a:lnTo>
                <a:lnTo>
                  <a:pt x="5121811" y="529049"/>
                </a:lnTo>
                <a:lnTo>
                  <a:pt x="0" y="529049"/>
                </a:lnTo>
                <a:lnTo>
                  <a:pt x="0" y="0"/>
                </a:lnTo>
                <a:close/>
              </a:path>
            </a:pathLst>
          </a:custGeom>
          <a:blipFill>
            <a:blip r:embed="rId10"/>
            <a:stretch>
              <a:fillRect l="0" t="0" r="0" b="0"/>
            </a:stretch>
          </a:blipFill>
        </p:spPr>
      </p:sp>
      <p:sp>
        <p:nvSpPr>
          <p:cNvPr name="TextBox 35" id="35"/>
          <p:cNvSpPr txBox="true"/>
          <p:nvPr/>
        </p:nvSpPr>
        <p:spPr>
          <a:xfrm rot="0">
            <a:off x="6740232" y="-151541"/>
            <a:ext cx="11303135" cy="1400203"/>
          </a:xfrm>
          <a:prstGeom prst="rect">
            <a:avLst/>
          </a:prstGeom>
        </p:spPr>
        <p:txBody>
          <a:bodyPr anchor="t" rtlCol="false" tIns="0" lIns="0" bIns="0" rIns="0">
            <a:spAutoFit/>
          </a:bodyPr>
          <a:lstStyle/>
          <a:p>
            <a:pPr algn="ctr" marL="0" indent="0" lvl="0">
              <a:lnSpc>
                <a:spcPts val="11498"/>
              </a:lnSpc>
              <a:spcBef>
                <a:spcPct val="0"/>
              </a:spcBef>
            </a:pPr>
            <a:r>
              <a:rPr lang="en-US" b="true" sz="8332" spc="816">
                <a:solidFill>
                  <a:srgbClr val="231F20"/>
                </a:solidFill>
                <a:latin typeface="Oswald Bold"/>
                <a:ea typeface="Oswald Bold"/>
                <a:cs typeface="Oswald Bold"/>
                <a:sym typeface="Oswald Bold"/>
              </a:rPr>
              <a:t>FEATURES EVOLUTION</a:t>
            </a:r>
          </a:p>
        </p:txBody>
      </p:sp>
      <p:sp>
        <p:nvSpPr>
          <p:cNvPr name="TextBox 36" id="36"/>
          <p:cNvSpPr txBox="true"/>
          <p:nvPr/>
        </p:nvSpPr>
        <p:spPr>
          <a:xfrm rot="0">
            <a:off x="380298" y="2489190"/>
            <a:ext cx="5603913" cy="3258185"/>
          </a:xfrm>
          <a:prstGeom prst="rect">
            <a:avLst/>
          </a:prstGeom>
        </p:spPr>
        <p:txBody>
          <a:bodyPr anchor="t" rtlCol="false" tIns="0" lIns="0" bIns="0" rIns="0">
            <a:spAutoFit/>
          </a:bodyPr>
          <a:lstStyle/>
          <a:p>
            <a:pPr algn="l">
              <a:lnSpc>
                <a:spcPts val="2859"/>
              </a:lnSpc>
            </a:pPr>
            <a:r>
              <a:rPr lang="en-US" sz="2199">
                <a:solidFill>
                  <a:srgbClr val="000000"/>
                </a:solidFill>
                <a:latin typeface="DM Sans"/>
                <a:ea typeface="DM Sans"/>
                <a:cs typeface="DM Sans"/>
                <a:sym typeface="DM Sans"/>
              </a:rPr>
              <a:t>Fully deterministic model, without any randomness:</a:t>
            </a:r>
          </a:p>
          <a:p>
            <a:pPr algn="l">
              <a:lnSpc>
                <a:spcPts val="2859"/>
              </a:lnSpc>
            </a:pPr>
          </a:p>
          <a:p>
            <a:pPr algn="l" marL="474979" indent="-237490" lvl="1">
              <a:lnSpc>
                <a:spcPts val="2859"/>
              </a:lnSpc>
              <a:buFont typeface="Arial"/>
              <a:buChar char="•"/>
            </a:pPr>
            <a:r>
              <a:rPr lang="en-US" sz="2199">
                <a:solidFill>
                  <a:srgbClr val="000000"/>
                </a:solidFill>
                <a:latin typeface="DM Sans"/>
                <a:ea typeface="DM Sans"/>
                <a:cs typeface="DM Sans"/>
                <a:sym typeface="DM Sans"/>
              </a:rPr>
              <a:t>Categorical variables remain unchanged;</a:t>
            </a:r>
          </a:p>
          <a:p>
            <a:pPr algn="l" marL="474979" indent="-237490" lvl="1">
              <a:lnSpc>
                <a:spcPts val="2859"/>
              </a:lnSpc>
              <a:buFont typeface="Arial"/>
              <a:buChar char="•"/>
            </a:pPr>
            <a:r>
              <a:rPr lang="en-US" sz="2199">
                <a:solidFill>
                  <a:srgbClr val="000000"/>
                </a:solidFill>
                <a:latin typeface="DM Sans"/>
                <a:ea typeface="DM Sans"/>
                <a:cs typeface="DM Sans"/>
                <a:sym typeface="DM Sans"/>
              </a:rPr>
              <a:t>Numerical variables remain unchanged;</a:t>
            </a:r>
          </a:p>
          <a:p>
            <a:pPr algn="l" marL="474979" indent="-237490" lvl="1">
              <a:lnSpc>
                <a:spcPts val="2859"/>
              </a:lnSpc>
              <a:buFont typeface="Arial"/>
              <a:buChar char="•"/>
            </a:pPr>
            <a:r>
              <a:rPr lang="en-US" sz="2199">
                <a:solidFill>
                  <a:srgbClr val="000000"/>
                </a:solidFill>
                <a:latin typeface="DM Sans"/>
                <a:ea typeface="DM Sans"/>
                <a:cs typeface="DM Sans"/>
                <a:sym typeface="DM Sans"/>
              </a:rPr>
              <a:t>Age is incremented by 1 each year.</a:t>
            </a:r>
          </a:p>
          <a:p>
            <a:pPr algn="l">
              <a:lnSpc>
                <a:spcPts val="2859"/>
              </a:lnSpc>
            </a:pPr>
          </a:p>
          <a:p>
            <a:pPr algn="l">
              <a:lnSpc>
                <a:spcPts val="2859"/>
              </a:lnSpc>
            </a:pPr>
            <a:r>
              <a:rPr lang="en-US" sz="2199">
                <a:solidFill>
                  <a:srgbClr val="000000"/>
                </a:solidFill>
                <a:latin typeface="DM Sans"/>
                <a:ea typeface="DM Sans"/>
                <a:cs typeface="DM Sans"/>
                <a:sym typeface="DM Sans"/>
              </a:rPr>
              <a:t>In formulas:</a:t>
            </a:r>
          </a:p>
        </p:txBody>
      </p:sp>
      <p:sp>
        <p:nvSpPr>
          <p:cNvPr name="TextBox 37" id="37"/>
          <p:cNvSpPr txBox="true"/>
          <p:nvPr/>
        </p:nvSpPr>
        <p:spPr>
          <a:xfrm rot="0">
            <a:off x="6313109" y="2432040"/>
            <a:ext cx="5661783" cy="2172335"/>
          </a:xfrm>
          <a:prstGeom prst="rect">
            <a:avLst/>
          </a:prstGeom>
        </p:spPr>
        <p:txBody>
          <a:bodyPr anchor="t" rtlCol="false" tIns="0" lIns="0" bIns="0" rIns="0">
            <a:spAutoFit/>
          </a:bodyPr>
          <a:lstStyle/>
          <a:p>
            <a:pPr algn="l">
              <a:lnSpc>
                <a:spcPts val="2859"/>
              </a:lnSpc>
            </a:pPr>
            <a:r>
              <a:rPr lang="en-US" sz="2199">
                <a:solidFill>
                  <a:srgbClr val="000000"/>
                </a:solidFill>
                <a:latin typeface="DM Sans"/>
                <a:ea typeface="DM Sans"/>
                <a:cs typeface="DM Sans"/>
                <a:sym typeface="DM Sans"/>
              </a:rPr>
              <a:t>All variables are the same as in the previous version, with the only difference being that income is perturbed by Gaussian noise, with a mean given by the slope of the quadratic regression curve at the client's age. In formulas:</a:t>
            </a:r>
          </a:p>
        </p:txBody>
      </p:sp>
      <p:sp>
        <p:nvSpPr>
          <p:cNvPr name="TextBox 38" id="38"/>
          <p:cNvSpPr txBox="true"/>
          <p:nvPr/>
        </p:nvSpPr>
        <p:spPr>
          <a:xfrm rot="0">
            <a:off x="12322840" y="2684135"/>
            <a:ext cx="5661783" cy="1448435"/>
          </a:xfrm>
          <a:prstGeom prst="rect">
            <a:avLst/>
          </a:prstGeom>
        </p:spPr>
        <p:txBody>
          <a:bodyPr anchor="t" rtlCol="false" tIns="0" lIns="0" bIns="0" rIns="0">
            <a:spAutoFit/>
          </a:bodyPr>
          <a:lstStyle/>
          <a:p>
            <a:pPr algn="l">
              <a:lnSpc>
                <a:spcPts val="2859"/>
              </a:lnSpc>
            </a:pPr>
            <a:r>
              <a:rPr lang="en-US" sz="2199">
                <a:solidFill>
                  <a:srgbClr val="000000"/>
                </a:solidFill>
                <a:latin typeface="DM Sans"/>
                <a:ea typeface="DM Sans"/>
                <a:cs typeface="DM Sans"/>
                <a:sym typeface="DM Sans"/>
              </a:rPr>
              <a:t>In this model, all numerical variables are perturbed by Gaussian noise as follows:</a:t>
            </a:r>
          </a:p>
          <a:p>
            <a:pPr algn="l">
              <a:lnSpc>
                <a:spcPts val="2859"/>
              </a:lnSpc>
            </a:pPr>
          </a:p>
          <a:p>
            <a:pPr algn="l">
              <a:lnSpc>
                <a:spcPts val="2859"/>
              </a:lnSpc>
            </a:pPr>
          </a:p>
        </p:txBody>
      </p:sp>
      <p:grpSp>
        <p:nvGrpSpPr>
          <p:cNvPr name="Group 39" id="39"/>
          <p:cNvGrpSpPr/>
          <p:nvPr/>
        </p:nvGrpSpPr>
        <p:grpSpPr>
          <a:xfrm rot="0">
            <a:off x="12219088" y="1349937"/>
            <a:ext cx="5824279" cy="1269103"/>
            <a:chOff x="0" y="0"/>
            <a:chExt cx="1533967" cy="334249"/>
          </a:xfrm>
        </p:grpSpPr>
        <p:sp>
          <p:nvSpPr>
            <p:cNvPr name="Freeform 40" id="40"/>
            <p:cNvSpPr/>
            <p:nvPr/>
          </p:nvSpPr>
          <p:spPr>
            <a:xfrm flipH="false" flipV="false" rot="0">
              <a:off x="0" y="0"/>
              <a:ext cx="1533967" cy="334249"/>
            </a:xfrm>
            <a:custGeom>
              <a:avLst/>
              <a:gdLst/>
              <a:ahLst/>
              <a:cxnLst/>
              <a:rect r="r" b="b" t="t" l="l"/>
              <a:pathLst>
                <a:path h="334249" w="1533967">
                  <a:moveTo>
                    <a:pt x="0" y="0"/>
                  </a:moveTo>
                  <a:lnTo>
                    <a:pt x="1533967" y="0"/>
                  </a:lnTo>
                  <a:lnTo>
                    <a:pt x="1533967" y="334249"/>
                  </a:lnTo>
                  <a:lnTo>
                    <a:pt x="0" y="334249"/>
                  </a:lnTo>
                  <a:close/>
                </a:path>
              </a:pathLst>
            </a:custGeom>
            <a:solidFill>
              <a:srgbClr val="1A1A1A"/>
            </a:solidFill>
          </p:spPr>
        </p:sp>
        <p:sp>
          <p:nvSpPr>
            <p:cNvPr name="TextBox 41" id="41"/>
            <p:cNvSpPr txBox="true"/>
            <p:nvPr/>
          </p:nvSpPr>
          <p:spPr>
            <a:xfrm>
              <a:off x="0" y="-57150"/>
              <a:ext cx="1533967" cy="391399"/>
            </a:xfrm>
            <a:prstGeom prst="rect">
              <a:avLst/>
            </a:prstGeom>
          </p:spPr>
          <p:txBody>
            <a:bodyPr anchor="ctr" rtlCol="false" tIns="50800" lIns="50800" bIns="50800" rIns="50800"/>
            <a:lstStyle/>
            <a:p>
              <a:pPr algn="ctr">
                <a:lnSpc>
                  <a:spcPts val="4390"/>
                </a:lnSpc>
              </a:pPr>
              <a:r>
                <a:rPr lang="en-US" sz="3181" spc="31">
                  <a:solidFill>
                    <a:srgbClr val="FFFFFF"/>
                  </a:solidFill>
                  <a:latin typeface="DM Sans"/>
                  <a:ea typeface="DM Sans"/>
                  <a:cs typeface="DM Sans"/>
                  <a:sym typeface="DM Sans"/>
                </a:rPr>
                <a:t>Version 3: </a:t>
              </a:r>
            </a:p>
            <a:p>
              <a:pPr algn="ctr" marL="0" indent="0" lvl="0">
                <a:lnSpc>
                  <a:spcPts val="4390"/>
                </a:lnSpc>
                <a:spcBef>
                  <a:spcPct val="0"/>
                </a:spcBef>
              </a:pPr>
              <a:r>
                <a:rPr lang="en-US" sz="3181" spc="31">
                  <a:solidFill>
                    <a:srgbClr val="FFFFFF"/>
                  </a:solidFill>
                  <a:latin typeface="DM Sans"/>
                  <a:ea typeface="DM Sans"/>
                  <a:cs typeface="DM Sans"/>
                  <a:sym typeface="DM Sans"/>
                </a:rPr>
                <a:t>numerical features variations</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41748">
            <a:off x="-1089966" y="-3772272"/>
            <a:ext cx="14078958" cy="14446692"/>
          </a:xfrm>
          <a:custGeom>
            <a:avLst/>
            <a:gdLst/>
            <a:ahLst/>
            <a:cxnLst/>
            <a:rect r="r" b="b" t="t" l="l"/>
            <a:pathLst>
              <a:path h="14446692" w="14078958">
                <a:moveTo>
                  <a:pt x="0" y="0"/>
                </a:moveTo>
                <a:lnTo>
                  <a:pt x="14078958" y="0"/>
                </a:lnTo>
                <a:lnTo>
                  <a:pt x="14078958" y="14446691"/>
                </a:lnTo>
                <a:lnTo>
                  <a:pt x="0" y="14446691"/>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0" y="8910145"/>
            <a:ext cx="18288000" cy="2582232"/>
            <a:chOff x="0" y="0"/>
            <a:chExt cx="4816593" cy="680094"/>
          </a:xfrm>
        </p:grpSpPr>
        <p:sp>
          <p:nvSpPr>
            <p:cNvPr name="Freeform 5" id="5"/>
            <p:cNvSpPr/>
            <p:nvPr/>
          </p:nvSpPr>
          <p:spPr>
            <a:xfrm flipH="false" flipV="false" rot="0">
              <a:off x="0" y="0"/>
              <a:ext cx="4816592" cy="680094"/>
            </a:xfrm>
            <a:custGeom>
              <a:avLst/>
              <a:gdLst/>
              <a:ahLst/>
              <a:cxnLst/>
              <a:rect r="r" b="b" t="t" l="l"/>
              <a:pathLst>
                <a:path h="680094" w="4816592">
                  <a:moveTo>
                    <a:pt x="0" y="0"/>
                  </a:moveTo>
                  <a:lnTo>
                    <a:pt x="4816592" y="0"/>
                  </a:lnTo>
                  <a:lnTo>
                    <a:pt x="4816592" y="680094"/>
                  </a:lnTo>
                  <a:lnTo>
                    <a:pt x="0" y="680094"/>
                  </a:lnTo>
                  <a:close/>
                </a:path>
              </a:pathLst>
            </a:custGeom>
            <a:solidFill>
              <a:srgbClr val="CCCCCC"/>
            </a:solidFill>
          </p:spPr>
        </p:sp>
        <p:sp>
          <p:nvSpPr>
            <p:cNvPr name="TextBox 6" id="6"/>
            <p:cNvSpPr txBox="true"/>
            <p:nvPr/>
          </p:nvSpPr>
          <p:spPr>
            <a:xfrm>
              <a:off x="0" y="-19050"/>
              <a:ext cx="4816593" cy="699144"/>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659061" y="1614347"/>
            <a:ext cx="16843697" cy="8420196"/>
            <a:chOff x="0" y="0"/>
            <a:chExt cx="3252792" cy="1626077"/>
          </a:xfrm>
        </p:grpSpPr>
        <p:sp>
          <p:nvSpPr>
            <p:cNvPr name="Freeform 8" id="8"/>
            <p:cNvSpPr/>
            <p:nvPr/>
          </p:nvSpPr>
          <p:spPr>
            <a:xfrm flipH="false" flipV="false" rot="0">
              <a:off x="0" y="0"/>
              <a:ext cx="3252792" cy="1626077"/>
            </a:xfrm>
            <a:custGeom>
              <a:avLst/>
              <a:gdLst/>
              <a:ahLst/>
              <a:cxnLst/>
              <a:rect r="r" b="b" t="t" l="l"/>
              <a:pathLst>
                <a:path h="1626077" w="3252792">
                  <a:moveTo>
                    <a:pt x="0" y="0"/>
                  </a:moveTo>
                  <a:lnTo>
                    <a:pt x="3252792" y="0"/>
                  </a:lnTo>
                  <a:lnTo>
                    <a:pt x="3252792" y="1626077"/>
                  </a:lnTo>
                  <a:lnTo>
                    <a:pt x="0" y="1626077"/>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3252792" cy="1645127"/>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TextBox 10" id="10"/>
          <p:cNvSpPr txBox="true"/>
          <p:nvPr/>
        </p:nvSpPr>
        <p:spPr>
          <a:xfrm rot="0">
            <a:off x="836010" y="1781700"/>
            <a:ext cx="16615980" cy="5499125"/>
          </a:xfrm>
          <a:prstGeom prst="rect">
            <a:avLst/>
          </a:prstGeom>
        </p:spPr>
        <p:txBody>
          <a:bodyPr anchor="t" rtlCol="false" tIns="0" lIns="0" bIns="0" rIns="0">
            <a:spAutoFit/>
          </a:bodyPr>
          <a:lstStyle/>
          <a:p>
            <a:pPr algn="l">
              <a:lnSpc>
                <a:spcPts val="2597"/>
              </a:lnSpc>
            </a:pPr>
            <a:r>
              <a:rPr lang="en-US" sz="1998">
                <a:solidFill>
                  <a:srgbClr val="231F20"/>
                </a:solidFill>
                <a:latin typeface="Open Sauce"/>
                <a:ea typeface="Open Sauce"/>
                <a:cs typeface="Open Sauce"/>
                <a:sym typeface="Open Sauce"/>
              </a:rPr>
              <a:t>The concept consistently applied across all three models is the so-called "Vanishing Investor Coefficient," which refers to the diminishing importance over time of the Investor Type at year 0.</a:t>
            </a:r>
          </a:p>
          <a:p>
            <a:pPr algn="l">
              <a:lnSpc>
                <a:spcPts val="2597"/>
              </a:lnSpc>
            </a:pPr>
            <a:r>
              <a:rPr lang="en-US" sz="1998">
                <a:solidFill>
                  <a:srgbClr val="231F20"/>
                </a:solidFill>
                <a:latin typeface="Open Sauce"/>
                <a:ea typeface="Open Sauce"/>
                <a:cs typeface="Open Sauce"/>
                <a:sym typeface="Open Sauce"/>
              </a:rPr>
              <a:t>To understand this concept, we need to recall how the distance of a client from a cluster center is computed. Each client’s </a:t>
            </a:r>
            <a:r>
              <a:rPr lang="en-US" sz="1998" i="true">
                <a:solidFill>
                  <a:srgbClr val="231F20"/>
                </a:solidFill>
                <a:latin typeface="Open Sauce Italics"/>
                <a:ea typeface="Open Sauce Italics"/>
                <a:cs typeface="Open Sauce Italics"/>
                <a:sym typeface="Open Sauce Italics"/>
              </a:rPr>
              <a:t>clt</a:t>
            </a:r>
            <a:r>
              <a:rPr lang="en-US" sz="1998">
                <a:solidFill>
                  <a:srgbClr val="231F20"/>
                </a:solidFill>
                <a:latin typeface="Open Sauce"/>
                <a:ea typeface="Open Sauce"/>
                <a:cs typeface="Open Sauce"/>
                <a:sym typeface="Open Sauce"/>
              </a:rPr>
              <a:t> distance from a cluster center </a:t>
            </a:r>
            <a:r>
              <a:rPr lang="en-US" sz="1998" i="true">
                <a:solidFill>
                  <a:srgbClr val="231F20"/>
                </a:solidFill>
                <a:latin typeface="Open Sauce Italics"/>
                <a:ea typeface="Open Sauce Italics"/>
                <a:cs typeface="Open Sauce Italics"/>
                <a:sym typeface="Open Sauce Italics"/>
              </a:rPr>
              <a:t>cnt</a:t>
            </a:r>
            <a:r>
              <a:rPr lang="en-US" sz="1998">
                <a:solidFill>
                  <a:srgbClr val="231F20"/>
                </a:solidFill>
                <a:latin typeface="Open Sauce"/>
                <a:ea typeface="Open Sauce"/>
                <a:cs typeface="Open Sauce"/>
                <a:sym typeface="Open Sauce"/>
              </a:rPr>
              <a:t> is computed using a Mixed Distance, which is: </a:t>
            </a:r>
          </a:p>
          <a:p>
            <a:pPr algn="l">
              <a:lnSpc>
                <a:spcPts val="2597"/>
              </a:lnSpc>
            </a:pPr>
          </a:p>
          <a:p>
            <a:pPr algn="l">
              <a:lnSpc>
                <a:spcPts val="2597"/>
              </a:lnSpc>
            </a:pPr>
          </a:p>
          <a:p>
            <a:pPr algn="l">
              <a:lnSpc>
                <a:spcPts val="2597"/>
              </a:lnSpc>
            </a:pPr>
          </a:p>
          <a:p>
            <a:pPr algn="l">
              <a:lnSpc>
                <a:spcPts val="2597"/>
              </a:lnSpc>
            </a:pPr>
          </a:p>
          <a:p>
            <a:pPr algn="l">
              <a:lnSpc>
                <a:spcPts val="2597"/>
              </a:lnSpc>
            </a:pPr>
            <a:r>
              <a:rPr lang="en-US" sz="1998">
                <a:solidFill>
                  <a:srgbClr val="231F20"/>
                </a:solidFill>
                <a:latin typeface="Open Sauce"/>
                <a:ea typeface="Open Sauce"/>
                <a:cs typeface="Open Sauce"/>
                <a:sym typeface="Open Sauce"/>
              </a:rPr>
              <a:t>Where             is the Kronecker delta function,      </a:t>
            </a:r>
            <a:r>
              <a:rPr lang="en-US" sz="1998" i="true">
                <a:solidFill>
                  <a:srgbClr val="231F20"/>
                </a:solidFill>
                <a:latin typeface="Open Sauce Italics"/>
                <a:ea typeface="Open Sauce Italics"/>
                <a:cs typeface="Open Sauce Italics"/>
                <a:sym typeface="Open Sauce Italics"/>
              </a:rPr>
              <a:t> </a:t>
            </a:r>
            <a:r>
              <a:rPr lang="en-US" sz="1998">
                <a:solidFill>
                  <a:srgbClr val="231F20"/>
                </a:solidFill>
                <a:latin typeface="Open Sauce"/>
                <a:ea typeface="Open Sauce"/>
                <a:cs typeface="Open Sauce"/>
                <a:sym typeface="Open Sauce"/>
              </a:rPr>
              <a:t>is one of the </a:t>
            </a:r>
            <a:r>
              <a:rPr lang="en-US" sz="1998" i="true">
                <a:solidFill>
                  <a:srgbClr val="231F20"/>
                </a:solidFill>
                <a:latin typeface="Open Sauce Italics"/>
                <a:ea typeface="Open Sauce Italics"/>
                <a:cs typeface="Open Sauce Italics"/>
                <a:sym typeface="Open Sauce Italics"/>
              </a:rPr>
              <a:t>n</a:t>
            </a:r>
            <a:r>
              <a:rPr lang="en-US" sz="1998">
                <a:solidFill>
                  <a:srgbClr val="231F20"/>
                </a:solidFill>
                <a:latin typeface="Open Sauce"/>
                <a:ea typeface="Open Sauce"/>
                <a:cs typeface="Open Sauce"/>
                <a:sym typeface="Open Sauce"/>
              </a:rPr>
              <a:t> numerical features of the client/center </a:t>
            </a:r>
            <a:r>
              <a:rPr lang="en-US" sz="1998" i="true">
                <a:solidFill>
                  <a:srgbClr val="231F20"/>
                </a:solidFill>
                <a:latin typeface="Open Sauce Italics"/>
                <a:ea typeface="Open Sauce Italics"/>
                <a:cs typeface="Open Sauce Italics"/>
                <a:sym typeface="Open Sauce Italics"/>
              </a:rPr>
              <a:t>i</a:t>
            </a:r>
            <a:r>
              <a:rPr lang="en-US" sz="1998">
                <a:solidFill>
                  <a:srgbClr val="231F20"/>
                </a:solidFill>
                <a:latin typeface="Open Sauce"/>
                <a:ea typeface="Open Sauce"/>
                <a:cs typeface="Open Sauce"/>
                <a:sym typeface="Open Sauce"/>
              </a:rPr>
              <a:t>,     is one of the </a:t>
            </a:r>
            <a:r>
              <a:rPr lang="en-US" sz="1998" i="true">
                <a:solidFill>
                  <a:srgbClr val="231F20"/>
                </a:solidFill>
                <a:latin typeface="Open Sauce Italics"/>
                <a:ea typeface="Open Sauce Italics"/>
                <a:cs typeface="Open Sauce Italics"/>
                <a:sym typeface="Open Sauce Italics"/>
              </a:rPr>
              <a:t>c</a:t>
            </a:r>
            <a:r>
              <a:rPr lang="en-US" sz="1998">
                <a:solidFill>
                  <a:srgbClr val="231F20"/>
                </a:solidFill>
                <a:latin typeface="Open Sauce"/>
                <a:ea typeface="Open Sauce"/>
                <a:cs typeface="Open Sauce"/>
                <a:sym typeface="Open Sauce"/>
              </a:rPr>
              <a:t> categorical features,         is the Investor Type (Lump Sum, Capital, or non-investor), and </a:t>
            </a:r>
            <a:r>
              <a:rPr lang="en-US" sz="1998" i="true" b="true">
                <a:solidFill>
                  <a:srgbClr val="231F20"/>
                </a:solidFill>
                <a:latin typeface="Open Sauce Bold Italics"/>
                <a:ea typeface="Open Sauce Bold Italics"/>
                <a:cs typeface="Open Sauce Bold Italics"/>
                <a:sym typeface="Open Sauce Bold Italics"/>
              </a:rPr>
              <a:t>Weight</a:t>
            </a:r>
            <a:r>
              <a:rPr lang="en-US" sz="1998">
                <a:solidFill>
                  <a:srgbClr val="231F20"/>
                </a:solidFill>
                <a:latin typeface="Open Sauce"/>
                <a:ea typeface="Open Sauce"/>
                <a:cs typeface="Open Sauce"/>
                <a:sym typeface="Open Sauce"/>
              </a:rPr>
              <a:t> is the Investor Coefficient.</a:t>
            </a:r>
          </a:p>
          <a:p>
            <a:pPr algn="l">
              <a:lnSpc>
                <a:spcPts val="2597"/>
              </a:lnSpc>
            </a:pPr>
            <a:r>
              <a:rPr lang="en-US" sz="1998">
                <a:solidFill>
                  <a:srgbClr val="231F20"/>
                </a:solidFill>
                <a:latin typeface="Open Sauce"/>
                <a:ea typeface="Open Sauce"/>
                <a:cs typeface="Open Sauce"/>
                <a:sym typeface="Open Sauce"/>
              </a:rPr>
              <a:t>To model the diminishing importance, less weight is given to the dissimilarity of the Investor Type, as shown in the figure below. The rationale is that the Investor Type at year 0 gradually loses relevance over time, and reducing its impact each year reflects this idea: initially, its influence is significant, but by the end, it becomes almost negligible.</a:t>
            </a:r>
          </a:p>
          <a:p>
            <a:pPr algn="l">
              <a:lnSpc>
                <a:spcPts val="2597"/>
              </a:lnSpc>
            </a:pPr>
          </a:p>
          <a:p>
            <a:pPr algn="l">
              <a:lnSpc>
                <a:spcPts val="2597"/>
              </a:lnSpc>
            </a:pPr>
          </a:p>
          <a:p>
            <a:pPr algn="l">
              <a:lnSpc>
                <a:spcPts val="2597"/>
              </a:lnSpc>
            </a:pPr>
          </a:p>
          <a:p>
            <a:pPr algn="l">
              <a:lnSpc>
                <a:spcPts val="2597"/>
              </a:lnSpc>
              <a:spcBef>
                <a:spcPct val="0"/>
              </a:spcBef>
            </a:pPr>
          </a:p>
        </p:txBody>
      </p:sp>
      <p:sp>
        <p:nvSpPr>
          <p:cNvPr name="Freeform 11" id="11"/>
          <p:cNvSpPr/>
          <p:nvPr/>
        </p:nvSpPr>
        <p:spPr>
          <a:xfrm flipH="false" flipV="false" rot="0">
            <a:off x="3871056" y="3083933"/>
            <a:ext cx="10419708" cy="1302464"/>
          </a:xfrm>
          <a:custGeom>
            <a:avLst/>
            <a:gdLst/>
            <a:ahLst/>
            <a:cxnLst/>
            <a:rect r="r" b="b" t="t" l="l"/>
            <a:pathLst>
              <a:path h="1302464" w="10419708">
                <a:moveTo>
                  <a:pt x="0" y="0"/>
                </a:moveTo>
                <a:lnTo>
                  <a:pt x="10419708" y="0"/>
                </a:lnTo>
                <a:lnTo>
                  <a:pt x="10419708" y="1302463"/>
                </a:lnTo>
                <a:lnTo>
                  <a:pt x="0" y="1302463"/>
                </a:lnTo>
                <a:lnTo>
                  <a:pt x="0" y="0"/>
                </a:lnTo>
                <a:close/>
              </a:path>
            </a:pathLst>
          </a:custGeom>
          <a:blipFill>
            <a:blip r:embed="rId5"/>
            <a:stretch>
              <a:fillRect l="0" t="0" r="0" b="0"/>
            </a:stretch>
          </a:blipFill>
        </p:spPr>
      </p:sp>
      <p:sp>
        <p:nvSpPr>
          <p:cNvPr name="TextBox 12" id="12"/>
          <p:cNvSpPr txBox="true"/>
          <p:nvPr/>
        </p:nvSpPr>
        <p:spPr>
          <a:xfrm rot="0">
            <a:off x="101600" y="140066"/>
            <a:ext cx="18186400" cy="1400203"/>
          </a:xfrm>
          <a:prstGeom prst="rect">
            <a:avLst/>
          </a:prstGeom>
        </p:spPr>
        <p:txBody>
          <a:bodyPr anchor="t" rtlCol="false" tIns="0" lIns="0" bIns="0" rIns="0">
            <a:spAutoFit/>
          </a:bodyPr>
          <a:lstStyle/>
          <a:p>
            <a:pPr algn="ctr" marL="0" indent="0" lvl="0">
              <a:lnSpc>
                <a:spcPts val="11498"/>
              </a:lnSpc>
              <a:spcBef>
                <a:spcPct val="0"/>
              </a:spcBef>
            </a:pPr>
            <a:r>
              <a:rPr lang="en-US" b="true" sz="8332" spc="816">
                <a:solidFill>
                  <a:srgbClr val="231F20"/>
                </a:solidFill>
                <a:latin typeface="Oswald Bold"/>
                <a:ea typeface="Oswald Bold"/>
                <a:cs typeface="Oswald Bold"/>
                <a:sym typeface="Oswald Bold"/>
              </a:rPr>
              <a:t>VANISHING INVESTOR COEFFICIENT</a:t>
            </a:r>
          </a:p>
        </p:txBody>
      </p:sp>
      <p:sp>
        <p:nvSpPr>
          <p:cNvPr name="Freeform 13" id="13"/>
          <p:cNvSpPr/>
          <p:nvPr/>
        </p:nvSpPr>
        <p:spPr>
          <a:xfrm flipH="false" flipV="false" rot="0">
            <a:off x="5865926" y="6108125"/>
            <a:ext cx="6630176" cy="3770912"/>
          </a:xfrm>
          <a:custGeom>
            <a:avLst/>
            <a:gdLst/>
            <a:ahLst/>
            <a:cxnLst/>
            <a:rect r="r" b="b" t="t" l="l"/>
            <a:pathLst>
              <a:path h="3770912" w="6630176">
                <a:moveTo>
                  <a:pt x="0" y="0"/>
                </a:moveTo>
                <a:lnTo>
                  <a:pt x="6630175" y="0"/>
                </a:lnTo>
                <a:lnTo>
                  <a:pt x="6630175" y="3770912"/>
                </a:lnTo>
                <a:lnTo>
                  <a:pt x="0" y="3770912"/>
                </a:lnTo>
                <a:lnTo>
                  <a:pt x="0" y="0"/>
                </a:lnTo>
                <a:close/>
              </a:path>
            </a:pathLst>
          </a:custGeom>
          <a:blipFill>
            <a:blip r:embed="rId6"/>
            <a:stretch>
              <a:fillRect l="0" t="0" r="0" b="0"/>
            </a:stretch>
          </a:blipFill>
        </p:spPr>
      </p:sp>
      <p:grpSp>
        <p:nvGrpSpPr>
          <p:cNvPr name="Group 14" id="14"/>
          <p:cNvGrpSpPr/>
          <p:nvPr/>
        </p:nvGrpSpPr>
        <p:grpSpPr>
          <a:xfrm rot="0">
            <a:off x="1747170" y="4402441"/>
            <a:ext cx="812785" cy="276693"/>
            <a:chOff x="0" y="0"/>
            <a:chExt cx="1083714" cy="368924"/>
          </a:xfrm>
        </p:grpSpPr>
        <p:sp>
          <p:nvSpPr>
            <p:cNvPr name="Freeform 15" id="15"/>
            <p:cNvSpPr/>
            <p:nvPr/>
          </p:nvSpPr>
          <p:spPr>
            <a:xfrm flipH="false" flipV="false" rot="0">
              <a:off x="0" y="0"/>
              <a:ext cx="1083714" cy="368924"/>
            </a:xfrm>
            <a:custGeom>
              <a:avLst/>
              <a:gdLst/>
              <a:ahLst/>
              <a:cxnLst/>
              <a:rect r="r" b="b" t="t" l="l"/>
              <a:pathLst>
                <a:path h="368924" w="1083714">
                  <a:moveTo>
                    <a:pt x="0" y="0"/>
                  </a:moveTo>
                  <a:lnTo>
                    <a:pt x="1083714" y="0"/>
                  </a:lnTo>
                  <a:lnTo>
                    <a:pt x="1083714" y="368924"/>
                  </a:lnTo>
                  <a:lnTo>
                    <a:pt x="0" y="368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grpSp>
        <p:nvGrpSpPr>
          <p:cNvPr name="Group 16" id="16"/>
          <p:cNvGrpSpPr/>
          <p:nvPr/>
        </p:nvGrpSpPr>
        <p:grpSpPr>
          <a:xfrm rot="0">
            <a:off x="6522451" y="4479760"/>
            <a:ext cx="299061" cy="199374"/>
            <a:chOff x="0" y="0"/>
            <a:chExt cx="398748" cy="265832"/>
          </a:xfrm>
        </p:grpSpPr>
        <p:sp>
          <p:nvSpPr>
            <p:cNvPr name="Freeform 17" id="17"/>
            <p:cNvSpPr/>
            <p:nvPr/>
          </p:nvSpPr>
          <p:spPr>
            <a:xfrm flipH="false" flipV="false" rot="0">
              <a:off x="0" y="0"/>
              <a:ext cx="398748" cy="265832"/>
            </a:xfrm>
            <a:custGeom>
              <a:avLst/>
              <a:gdLst/>
              <a:ahLst/>
              <a:cxnLst/>
              <a:rect r="r" b="b" t="t" l="l"/>
              <a:pathLst>
                <a:path h="265832" w="398748">
                  <a:moveTo>
                    <a:pt x="0" y="0"/>
                  </a:moveTo>
                  <a:lnTo>
                    <a:pt x="398748" y="0"/>
                  </a:lnTo>
                  <a:lnTo>
                    <a:pt x="398748" y="265832"/>
                  </a:lnTo>
                  <a:lnTo>
                    <a:pt x="0" y="2658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18" id="18"/>
          <p:cNvGrpSpPr/>
          <p:nvPr/>
        </p:nvGrpSpPr>
        <p:grpSpPr>
          <a:xfrm rot="0">
            <a:off x="1976188" y="4765313"/>
            <a:ext cx="492823" cy="222565"/>
            <a:chOff x="0" y="0"/>
            <a:chExt cx="657097" cy="296753"/>
          </a:xfrm>
        </p:grpSpPr>
        <p:sp>
          <p:nvSpPr>
            <p:cNvPr name="Freeform 19" id="19"/>
            <p:cNvSpPr/>
            <p:nvPr/>
          </p:nvSpPr>
          <p:spPr>
            <a:xfrm flipH="false" flipV="false" rot="0">
              <a:off x="0" y="0"/>
              <a:ext cx="657097" cy="296753"/>
            </a:xfrm>
            <a:custGeom>
              <a:avLst/>
              <a:gdLst/>
              <a:ahLst/>
              <a:cxnLst/>
              <a:rect r="r" b="b" t="t" l="l"/>
              <a:pathLst>
                <a:path h="296753" w="657097">
                  <a:moveTo>
                    <a:pt x="0" y="0"/>
                  </a:moveTo>
                  <a:lnTo>
                    <a:pt x="657097" y="0"/>
                  </a:lnTo>
                  <a:lnTo>
                    <a:pt x="657097" y="296753"/>
                  </a:lnTo>
                  <a:lnTo>
                    <a:pt x="0" y="29675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20" id="20"/>
          <p:cNvGrpSpPr/>
          <p:nvPr/>
        </p:nvGrpSpPr>
        <p:grpSpPr>
          <a:xfrm rot="0">
            <a:off x="13770269" y="4479760"/>
            <a:ext cx="222300" cy="188100"/>
            <a:chOff x="0" y="0"/>
            <a:chExt cx="296400" cy="250800"/>
          </a:xfrm>
        </p:grpSpPr>
        <p:sp>
          <p:nvSpPr>
            <p:cNvPr name="Freeform 21" id="21"/>
            <p:cNvSpPr/>
            <p:nvPr/>
          </p:nvSpPr>
          <p:spPr>
            <a:xfrm flipH="false" flipV="false" rot="0">
              <a:off x="0" y="0"/>
              <a:ext cx="296400" cy="250800"/>
            </a:xfrm>
            <a:custGeom>
              <a:avLst/>
              <a:gdLst/>
              <a:ahLst/>
              <a:cxnLst/>
              <a:rect r="r" b="b" t="t" l="l"/>
              <a:pathLst>
                <a:path h="250800" w="296400">
                  <a:moveTo>
                    <a:pt x="0" y="0"/>
                  </a:moveTo>
                  <a:lnTo>
                    <a:pt x="296400" y="0"/>
                  </a:lnTo>
                  <a:lnTo>
                    <a:pt x="296400" y="250800"/>
                  </a:lnTo>
                  <a:lnTo>
                    <a:pt x="0" y="250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651990">
            <a:off x="-6149899" y="-606847"/>
            <a:ext cx="13176974" cy="13521149"/>
          </a:xfrm>
          <a:custGeom>
            <a:avLst/>
            <a:gdLst/>
            <a:ahLst/>
            <a:cxnLst/>
            <a:rect r="r" b="b" t="t" l="l"/>
            <a:pathLst>
              <a:path h="13521149" w="13176974">
                <a:moveTo>
                  <a:pt x="0" y="0"/>
                </a:moveTo>
                <a:lnTo>
                  <a:pt x="13176974" y="0"/>
                </a:lnTo>
                <a:lnTo>
                  <a:pt x="13176974" y="13521149"/>
                </a:lnTo>
                <a:lnTo>
                  <a:pt x="0" y="13521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38588" y="272875"/>
            <a:ext cx="5086944" cy="843005"/>
            <a:chOff x="0" y="0"/>
            <a:chExt cx="1339771" cy="222026"/>
          </a:xfrm>
        </p:grpSpPr>
        <p:sp>
          <p:nvSpPr>
            <p:cNvPr name="Freeform 5" id="5"/>
            <p:cNvSpPr/>
            <p:nvPr/>
          </p:nvSpPr>
          <p:spPr>
            <a:xfrm flipH="false" flipV="false" rot="0">
              <a:off x="0" y="0"/>
              <a:ext cx="1339771" cy="222026"/>
            </a:xfrm>
            <a:custGeom>
              <a:avLst/>
              <a:gdLst/>
              <a:ahLst/>
              <a:cxnLst/>
              <a:rect r="r" b="b" t="t" l="l"/>
              <a:pathLst>
                <a:path h="222026" w="1339771">
                  <a:moveTo>
                    <a:pt x="0" y="0"/>
                  </a:moveTo>
                  <a:lnTo>
                    <a:pt x="1339771" y="0"/>
                  </a:lnTo>
                  <a:lnTo>
                    <a:pt x="1339771" y="222026"/>
                  </a:lnTo>
                  <a:lnTo>
                    <a:pt x="0" y="222026"/>
                  </a:lnTo>
                  <a:close/>
                </a:path>
              </a:pathLst>
            </a:custGeom>
            <a:solidFill>
              <a:srgbClr val="1A1A1A"/>
            </a:solidFill>
          </p:spPr>
        </p:sp>
        <p:sp>
          <p:nvSpPr>
            <p:cNvPr name="TextBox 6" id="6"/>
            <p:cNvSpPr txBox="true"/>
            <p:nvPr/>
          </p:nvSpPr>
          <p:spPr>
            <a:xfrm>
              <a:off x="0" y="-57150"/>
              <a:ext cx="1339771"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Investors Clusters (1 to 4)</a:t>
              </a:r>
            </a:p>
          </p:txBody>
        </p:sp>
      </p:grpSp>
      <p:grpSp>
        <p:nvGrpSpPr>
          <p:cNvPr name="Group 7" id="7"/>
          <p:cNvGrpSpPr/>
          <p:nvPr/>
        </p:nvGrpSpPr>
        <p:grpSpPr>
          <a:xfrm rot="0">
            <a:off x="438588" y="1115879"/>
            <a:ext cx="5086944" cy="2521998"/>
            <a:chOff x="0" y="0"/>
            <a:chExt cx="982372" cy="487039"/>
          </a:xfrm>
        </p:grpSpPr>
        <p:sp>
          <p:nvSpPr>
            <p:cNvPr name="Freeform 8" id="8"/>
            <p:cNvSpPr/>
            <p:nvPr/>
          </p:nvSpPr>
          <p:spPr>
            <a:xfrm flipH="false" flipV="false" rot="0">
              <a:off x="0" y="0"/>
              <a:ext cx="982372" cy="487039"/>
            </a:xfrm>
            <a:custGeom>
              <a:avLst/>
              <a:gdLst/>
              <a:ahLst/>
              <a:cxnLst/>
              <a:rect r="r" b="b" t="t" l="l"/>
              <a:pathLst>
                <a:path h="487039" w="982372">
                  <a:moveTo>
                    <a:pt x="0" y="0"/>
                  </a:moveTo>
                  <a:lnTo>
                    <a:pt x="982372" y="0"/>
                  </a:lnTo>
                  <a:lnTo>
                    <a:pt x="982372" y="487039"/>
                  </a:lnTo>
                  <a:lnTo>
                    <a:pt x="0" y="487039"/>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982372" cy="506089"/>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5375213" y="0"/>
            <a:ext cx="2912787" cy="10574615"/>
            <a:chOff x="0" y="0"/>
            <a:chExt cx="767154" cy="2785084"/>
          </a:xfrm>
        </p:grpSpPr>
        <p:sp>
          <p:nvSpPr>
            <p:cNvPr name="Freeform 11" id="11"/>
            <p:cNvSpPr/>
            <p:nvPr/>
          </p:nvSpPr>
          <p:spPr>
            <a:xfrm flipH="false" flipV="false" rot="0">
              <a:off x="0" y="0"/>
              <a:ext cx="767154" cy="2785084"/>
            </a:xfrm>
            <a:custGeom>
              <a:avLst/>
              <a:gdLst/>
              <a:ahLst/>
              <a:cxnLst/>
              <a:rect r="r" b="b" t="t" l="l"/>
              <a:pathLst>
                <a:path h="2785084" w="767154">
                  <a:moveTo>
                    <a:pt x="0" y="0"/>
                  </a:moveTo>
                  <a:lnTo>
                    <a:pt x="767154" y="0"/>
                  </a:lnTo>
                  <a:lnTo>
                    <a:pt x="767154" y="2785084"/>
                  </a:lnTo>
                  <a:lnTo>
                    <a:pt x="0" y="2785084"/>
                  </a:lnTo>
                  <a:close/>
                </a:path>
              </a:pathLst>
            </a:custGeom>
            <a:solidFill>
              <a:srgbClr val="CCCCCC"/>
            </a:solidFill>
          </p:spPr>
        </p:sp>
        <p:sp>
          <p:nvSpPr>
            <p:cNvPr name="TextBox 12" id="12"/>
            <p:cNvSpPr txBox="true"/>
            <p:nvPr/>
          </p:nvSpPr>
          <p:spPr>
            <a:xfrm>
              <a:off x="0" y="-19050"/>
              <a:ext cx="767154" cy="2804134"/>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6033061" y="272875"/>
            <a:ext cx="11761370" cy="843005"/>
            <a:chOff x="0" y="0"/>
            <a:chExt cx="3097645" cy="222026"/>
          </a:xfrm>
        </p:grpSpPr>
        <p:sp>
          <p:nvSpPr>
            <p:cNvPr name="Freeform 14" id="14"/>
            <p:cNvSpPr/>
            <p:nvPr/>
          </p:nvSpPr>
          <p:spPr>
            <a:xfrm flipH="false" flipV="false" rot="0">
              <a:off x="0" y="0"/>
              <a:ext cx="3097645" cy="222026"/>
            </a:xfrm>
            <a:custGeom>
              <a:avLst/>
              <a:gdLst/>
              <a:ahLst/>
              <a:cxnLst/>
              <a:rect r="r" b="b" t="t" l="l"/>
              <a:pathLst>
                <a:path h="222026" w="3097645">
                  <a:moveTo>
                    <a:pt x="0" y="0"/>
                  </a:moveTo>
                  <a:lnTo>
                    <a:pt x="3097645" y="0"/>
                  </a:lnTo>
                  <a:lnTo>
                    <a:pt x="3097645" y="222026"/>
                  </a:lnTo>
                  <a:lnTo>
                    <a:pt x="0" y="222026"/>
                  </a:lnTo>
                  <a:close/>
                </a:path>
              </a:pathLst>
            </a:custGeom>
            <a:solidFill>
              <a:srgbClr val="1A1A1A"/>
            </a:solidFill>
          </p:spPr>
        </p:sp>
        <p:sp>
          <p:nvSpPr>
            <p:cNvPr name="TextBox 15" id="15"/>
            <p:cNvSpPr txBox="true"/>
            <p:nvPr/>
          </p:nvSpPr>
          <p:spPr>
            <a:xfrm>
              <a:off x="0" y="-57150"/>
              <a:ext cx="3097645"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Non investors Clusters (5 and 6)</a:t>
              </a:r>
            </a:p>
          </p:txBody>
        </p:sp>
      </p:grpSp>
      <p:grpSp>
        <p:nvGrpSpPr>
          <p:cNvPr name="Group 16" id="16"/>
          <p:cNvGrpSpPr/>
          <p:nvPr/>
        </p:nvGrpSpPr>
        <p:grpSpPr>
          <a:xfrm rot="0">
            <a:off x="6033061" y="1115879"/>
            <a:ext cx="11761370" cy="7326366"/>
            <a:chOff x="0" y="0"/>
            <a:chExt cx="2271312" cy="1414840"/>
          </a:xfrm>
        </p:grpSpPr>
        <p:sp>
          <p:nvSpPr>
            <p:cNvPr name="Freeform 17" id="17"/>
            <p:cNvSpPr/>
            <p:nvPr/>
          </p:nvSpPr>
          <p:spPr>
            <a:xfrm flipH="false" flipV="false" rot="0">
              <a:off x="0" y="0"/>
              <a:ext cx="2271312" cy="1414840"/>
            </a:xfrm>
            <a:custGeom>
              <a:avLst/>
              <a:gdLst/>
              <a:ahLst/>
              <a:cxnLst/>
              <a:rect r="r" b="b" t="t" l="l"/>
              <a:pathLst>
                <a:path h="1414840" w="2271312">
                  <a:moveTo>
                    <a:pt x="0" y="0"/>
                  </a:moveTo>
                  <a:lnTo>
                    <a:pt x="2271312" y="0"/>
                  </a:lnTo>
                  <a:lnTo>
                    <a:pt x="2271312" y="1414840"/>
                  </a:lnTo>
                  <a:lnTo>
                    <a:pt x="0" y="1414840"/>
                  </a:lnTo>
                  <a:close/>
                </a:path>
              </a:pathLst>
            </a:custGeom>
            <a:solidFill>
              <a:srgbClr val="FFFFFF"/>
            </a:solidFill>
            <a:ln w="38100" cap="sq">
              <a:solidFill>
                <a:srgbClr val="000000"/>
              </a:solidFill>
              <a:prstDash val="solid"/>
              <a:miter/>
            </a:ln>
          </p:spPr>
        </p:sp>
        <p:sp>
          <p:nvSpPr>
            <p:cNvPr name="TextBox 18" id="18"/>
            <p:cNvSpPr txBox="true"/>
            <p:nvPr/>
          </p:nvSpPr>
          <p:spPr>
            <a:xfrm>
              <a:off x="0" y="-19050"/>
              <a:ext cx="2271312" cy="1433890"/>
            </a:xfrm>
            <a:prstGeom prst="rect">
              <a:avLst/>
            </a:prstGeom>
          </p:spPr>
          <p:txBody>
            <a:bodyPr anchor="ctr" rtlCol="false" tIns="50800" lIns="50800" bIns="50800" rIns="50800"/>
            <a:lstStyle/>
            <a:p>
              <a:pPr algn="ctr">
                <a:lnSpc>
                  <a:spcPts val="2859"/>
                </a:lnSpc>
              </a:pPr>
            </a:p>
          </p:txBody>
        </p:sp>
      </p:grpSp>
      <p:sp>
        <p:nvSpPr>
          <p:cNvPr name="TextBox 19" id="19"/>
          <p:cNvSpPr txBox="true"/>
          <p:nvPr/>
        </p:nvSpPr>
        <p:spPr>
          <a:xfrm rot="0">
            <a:off x="4786889" y="8270795"/>
            <a:ext cx="12761776" cy="1628809"/>
          </a:xfrm>
          <a:prstGeom prst="rect">
            <a:avLst/>
          </a:prstGeom>
        </p:spPr>
        <p:txBody>
          <a:bodyPr anchor="t" rtlCol="false" tIns="0" lIns="0" bIns="0" rIns="0">
            <a:spAutoFit/>
          </a:bodyPr>
          <a:lstStyle/>
          <a:p>
            <a:pPr algn="r">
              <a:lnSpc>
                <a:spcPts val="13222"/>
              </a:lnSpc>
            </a:pPr>
            <a:r>
              <a:rPr lang="en-US" b="true" sz="9581" spc="939">
                <a:solidFill>
                  <a:srgbClr val="231F20"/>
                </a:solidFill>
                <a:latin typeface="Oswald Bold"/>
                <a:ea typeface="Oswald Bold"/>
                <a:cs typeface="Oswald Bold"/>
                <a:sym typeface="Oswald Bold"/>
              </a:rPr>
              <a:t>BUSINESS PROPOSAL</a:t>
            </a:r>
          </a:p>
        </p:txBody>
      </p:sp>
      <p:grpSp>
        <p:nvGrpSpPr>
          <p:cNvPr name="Group 20" id="20"/>
          <p:cNvGrpSpPr/>
          <p:nvPr/>
        </p:nvGrpSpPr>
        <p:grpSpPr>
          <a:xfrm rot="0">
            <a:off x="438588" y="3888398"/>
            <a:ext cx="5086944" cy="843005"/>
            <a:chOff x="0" y="0"/>
            <a:chExt cx="1339771" cy="222026"/>
          </a:xfrm>
        </p:grpSpPr>
        <p:sp>
          <p:nvSpPr>
            <p:cNvPr name="Freeform 21" id="21"/>
            <p:cNvSpPr/>
            <p:nvPr/>
          </p:nvSpPr>
          <p:spPr>
            <a:xfrm flipH="false" flipV="false" rot="0">
              <a:off x="0" y="0"/>
              <a:ext cx="1339771" cy="222026"/>
            </a:xfrm>
            <a:custGeom>
              <a:avLst/>
              <a:gdLst/>
              <a:ahLst/>
              <a:cxnLst/>
              <a:rect r="r" b="b" t="t" l="l"/>
              <a:pathLst>
                <a:path h="222026" w="1339771">
                  <a:moveTo>
                    <a:pt x="0" y="0"/>
                  </a:moveTo>
                  <a:lnTo>
                    <a:pt x="1339771" y="0"/>
                  </a:lnTo>
                  <a:lnTo>
                    <a:pt x="1339771" y="222026"/>
                  </a:lnTo>
                  <a:lnTo>
                    <a:pt x="0" y="222026"/>
                  </a:lnTo>
                  <a:close/>
                </a:path>
              </a:pathLst>
            </a:custGeom>
            <a:solidFill>
              <a:srgbClr val="1A1A1A"/>
            </a:solidFill>
          </p:spPr>
        </p:sp>
        <p:sp>
          <p:nvSpPr>
            <p:cNvPr name="TextBox 22" id="22"/>
            <p:cNvSpPr txBox="true"/>
            <p:nvPr/>
          </p:nvSpPr>
          <p:spPr>
            <a:xfrm>
              <a:off x="0" y="-57150"/>
              <a:ext cx="1339771" cy="279176"/>
            </a:xfrm>
            <a:prstGeom prst="rect">
              <a:avLst/>
            </a:prstGeom>
          </p:spPr>
          <p:txBody>
            <a:bodyPr anchor="ctr" rtlCol="false" tIns="50800" lIns="50800" bIns="50800" rIns="50800"/>
            <a:lstStyle/>
            <a:p>
              <a:pPr algn="ctr" marL="0" indent="0" lvl="0">
                <a:lnSpc>
                  <a:spcPts val="4390"/>
                </a:lnSpc>
                <a:spcBef>
                  <a:spcPct val="0"/>
                </a:spcBef>
              </a:pPr>
              <a:r>
                <a:rPr lang="en-US" b="true" sz="3181" spc="31">
                  <a:solidFill>
                    <a:srgbClr val="FFFFFF"/>
                  </a:solidFill>
                  <a:latin typeface="DM Sans Bold"/>
                  <a:ea typeface="DM Sans Bold"/>
                  <a:cs typeface="DM Sans Bold"/>
                  <a:sym typeface="DM Sans Bold"/>
                </a:rPr>
                <a:t>FINAL ESTIMATE</a:t>
              </a:r>
            </a:p>
          </p:txBody>
        </p:sp>
      </p:grpSp>
      <p:grpSp>
        <p:nvGrpSpPr>
          <p:cNvPr name="Group 23" id="23"/>
          <p:cNvGrpSpPr/>
          <p:nvPr/>
        </p:nvGrpSpPr>
        <p:grpSpPr>
          <a:xfrm rot="0">
            <a:off x="438588" y="4731403"/>
            <a:ext cx="5086944" cy="3710843"/>
            <a:chOff x="0" y="0"/>
            <a:chExt cx="982372" cy="716624"/>
          </a:xfrm>
        </p:grpSpPr>
        <p:sp>
          <p:nvSpPr>
            <p:cNvPr name="Freeform 24" id="24"/>
            <p:cNvSpPr/>
            <p:nvPr/>
          </p:nvSpPr>
          <p:spPr>
            <a:xfrm flipH="false" flipV="false" rot="0">
              <a:off x="0" y="0"/>
              <a:ext cx="982372" cy="716624"/>
            </a:xfrm>
            <a:custGeom>
              <a:avLst/>
              <a:gdLst/>
              <a:ahLst/>
              <a:cxnLst/>
              <a:rect r="r" b="b" t="t" l="l"/>
              <a:pathLst>
                <a:path h="716624" w="982372">
                  <a:moveTo>
                    <a:pt x="0" y="0"/>
                  </a:moveTo>
                  <a:lnTo>
                    <a:pt x="982372" y="0"/>
                  </a:lnTo>
                  <a:lnTo>
                    <a:pt x="982372" y="716624"/>
                  </a:lnTo>
                  <a:lnTo>
                    <a:pt x="0" y="716624"/>
                  </a:lnTo>
                  <a:close/>
                </a:path>
              </a:pathLst>
            </a:custGeom>
            <a:solidFill>
              <a:srgbClr val="FFFFFF"/>
            </a:solidFill>
            <a:ln w="38100" cap="sq">
              <a:solidFill>
                <a:srgbClr val="000000"/>
              </a:solidFill>
              <a:prstDash val="solid"/>
              <a:miter/>
            </a:ln>
          </p:spPr>
        </p:sp>
        <p:sp>
          <p:nvSpPr>
            <p:cNvPr name="TextBox 25" id="25"/>
            <p:cNvSpPr txBox="true"/>
            <p:nvPr/>
          </p:nvSpPr>
          <p:spPr>
            <a:xfrm>
              <a:off x="0" y="-19050"/>
              <a:ext cx="982372" cy="735674"/>
            </a:xfrm>
            <a:prstGeom prst="rect">
              <a:avLst/>
            </a:prstGeom>
          </p:spPr>
          <p:txBody>
            <a:bodyPr anchor="ctr" rtlCol="false" tIns="50800" lIns="50800" bIns="50800" rIns="50800"/>
            <a:lstStyle/>
            <a:p>
              <a:pPr algn="ctr">
                <a:lnSpc>
                  <a:spcPts val="2859"/>
                </a:lnSpc>
              </a:pPr>
            </a:p>
          </p:txBody>
        </p:sp>
      </p:grpSp>
      <p:sp>
        <p:nvSpPr>
          <p:cNvPr name="Freeform 26" id="26"/>
          <p:cNvSpPr/>
          <p:nvPr/>
        </p:nvSpPr>
        <p:spPr>
          <a:xfrm flipH="false" flipV="false" rot="0">
            <a:off x="7364114" y="2542562"/>
            <a:ext cx="9099265" cy="5766659"/>
          </a:xfrm>
          <a:custGeom>
            <a:avLst/>
            <a:gdLst/>
            <a:ahLst/>
            <a:cxnLst/>
            <a:rect r="r" b="b" t="t" l="l"/>
            <a:pathLst>
              <a:path h="5766659" w="9099265">
                <a:moveTo>
                  <a:pt x="0" y="0"/>
                </a:moveTo>
                <a:lnTo>
                  <a:pt x="9099265" y="0"/>
                </a:lnTo>
                <a:lnTo>
                  <a:pt x="9099265" y="5766659"/>
                </a:lnTo>
                <a:lnTo>
                  <a:pt x="0" y="5766659"/>
                </a:lnTo>
                <a:lnTo>
                  <a:pt x="0" y="0"/>
                </a:lnTo>
                <a:close/>
              </a:path>
            </a:pathLst>
          </a:custGeom>
          <a:blipFill>
            <a:blip r:embed="rId5"/>
            <a:stretch>
              <a:fillRect l="-39" t="0" r="-39" b="0"/>
            </a:stretch>
          </a:blipFill>
        </p:spPr>
      </p:sp>
      <p:sp>
        <p:nvSpPr>
          <p:cNvPr name="TextBox 27" id="27"/>
          <p:cNvSpPr txBox="true"/>
          <p:nvPr/>
        </p:nvSpPr>
        <p:spPr>
          <a:xfrm rot="0">
            <a:off x="468101" y="1192807"/>
            <a:ext cx="5027918" cy="2330044"/>
          </a:xfrm>
          <a:prstGeom prst="rect">
            <a:avLst/>
          </a:prstGeom>
        </p:spPr>
        <p:txBody>
          <a:bodyPr anchor="t" rtlCol="false" tIns="0" lIns="0" bIns="0" rIns="0">
            <a:spAutoFit/>
          </a:bodyPr>
          <a:lstStyle/>
          <a:p>
            <a:pPr algn="ctr">
              <a:lnSpc>
                <a:spcPts val="3091"/>
              </a:lnSpc>
            </a:pPr>
            <a:r>
              <a:rPr lang="en-US" sz="2239" spc="219">
                <a:solidFill>
                  <a:srgbClr val="231F20"/>
                </a:solidFill>
                <a:latin typeface="DM Sans"/>
                <a:ea typeface="DM Sans"/>
                <a:cs typeface="DM Sans"/>
                <a:sym typeface="DM Sans"/>
              </a:rPr>
              <a:t>The suggested financial products are the same as those in the original recommendation system, leading to a decrease in the predicted total units sold.</a:t>
            </a:r>
          </a:p>
        </p:txBody>
      </p:sp>
      <p:sp>
        <p:nvSpPr>
          <p:cNvPr name="TextBox 28" id="28"/>
          <p:cNvSpPr txBox="true"/>
          <p:nvPr/>
        </p:nvSpPr>
        <p:spPr>
          <a:xfrm rot="0">
            <a:off x="6132829" y="1218410"/>
            <a:ext cx="11561835" cy="1158469"/>
          </a:xfrm>
          <a:prstGeom prst="rect">
            <a:avLst/>
          </a:prstGeom>
        </p:spPr>
        <p:txBody>
          <a:bodyPr anchor="t" rtlCol="false" tIns="0" lIns="0" bIns="0" rIns="0">
            <a:spAutoFit/>
          </a:bodyPr>
          <a:lstStyle/>
          <a:p>
            <a:pPr algn="ctr">
              <a:lnSpc>
                <a:spcPts val="3091"/>
              </a:lnSpc>
            </a:pPr>
            <a:r>
              <a:rPr lang="en-US" sz="2239" spc="219">
                <a:solidFill>
                  <a:srgbClr val="231F20"/>
                </a:solidFill>
                <a:latin typeface="DM Sans"/>
                <a:ea typeface="DM Sans"/>
                <a:cs typeface="DM Sans"/>
                <a:sym typeface="DM Sans"/>
              </a:rPr>
              <a:t>The idea is to find insurance products, particularly tailored to a subcluster identified through a decision tree-like division of each cluster. For example, the suggestions for cluster 6 are reported below: </a:t>
            </a:r>
          </a:p>
        </p:txBody>
      </p:sp>
      <p:sp>
        <p:nvSpPr>
          <p:cNvPr name="TextBox 29" id="29"/>
          <p:cNvSpPr txBox="true"/>
          <p:nvPr/>
        </p:nvSpPr>
        <p:spPr>
          <a:xfrm rot="0">
            <a:off x="548027" y="4807603"/>
            <a:ext cx="4868066" cy="3501619"/>
          </a:xfrm>
          <a:prstGeom prst="rect">
            <a:avLst/>
          </a:prstGeom>
        </p:spPr>
        <p:txBody>
          <a:bodyPr anchor="t" rtlCol="false" tIns="0" lIns="0" bIns="0" rIns="0">
            <a:spAutoFit/>
          </a:bodyPr>
          <a:lstStyle/>
          <a:p>
            <a:pPr algn="ctr">
              <a:lnSpc>
                <a:spcPts val="3091"/>
              </a:lnSpc>
            </a:pPr>
            <a:r>
              <a:rPr lang="en-US" sz="2239" spc="219">
                <a:solidFill>
                  <a:srgbClr val="231F20"/>
                </a:solidFill>
                <a:latin typeface="DM Sans"/>
                <a:ea typeface="DM Sans"/>
                <a:cs typeface="DM Sans"/>
                <a:sym typeface="DM Sans"/>
              </a:rPr>
              <a:t>Assuming 40% of non investor clients purchase the insurance products suggested for their subcluster, the final estimate of total units sold across all clusters leads to an increase of 15.1% in units at year 5 compared to year 0, and 4.6% at year 10.</a:t>
            </a:r>
          </a:p>
        </p:txBody>
      </p:sp>
      <p:sp>
        <p:nvSpPr>
          <p:cNvPr name="TextBox 30" id="30"/>
          <p:cNvSpPr txBox="true"/>
          <p:nvPr/>
        </p:nvSpPr>
        <p:spPr>
          <a:xfrm rot="0">
            <a:off x="17770372" y="9546544"/>
            <a:ext cx="106710"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7</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2582232"/>
            <a:chOff x="0" y="0"/>
            <a:chExt cx="4816593" cy="680094"/>
          </a:xfrm>
        </p:grpSpPr>
        <p:sp>
          <p:nvSpPr>
            <p:cNvPr name="Freeform 4" id="4"/>
            <p:cNvSpPr/>
            <p:nvPr/>
          </p:nvSpPr>
          <p:spPr>
            <a:xfrm flipH="false" flipV="false" rot="0">
              <a:off x="0" y="0"/>
              <a:ext cx="4816592" cy="680094"/>
            </a:xfrm>
            <a:custGeom>
              <a:avLst/>
              <a:gdLst/>
              <a:ahLst/>
              <a:cxnLst/>
              <a:rect r="r" b="b" t="t" l="l"/>
              <a:pathLst>
                <a:path h="680094" w="4816592">
                  <a:moveTo>
                    <a:pt x="0" y="0"/>
                  </a:moveTo>
                  <a:lnTo>
                    <a:pt x="4816592" y="0"/>
                  </a:lnTo>
                  <a:lnTo>
                    <a:pt x="4816592" y="680094"/>
                  </a:lnTo>
                  <a:lnTo>
                    <a:pt x="0" y="680094"/>
                  </a:lnTo>
                  <a:close/>
                </a:path>
              </a:pathLst>
            </a:custGeom>
            <a:solidFill>
              <a:srgbClr val="CCCCCC"/>
            </a:solidFill>
          </p:spPr>
        </p:sp>
        <p:sp>
          <p:nvSpPr>
            <p:cNvPr name="TextBox 5" id="5"/>
            <p:cNvSpPr txBox="true"/>
            <p:nvPr/>
          </p:nvSpPr>
          <p:spPr>
            <a:xfrm>
              <a:off x="0" y="-19050"/>
              <a:ext cx="4816593" cy="69914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825586" y="-3782088"/>
            <a:ext cx="7020202" cy="7203565"/>
          </a:xfrm>
          <a:custGeom>
            <a:avLst/>
            <a:gdLst/>
            <a:ahLst/>
            <a:cxnLst/>
            <a:rect r="r" b="b" t="t" l="l"/>
            <a:pathLst>
              <a:path h="7203565" w="7020202">
                <a:moveTo>
                  <a:pt x="0" y="0"/>
                </a:moveTo>
                <a:lnTo>
                  <a:pt x="7020201" y="0"/>
                </a:lnTo>
                <a:lnTo>
                  <a:pt x="7020201" y="7203565"/>
                </a:lnTo>
                <a:lnTo>
                  <a:pt x="0" y="72035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100080"/>
            <a:ext cx="16230600" cy="2169855"/>
          </a:xfrm>
          <a:prstGeom prst="rect">
            <a:avLst/>
          </a:prstGeom>
        </p:spPr>
        <p:txBody>
          <a:bodyPr anchor="t" rtlCol="false" tIns="0" lIns="0" bIns="0" rIns="0">
            <a:spAutoFit/>
          </a:bodyPr>
          <a:lstStyle/>
          <a:p>
            <a:pPr algn="ctr">
              <a:lnSpc>
                <a:spcPts val="8322"/>
              </a:lnSpc>
            </a:pPr>
            <a:r>
              <a:rPr lang="en-US" b="true" sz="6030" spc="591">
                <a:solidFill>
                  <a:srgbClr val="363636"/>
                </a:solidFill>
                <a:latin typeface="Oswald Bold"/>
                <a:ea typeface="Oswald Bold"/>
                <a:cs typeface="Oswald Bold"/>
                <a:sym typeface="Oswald Bold"/>
              </a:rPr>
              <a:t>CONTEXT AND MOTIVATIONS:</a:t>
            </a:r>
          </a:p>
          <a:p>
            <a:pPr algn="ctr">
              <a:lnSpc>
                <a:spcPts val="9150"/>
              </a:lnSpc>
            </a:pPr>
            <a:r>
              <a:rPr lang="en-US" b="true" sz="6630" spc="649">
                <a:solidFill>
                  <a:srgbClr val="363636"/>
                </a:solidFill>
                <a:latin typeface="Oswald Bold"/>
                <a:ea typeface="Oswald Bold"/>
                <a:cs typeface="Oswald Bold"/>
                <a:sym typeface="Oswald Bold"/>
              </a:rPr>
              <a:t>The revolution in investors world</a:t>
            </a:r>
          </a:p>
        </p:txBody>
      </p:sp>
      <p:sp>
        <p:nvSpPr>
          <p:cNvPr name="TextBox 8" id="8"/>
          <p:cNvSpPr txBox="true"/>
          <p:nvPr/>
        </p:nvSpPr>
        <p:spPr>
          <a:xfrm rot="0">
            <a:off x="17768400" y="9546544"/>
            <a:ext cx="110654"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1</a:t>
            </a:r>
          </a:p>
        </p:txBody>
      </p:sp>
      <p:sp>
        <p:nvSpPr>
          <p:cNvPr name="Freeform 9" id="9"/>
          <p:cNvSpPr/>
          <p:nvPr/>
        </p:nvSpPr>
        <p:spPr>
          <a:xfrm flipH="false" flipV="false" rot="0">
            <a:off x="13686160" y="-4706570"/>
            <a:ext cx="8385787" cy="8604819"/>
          </a:xfrm>
          <a:custGeom>
            <a:avLst/>
            <a:gdLst/>
            <a:ahLst/>
            <a:cxnLst/>
            <a:rect r="r" b="b" t="t" l="l"/>
            <a:pathLst>
              <a:path h="8604819" w="8385787">
                <a:moveTo>
                  <a:pt x="0" y="0"/>
                </a:moveTo>
                <a:lnTo>
                  <a:pt x="8385787" y="0"/>
                </a:lnTo>
                <a:lnTo>
                  <a:pt x="8385787" y="8604819"/>
                </a:lnTo>
                <a:lnTo>
                  <a:pt x="0" y="860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28700" y="3236338"/>
            <a:ext cx="5376114" cy="843005"/>
            <a:chOff x="0" y="0"/>
            <a:chExt cx="1415931" cy="222026"/>
          </a:xfrm>
        </p:grpSpPr>
        <p:sp>
          <p:nvSpPr>
            <p:cNvPr name="Freeform 11" id="11"/>
            <p:cNvSpPr/>
            <p:nvPr/>
          </p:nvSpPr>
          <p:spPr>
            <a:xfrm flipH="false" flipV="false" rot="0">
              <a:off x="0" y="0"/>
              <a:ext cx="1415931" cy="222026"/>
            </a:xfrm>
            <a:custGeom>
              <a:avLst/>
              <a:gdLst/>
              <a:ahLst/>
              <a:cxnLst/>
              <a:rect r="r" b="b" t="t" l="l"/>
              <a:pathLst>
                <a:path h="222026" w="1415931">
                  <a:moveTo>
                    <a:pt x="0" y="0"/>
                  </a:moveTo>
                  <a:lnTo>
                    <a:pt x="1415931" y="0"/>
                  </a:lnTo>
                  <a:lnTo>
                    <a:pt x="1415931" y="222026"/>
                  </a:lnTo>
                  <a:lnTo>
                    <a:pt x="0" y="222026"/>
                  </a:lnTo>
                  <a:close/>
                </a:path>
              </a:pathLst>
            </a:custGeom>
            <a:solidFill>
              <a:srgbClr val="1A1A1A"/>
            </a:solidFill>
          </p:spPr>
        </p:sp>
        <p:sp>
          <p:nvSpPr>
            <p:cNvPr name="TextBox 12" id="12"/>
            <p:cNvSpPr txBox="true"/>
            <p:nvPr/>
          </p:nvSpPr>
          <p:spPr>
            <a:xfrm>
              <a:off x="0" y="-57150"/>
              <a:ext cx="1415931" cy="279176"/>
            </a:xfrm>
            <a:prstGeom prst="rect">
              <a:avLst/>
            </a:prstGeom>
          </p:spPr>
          <p:txBody>
            <a:bodyPr anchor="ctr" rtlCol="false" tIns="50800" lIns="50800" bIns="50800" rIns="50800"/>
            <a:lstStyle/>
            <a:p>
              <a:pPr algn="ctr" marL="0" indent="0" lvl="0">
                <a:lnSpc>
                  <a:spcPts val="4390"/>
                </a:lnSpc>
                <a:spcBef>
                  <a:spcPct val="0"/>
                </a:spcBef>
              </a:pPr>
              <a:r>
                <a:rPr lang="en-US" sz="3181" i="true" spc="31">
                  <a:solidFill>
                    <a:srgbClr val="FFFFFF"/>
                  </a:solidFill>
                  <a:latin typeface="DM Sans Italics"/>
                  <a:ea typeface="DM Sans Italics"/>
                  <a:cs typeface="DM Sans Italics"/>
                  <a:sym typeface="DM Sans Italics"/>
                </a:rPr>
                <a:t>Demographic changes</a:t>
              </a:r>
              <a:r>
                <a:rPr lang="en-US" sz="3181" i="true" spc="31">
                  <a:solidFill>
                    <a:srgbClr val="FFFFFF"/>
                  </a:solidFill>
                  <a:latin typeface="DM Sans Italics"/>
                  <a:ea typeface="DM Sans Italics"/>
                  <a:cs typeface="DM Sans Italics"/>
                  <a:sym typeface="DM Sans Italics"/>
                </a:rPr>
                <a:t> </a:t>
              </a:r>
            </a:p>
          </p:txBody>
        </p:sp>
      </p:grpSp>
      <p:grpSp>
        <p:nvGrpSpPr>
          <p:cNvPr name="Group 13" id="13"/>
          <p:cNvGrpSpPr/>
          <p:nvPr/>
        </p:nvGrpSpPr>
        <p:grpSpPr>
          <a:xfrm rot="0">
            <a:off x="1028700" y="4079343"/>
            <a:ext cx="5376114" cy="1622125"/>
            <a:chOff x="0" y="0"/>
            <a:chExt cx="1038215" cy="313259"/>
          </a:xfrm>
        </p:grpSpPr>
        <p:sp>
          <p:nvSpPr>
            <p:cNvPr name="Freeform 14" id="14"/>
            <p:cNvSpPr/>
            <p:nvPr/>
          </p:nvSpPr>
          <p:spPr>
            <a:xfrm flipH="false" flipV="false" rot="0">
              <a:off x="0" y="0"/>
              <a:ext cx="1038215" cy="313259"/>
            </a:xfrm>
            <a:custGeom>
              <a:avLst/>
              <a:gdLst/>
              <a:ahLst/>
              <a:cxnLst/>
              <a:rect r="r" b="b" t="t" l="l"/>
              <a:pathLst>
                <a:path h="313259" w="1038215">
                  <a:moveTo>
                    <a:pt x="0" y="0"/>
                  </a:moveTo>
                  <a:lnTo>
                    <a:pt x="1038215" y="0"/>
                  </a:lnTo>
                  <a:lnTo>
                    <a:pt x="1038215" y="313259"/>
                  </a:lnTo>
                  <a:lnTo>
                    <a:pt x="0" y="313259"/>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1038215" cy="332309"/>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1187360" y="4264976"/>
            <a:ext cx="5058794" cy="1267968"/>
          </a:xfrm>
          <a:prstGeom prst="rect">
            <a:avLst/>
          </a:prstGeom>
        </p:spPr>
        <p:txBody>
          <a:bodyPr anchor="t" rtlCol="false" tIns="0" lIns="0" bIns="0" rIns="0">
            <a:spAutoFit/>
          </a:bodyPr>
          <a:lstStyle/>
          <a:p>
            <a:pPr algn="ctr">
              <a:lnSpc>
                <a:spcPts val="3381"/>
              </a:lnSpc>
            </a:pPr>
            <a:r>
              <a:rPr lang="en-US" sz="2450" spc="240">
                <a:solidFill>
                  <a:srgbClr val="231F20"/>
                </a:solidFill>
                <a:latin typeface="DM Sans"/>
                <a:ea typeface="DM Sans"/>
                <a:cs typeface="DM Sans"/>
                <a:sym typeface="DM Sans"/>
              </a:rPr>
              <a:t>A population older than ever</a:t>
            </a:r>
            <a:r>
              <a:rPr lang="en-US" sz="2450" spc="240">
                <a:solidFill>
                  <a:srgbClr val="231F20"/>
                </a:solidFill>
                <a:latin typeface="DM Sans"/>
                <a:ea typeface="DM Sans"/>
                <a:cs typeface="DM Sans"/>
                <a:sym typeface="DM Sans"/>
              </a:rPr>
              <a:t> that requires tailored products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2582232"/>
            <a:chOff x="0" y="0"/>
            <a:chExt cx="4816593" cy="680094"/>
          </a:xfrm>
        </p:grpSpPr>
        <p:sp>
          <p:nvSpPr>
            <p:cNvPr name="Freeform 4" id="4"/>
            <p:cNvSpPr/>
            <p:nvPr/>
          </p:nvSpPr>
          <p:spPr>
            <a:xfrm flipH="false" flipV="false" rot="0">
              <a:off x="0" y="0"/>
              <a:ext cx="4816592" cy="680094"/>
            </a:xfrm>
            <a:custGeom>
              <a:avLst/>
              <a:gdLst/>
              <a:ahLst/>
              <a:cxnLst/>
              <a:rect r="r" b="b" t="t" l="l"/>
              <a:pathLst>
                <a:path h="680094" w="4816592">
                  <a:moveTo>
                    <a:pt x="0" y="0"/>
                  </a:moveTo>
                  <a:lnTo>
                    <a:pt x="4816592" y="0"/>
                  </a:lnTo>
                  <a:lnTo>
                    <a:pt x="4816592" y="680094"/>
                  </a:lnTo>
                  <a:lnTo>
                    <a:pt x="0" y="680094"/>
                  </a:lnTo>
                  <a:close/>
                </a:path>
              </a:pathLst>
            </a:custGeom>
            <a:solidFill>
              <a:srgbClr val="CCCCCC"/>
            </a:solidFill>
          </p:spPr>
        </p:sp>
        <p:sp>
          <p:nvSpPr>
            <p:cNvPr name="TextBox 5" id="5"/>
            <p:cNvSpPr txBox="true"/>
            <p:nvPr/>
          </p:nvSpPr>
          <p:spPr>
            <a:xfrm>
              <a:off x="0" y="-19050"/>
              <a:ext cx="4816593" cy="69914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86160" y="-4706570"/>
            <a:ext cx="8385787" cy="8604819"/>
          </a:xfrm>
          <a:custGeom>
            <a:avLst/>
            <a:gdLst/>
            <a:ahLst/>
            <a:cxnLst/>
            <a:rect r="r" b="b" t="t" l="l"/>
            <a:pathLst>
              <a:path h="8604819" w="8385787">
                <a:moveTo>
                  <a:pt x="0" y="0"/>
                </a:moveTo>
                <a:lnTo>
                  <a:pt x="8385787" y="0"/>
                </a:lnTo>
                <a:lnTo>
                  <a:pt x="8385787" y="8604819"/>
                </a:lnTo>
                <a:lnTo>
                  <a:pt x="0" y="860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25586" y="-3782088"/>
            <a:ext cx="7020202" cy="7203565"/>
          </a:xfrm>
          <a:custGeom>
            <a:avLst/>
            <a:gdLst/>
            <a:ahLst/>
            <a:cxnLst/>
            <a:rect r="r" b="b" t="t" l="l"/>
            <a:pathLst>
              <a:path h="7203565" w="7020202">
                <a:moveTo>
                  <a:pt x="0" y="0"/>
                </a:moveTo>
                <a:lnTo>
                  <a:pt x="7020201" y="0"/>
                </a:lnTo>
                <a:lnTo>
                  <a:pt x="7020201" y="7203565"/>
                </a:lnTo>
                <a:lnTo>
                  <a:pt x="0" y="72035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028700" y="3236338"/>
            <a:ext cx="5376114" cy="843005"/>
            <a:chOff x="0" y="0"/>
            <a:chExt cx="1415931" cy="222026"/>
          </a:xfrm>
        </p:grpSpPr>
        <p:sp>
          <p:nvSpPr>
            <p:cNvPr name="Freeform 9" id="9"/>
            <p:cNvSpPr/>
            <p:nvPr/>
          </p:nvSpPr>
          <p:spPr>
            <a:xfrm flipH="false" flipV="false" rot="0">
              <a:off x="0" y="0"/>
              <a:ext cx="1415931" cy="222026"/>
            </a:xfrm>
            <a:custGeom>
              <a:avLst/>
              <a:gdLst/>
              <a:ahLst/>
              <a:cxnLst/>
              <a:rect r="r" b="b" t="t" l="l"/>
              <a:pathLst>
                <a:path h="222026" w="1415931">
                  <a:moveTo>
                    <a:pt x="0" y="0"/>
                  </a:moveTo>
                  <a:lnTo>
                    <a:pt x="1415931" y="0"/>
                  </a:lnTo>
                  <a:lnTo>
                    <a:pt x="1415931" y="222026"/>
                  </a:lnTo>
                  <a:lnTo>
                    <a:pt x="0" y="222026"/>
                  </a:lnTo>
                  <a:close/>
                </a:path>
              </a:pathLst>
            </a:custGeom>
            <a:solidFill>
              <a:srgbClr val="1A1A1A"/>
            </a:solidFill>
          </p:spPr>
        </p:sp>
        <p:sp>
          <p:nvSpPr>
            <p:cNvPr name="TextBox 10" id="10"/>
            <p:cNvSpPr txBox="true"/>
            <p:nvPr/>
          </p:nvSpPr>
          <p:spPr>
            <a:xfrm>
              <a:off x="0" y="-57150"/>
              <a:ext cx="1415931" cy="279176"/>
            </a:xfrm>
            <a:prstGeom prst="rect">
              <a:avLst/>
            </a:prstGeom>
          </p:spPr>
          <p:txBody>
            <a:bodyPr anchor="ctr" rtlCol="false" tIns="50800" lIns="50800" bIns="50800" rIns="50800"/>
            <a:lstStyle/>
            <a:p>
              <a:pPr algn="ctr" marL="0" indent="0" lvl="0">
                <a:lnSpc>
                  <a:spcPts val="4390"/>
                </a:lnSpc>
                <a:spcBef>
                  <a:spcPct val="0"/>
                </a:spcBef>
              </a:pPr>
              <a:r>
                <a:rPr lang="en-US" sz="3181" i="true" spc="31">
                  <a:solidFill>
                    <a:srgbClr val="FFFFFF"/>
                  </a:solidFill>
                  <a:latin typeface="DM Sans Italics"/>
                  <a:ea typeface="DM Sans Italics"/>
                  <a:cs typeface="DM Sans Italics"/>
                  <a:sym typeface="DM Sans Italics"/>
                </a:rPr>
                <a:t>Demographic changes</a:t>
              </a:r>
              <a:r>
                <a:rPr lang="en-US" sz="3181" i="true" spc="31">
                  <a:solidFill>
                    <a:srgbClr val="FFFFFF"/>
                  </a:solidFill>
                  <a:latin typeface="DM Sans Italics"/>
                  <a:ea typeface="DM Sans Italics"/>
                  <a:cs typeface="DM Sans Italics"/>
                  <a:sym typeface="DM Sans Italics"/>
                </a:rPr>
                <a:t> </a:t>
              </a:r>
            </a:p>
          </p:txBody>
        </p:sp>
      </p:grpSp>
      <p:sp>
        <p:nvSpPr>
          <p:cNvPr name="TextBox 11" id="11"/>
          <p:cNvSpPr txBox="true"/>
          <p:nvPr/>
        </p:nvSpPr>
        <p:spPr>
          <a:xfrm rot="0">
            <a:off x="1028700" y="100080"/>
            <a:ext cx="16230600" cy="2169855"/>
          </a:xfrm>
          <a:prstGeom prst="rect">
            <a:avLst/>
          </a:prstGeom>
        </p:spPr>
        <p:txBody>
          <a:bodyPr anchor="t" rtlCol="false" tIns="0" lIns="0" bIns="0" rIns="0">
            <a:spAutoFit/>
          </a:bodyPr>
          <a:lstStyle/>
          <a:p>
            <a:pPr algn="ctr">
              <a:lnSpc>
                <a:spcPts val="8322"/>
              </a:lnSpc>
            </a:pPr>
            <a:r>
              <a:rPr lang="en-US" b="true" sz="6030" spc="591">
                <a:solidFill>
                  <a:srgbClr val="363636"/>
                </a:solidFill>
                <a:latin typeface="Oswald Bold"/>
                <a:ea typeface="Oswald Bold"/>
                <a:cs typeface="Oswald Bold"/>
                <a:sym typeface="Oswald Bold"/>
              </a:rPr>
              <a:t>CONTEXT AND MOTIVATIONS:</a:t>
            </a:r>
          </a:p>
          <a:p>
            <a:pPr algn="ctr">
              <a:lnSpc>
                <a:spcPts val="9150"/>
              </a:lnSpc>
            </a:pPr>
            <a:r>
              <a:rPr lang="en-US" b="true" sz="6630" spc="649">
                <a:solidFill>
                  <a:srgbClr val="363636"/>
                </a:solidFill>
                <a:latin typeface="Oswald Bold"/>
                <a:ea typeface="Oswald Bold"/>
                <a:cs typeface="Oswald Bold"/>
                <a:sym typeface="Oswald Bold"/>
              </a:rPr>
              <a:t>The revolution in investors world</a:t>
            </a:r>
          </a:p>
        </p:txBody>
      </p:sp>
      <p:grpSp>
        <p:nvGrpSpPr>
          <p:cNvPr name="Group 12" id="12"/>
          <p:cNvGrpSpPr/>
          <p:nvPr/>
        </p:nvGrpSpPr>
        <p:grpSpPr>
          <a:xfrm rot="0">
            <a:off x="1028700" y="4079343"/>
            <a:ext cx="5376114" cy="1622125"/>
            <a:chOff x="0" y="0"/>
            <a:chExt cx="1038215" cy="313259"/>
          </a:xfrm>
        </p:grpSpPr>
        <p:sp>
          <p:nvSpPr>
            <p:cNvPr name="Freeform 13" id="13"/>
            <p:cNvSpPr/>
            <p:nvPr/>
          </p:nvSpPr>
          <p:spPr>
            <a:xfrm flipH="false" flipV="false" rot="0">
              <a:off x="0" y="0"/>
              <a:ext cx="1038215" cy="313259"/>
            </a:xfrm>
            <a:custGeom>
              <a:avLst/>
              <a:gdLst/>
              <a:ahLst/>
              <a:cxnLst/>
              <a:rect r="r" b="b" t="t" l="l"/>
              <a:pathLst>
                <a:path h="313259" w="1038215">
                  <a:moveTo>
                    <a:pt x="0" y="0"/>
                  </a:moveTo>
                  <a:lnTo>
                    <a:pt x="1038215" y="0"/>
                  </a:lnTo>
                  <a:lnTo>
                    <a:pt x="1038215" y="313259"/>
                  </a:lnTo>
                  <a:lnTo>
                    <a:pt x="0" y="313259"/>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038215" cy="332309"/>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1187360" y="4264976"/>
            <a:ext cx="5058794" cy="1267968"/>
          </a:xfrm>
          <a:prstGeom prst="rect">
            <a:avLst/>
          </a:prstGeom>
        </p:spPr>
        <p:txBody>
          <a:bodyPr anchor="t" rtlCol="false" tIns="0" lIns="0" bIns="0" rIns="0">
            <a:spAutoFit/>
          </a:bodyPr>
          <a:lstStyle/>
          <a:p>
            <a:pPr algn="ctr">
              <a:lnSpc>
                <a:spcPts val="3381"/>
              </a:lnSpc>
            </a:pPr>
            <a:r>
              <a:rPr lang="en-US" sz="2450" spc="240">
                <a:solidFill>
                  <a:srgbClr val="231F20"/>
                </a:solidFill>
                <a:latin typeface="DM Sans"/>
                <a:ea typeface="DM Sans"/>
                <a:cs typeface="DM Sans"/>
                <a:sym typeface="DM Sans"/>
              </a:rPr>
              <a:t>A population older than ever</a:t>
            </a:r>
            <a:r>
              <a:rPr lang="en-US" sz="2450" spc="240">
                <a:solidFill>
                  <a:srgbClr val="231F20"/>
                </a:solidFill>
                <a:latin typeface="DM Sans"/>
                <a:ea typeface="DM Sans"/>
                <a:cs typeface="DM Sans"/>
                <a:sym typeface="DM Sans"/>
              </a:rPr>
              <a:t> that requires tailored products</a:t>
            </a:r>
          </a:p>
        </p:txBody>
      </p:sp>
      <p:grpSp>
        <p:nvGrpSpPr>
          <p:cNvPr name="Group 16" id="16"/>
          <p:cNvGrpSpPr/>
          <p:nvPr/>
        </p:nvGrpSpPr>
        <p:grpSpPr>
          <a:xfrm rot="0">
            <a:off x="1031447" y="6775168"/>
            <a:ext cx="5373367" cy="1230396"/>
            <a:chOff x="0" y="0"/>
            <a:chExt cx="1415208" cy="324055"/>
          </a:xfrm>
        </p:grpSpPr>
        <p:sp>
          <p:nvSpPr>
            <p:cNvPr name="Freeform 17" id="17"/>
            <p:cNvSpPr/>
            <p:nvPr/>
          </p:nvSpPr>
          <p:spPr>
            <a:xfrm flipH="false" flipV="false" rot="0">
              <a:off x="0" y="0"/>
              <a:ext cx="1415208" cy="324055"/>
            </a:xfrm>
            <a:custGeom>
              <a:avLst/>
              <a:gdLst/>
              <a:ahLst/>
              <a:cxnLst/>
              <a:rect r="r" b="b" t="t" l="l"/>
              <a:pathLst>
                <a:path h="324055" w="1415208">
                  <a:moveTo>
                    <a:pt x="0" y="0"/>
                  </a:moveTo>
                  <a:lnTo>
                    <a:pt x="1415208" y="0"/>
                  </a:lnTo>
                  <a:lnTo>
                    <a:pt x="1415208" y="324055"/>
                  </a:lnTo>
                  <a:lnTo>
                    <a:pt x="0" y="324055"/>
                  </a:lnTo>
                  <a:close/>
                </a:path>
              </a:pathLst>
            </a:custGeom>
            <a:solidFill>
              <a:srgbClr val="1A1A1A"/>
            </a:solidFill>
          </p:spPr>
        </p:sp>
        <p:sp>
          <p:nvSpPr>
            <p:cNvPr name="TextBox 18" id="18"/>
            <p:cNvSpPr txBox="true"/>
            <p:nvPr/>
          </p:nvSpPr>
          <p:spPr>
            <a:xfrm>
              <a:off x="0" y="-57150"/>
              <a:ext cx="1415208" cy="381205"/>
            </a:xfrm>
            <a:prstGeom prst="rect">
              <a:avLst/>
            </a:prstGeom>
          </p:spPr>
          <p:txBody>
            <a:bodyPr anchor="ctr" rtlCol="false" tIns="50800" lIns="50800" bIns="50800" rIns="50800"/>
            <a:lstStyle/>
            <a:p>
              <a:pPr algn="ctr" marL="0" indent="0" lvl="0">
                <a:lnSpc>
                  <a:spcPts val="4390"/>
                </a:lnSpc>
                <a:spcBef>
                  <a:spcPct val="0"/>
                </a:spcBef>
              </a:pPr>
              <a:r>
                <a:rPr lang="en-US" sz="3181" i="true" spc="31">
                  <a:solidFill>
                    <a:srgbClr val="FFFFFF"/>
                  </a:solidFill>
                  <a:latin typeface="DM Sans Italics"/>
                  <a:ea typeface="DM Sans Italics"/>
                  <a:cs typeface="DM Sans Italics"/>
                  <a:sym typeface="DM Sans Italics"/>
                </a:rPr>
                <a:t>Investment preferences evolution</a:t>
              </a:r>
            </a:p>
          </p:txBody>
        </p:sp>
      </p:grpSp>
      <p:grpSp>
        <p:nvGrpSpPr>
          <p:cNvPr name="Group 19" id="19"/>
          <p:cNvGrpSpPr/>
          <p:nvPr/>
        </p:nvGrpSpPr>
        <p:grpSpPr>
          <a:xfrm rot="0">
            <a:off x="1031447" y="8005565"/>
            <a:ext cx="5373367" cy="1883519"/>
            <a:chOff x="0" y="0"/>
            <a:chExt cx="1037685" cy="363738"/>
          </a:xfrm>
        </p:grpSpPr>
        <p:sp>
          <p:nvSpPr>
            <p:cNvPr name="Freeform 20" id="20"/>
            <p:cNvSpPr/>
            <p:nvPr/>
          </p:nvSpPr>
          <p:spPr>
            <a:xfrm flipH="false" flipV="false" rot="0">
              <a:off x="0" y="0"/>
              <a:ext cx="1037685" cy="363738"/>
            </a:xfrm>
            <a:custGeom>
              <a:avLst/>
              <a:gdLst/>
              <a:ahLst/>
              <a:cxnLst/>
              <a:rect r="r" b="b" t="t" l="l"/>
              <a:pathLst>
                <a:path h="363738" w="1037685">
                  <a:moveTo>
                    <a:pt x="0" y="0"/>
                  </a:moveTo>
                  <a:lnTo>
                    <a:pt x="1037685" y="0"/>
                  </a:lnTo>
                  <a:lnTo>
                    <a:pt x="1037685" y="363738"/>
                  </a:lnTo>
                  <a:lnTo>
                    <a:pt x="0" y="363738"/>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19050"/>
              <a:ext cx="1037685" cy="382788"/>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1031447" y="8079978"/>
            <a:ext cx="5373367" cy="1696593"/>
          </a:xfrm>
          <a:prstGeom prst="rect">
            <a:avLst/>
          </a:prstGeom>
        </p:spPr>
        <p:txBody>
          <a:bodyPr anchor="t" rtlCol="false" tIns="0" lIns="0" bIns="0" rIns="0">
            <a:spAutoFit/>
          </a:bodyPr>
          <a:lstStyle/>
          <a:p>
            <a:pPr algn="ctr">
              <a:lnSpc>
                <a:spcPts val="3381"/>
              </a:lnSpc>
            </a:pPr>
            <a:r>
              <a:rPr lang="en-US" sz="2450" spc="240">
                <a:solidFill>
                  <a:srgbClr val="231F20"/>
                </a:solidFill>
                <a:latin typeface="DM Sans"/>
                <a:ea typeface="DM Sans"/>
                <a:cs typeface="DM Sans"/>
                <a:sym typeface="DM Sans"/>
              </a:rPr>
              <a:t>Significant differences in the financial products preferred by younger versus older generations</a:t>
            </a:r>
          </a:p>
        </p:txBody>
      </p:sp>
      <p:pic>
        <p:nvPicPr>
          <p:cNvPr name="Picture 23" id="23"/>
          <p:cNvPicPr>
            <a:picLocks noChangeAspect="true"/>
          </p:cNvPicPr>
          <p:nvPr/>
        </p:nvPicPr>
        <p:blipFill>
          <a:blip r:embed="rId5"/>
          <a:stretch>
            <a:fillRect/>
          </a:stretch>
        </p:blipFill>
        <p:spPr>
          <a:xfrm rot="0">
            <a:off x="5875206" y="2005477"/>
            <a:ext cx="12118156" cy="7795411"/>
          </a:xfrm>
          <a:prstGeom prst="rect">
            <a:avLst/>
          </a:prstGeom>
        </p:spPr>
      </p:pic>
      <p:sp>
        <p:nvSpPr>
          <p:cNvPr name="AutoShape 24" id="24"/>
          <p:cNvSpPr/>
          <p:nvPr/>
        </p:nvSpPr>
        <p:spPr>
          <a:xfrm flipH="true">
            <a:off x="12838623" y="4504425"/>
            <a:ext cx="0" cy="3635498"/>
          </a:xfrm>
          <a:prstGeom prst="line">
            <a:avLst/>
          </a:prstGeom>
          <a:ln cap="flat" w="57150">
            <a:solidFill>
              <a:srgbClr val="FF3131"/>
            </a:solidFill>
            <a:prstDash val="solid"/>
            <a:headEnd type="none" len="sm" w="sm"/>
            <a:tailEnd type="none" len="sm" w="sm"/>
          </a:ln>
        </p:spPr>
      </p:sp>
      <p:sp>
        <p:nvSpPr>
          <p:cNvPr name="AutoShape 25" id="25"/>
          <p:cNvSpPr/>
          <p:nvPr/>
        </p:nvSpPr>
        <p:spPr>
          <a:xfrm>
            <a:off x="7909163" y="4617506"/>
            <a:ext cx="0" cy="2323956"/>
          </a:xfrm>
          <a:prstGeom prst="line">
            <a:avLst/>
          </a:prstGeom>
          <a:ln cap="flat" w="57150">
            <a:solidFill>
              <a:srgbClr val="FF3131"/>
            </a:solidFill>
            <a:prstDash val="solid"/>
            <a:headEnd type="none" len="sm" w="sm"/>
            <a:tailEnd type="none" len="sm" w="sm"/>
          </a:ln>
        </p:spPr>
      </p:sp>
      <p:sp>
        <p:nvSpPr>
          <p:cNvPr name="TextBox 26" id="26"/>
          <p:cNvSpPr txBox="true"/>
          <p:nvPr/>
        </p:nvSpPr>
        <p:spPr>
          <a:xfrm rot="0">
            <a:off x="6885052" y="8942934"/>
            <a:ext cx="10098463" cy="724535"/>
          </a:xfrm>
          <a:prstGeom prst="rect">
            <a:avLst/>
          </a:prstGeom>
        </p:spPr>
        <p:txBody>
          <a:bodyPr anchor="t" rtlCol="false" tIns="0" lIns="0" bIns="0" rIns="0">
            <a:spAutoFit/>
          </a:bodyPr>
          <a:lstStyle/>
          <a:p>
            <a:pPr algn="just">
              <a:lnSpc>
                <a:spcPts val="2859"/>
              </a:lnSpc>
            </a:pPr>
            <a:r>
              <a:rPr lang="en-US" sz="2199" i="true">
                <a:solidFill>
                  <a:srgbClr val="000000"/>
                </a:solidFill>
                <a:latin typeface="DM Sans Italics"/>
                <a:ea typeface="DM Sans Italics"/>
                <a:cs typeface="DM Sans Italics"/>
                <a:sym typeface="DM Sans Italics"/>
              </a:rPr>
              <a:t>Different investments strategies between different generations (percentages)</a:t>
            </a:r>
          </a:p>
          <a:p>
            <a:pPr algn="just">
              <a:lnSpc>
                <a:spcPts val="2859"/>
              </a:lnSpc>
              <a:spcBef>
                <a:spcPct val="0"/>
              </a:spcBef>
            </a:pPr>
            <a:r>
              <a:rPr lang="en-US" sz="2199" i="true">
                <a:solidFill>
                  <a:srgbClr val="000000"/>
                </a:solidFill>
                <a:latin typeface="DM Sans Italics"/>
                <a:ea typeface="DM Sans Italics"/>
                <a:cs typeface="DM Sans Italics"/>
                <a:sym typeface="DM Sans Italics"/>
              </a:rPr>
              <a:t>Credits: BofA, 2024 </a:t>
            </a:r>
          </a:p>
        </p:txBody>
      </p:sp>
      <p:sp>
        <p:nvSpPr>
          <p:cNvPr name="TextBox 27" id="27"/>
          <p:cNvSpPr txBox="true"/>
          <p:nvPr/>
        </p:nvSpPr>
        <p:spPr>
          <a:xfrm rot="0">
            <a:off x="17768400" y="9546544"/>
            <a:ext cx="110654"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2582232"/>
            <a:chOff x="0" y="0"/>
            <a:chExt cx="4816593" cy="680094"/>
          </a:xfrm>
        </p:grpSpPr>
        <p:sp>
          <p:nvSpPr>
            <p:cNvPr name="Freeform 4" id="4"/>
            <p:cNvSpPr/>
            <p:nvPr/>
          </p:nvSpPr>
          <p:spPr>
            <a:xfrm flipH="false" flipV="false" rot="0">
              <a:off x="0" y="0"/>
              <a:ext cx="4816592" cy="680094"/>
            </a:xfrm>
            <a:custGeom>
              <a:avLst/>
              <a:gdLst/>
              <a:ahLst/>
              <a:cxnLst/>
              <a:rect r="r" b="b" t="t" l="l"/>
              <a:pathLst>
                <a:path h="680094" w="4816592">
                  <a:moveTo>
                    <a:pt x="0" y="0"/>
                  </a:moveTo>
                  <a:lnTo>
                    <a:pt x="4816592" y="0"/>
                  </a:lnTo>
                  <a:lnTo>
                    <a:pt x="4816592" y="680094"/>
                  </a:lnTo>
                  <a:lnTo>
                    <a:pt x="0" y="680094"/>
                  </a:lnTo>
                  <a:close/>
                </a:path>
              </a:pathLst>
            </a:custGeom>
            <a:solidFill>
              <a:srgbClr val="CCCCCC"/>
            </a:solidFill>
          </p:spPr>
        </p:sp>
        <p:sp>
          <p:nvSpPr>
            <p:cNvPr name="TextBox 5" id="5"/>
            <p:cNvSpPr txBox="true"/>
            <p:nvPr/>
          </p:nvSpPr>
          <p:spPr>
            <a:xfrm>
              <a:off x="0" y="-19050"/>
              <a:ext cx="4816593" cy="69914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825586" y="-3782088"/>
            <a:ext cx="7020202" cy="7203565"/>
          </a:xfrm>
          <a:custGeom>
            <a:avLst/>
            <a:gdLst/>
            <a:ahLst/>
            <a:cxnLst/>
            <a:rect r="r" b="b" t="t" l="l"/>
            <a:pathLst>
              <a:path h="7203565" w="7020202">
                <a:moveTo>
                  <a:pt x="0" y="0"/>
                </a:moveTo>
                <a:lnTo>
                  <a:pt x="7020201" y="0"/>
                </a:lnTo>
                <a:lnTo>
                  <a:pt x="7020201" y="7203565"/>
                </a:lnTo>
                <a:lnTo>
                  <a:pt x="0" y="72035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7389599" y="4303076"/>
            <a:ext cx="3508802" cy="4114800"/>
          </a:xfrm>
          <a:custGeom>
            <a:avLst/>
            <a:gdLst/>
            <a:ahLst/>
            <a:cxnLst/>
            <a:rect r="r" b="b" t="t" l="l"/>
            <a:pathLst>
              <a:path h="4114800" w="3508802">
                <a:moveTo>
                  <a:pt x="0" y="0"/>
                </a:moveTo>
                <a:lnTo>
                  <a:pt x="3508802" y="0"/>
                </a:lnTo>
                <a:lnTo>
                  <a:pt x="3508802"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3184762" y="3036803"/>
            <a:ext cx="2024585" cy="202458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1" id="11"/>
          <p:cNvGrpSpPr/>
          <p:nvPr/>
        </p:nvGrpSpPr>
        <p:grpSpPr>
          <a:xfrm rot="0">
            <a:off x="11241455" y="3897848"/>
            <a:ext cx="5711664" cy="5991236"/>
            <a:chOff x="0" y="0"/>
            <a:chExt cx="1499998" cy="1573419"/>
          </a:xfrm>
        </p:grpSpPr>
        <p:sp>
          <p:nvSpPr>
            <p:cNvPr name="Freeform 12" id="12"/>
            <p:cNvSpPr/>
            <p:nvPr/>
          </p:nvSpPr>
          <p:spPr>
            <a:xfrm flipH="false" flipV="false" rot="0">
              <a:off x="0" y="0"/>
              <a:ext cx="1499998" cy="1573419"/>
            </a:xfrm>
            <a:custGeom>
              <a:avLst/>
              <a:gdLst/>
              <a:ahLst/>
              <a:cxnLst/>
              <a:rect r="r" b="b" t="t" l="l"/>
              <a:pathLst>
                <a:path h="1573419" w="1499998">
                  <a:moveTo>
                    <a:pt x="0" y="0"/>
                  </a:moveTo>
                  <a:lnTo>
                    <a:pt x="1499998" y="0"/>
                  </a:lnTo>
                  <a:lnTo>
                    <a:pt x="1499998" y="1573419"/>
                  </a:lnTo>
                  <a:lnTo>
                    <a:pt x="0" y="1573419"/>
                  </a:lnTo>
                  <a:close/>
                </a:path>
              </a:pathLst>
            </a:custGeom>
            <a:solidFill>
              <a:srgbClr val="1A1A1A"/>
            </a:solidFill>
          </p:spPr>
        </p:sp>
        <p:sp>
          <p:nvSpPr>
            <p:cNvPr name="TextBox 13" id="13"/>
            <p:cNvSpPr txBox="true"/>
            <p:nvPr/>
          </p:nvSpPr>
          <p:spPr>
            <a:xfrm>
              <a:off x="0" y="-57150"/>
              <a:ext cx="1499998" cy="1630569"/>
            </a:xfrm>
            <a:prstGeom prst="rect">
              <a:avLst/>
            </a:prstGeom>
          </p:spPr>
          <p:txBody>
            <a:bodyPr anchor="ctr" rtlCol="false" tIns="50800" lIns="50800" bIns="50800" rIns="50800"/>
            <a:lstStyle/>
            <a:p>
              <a:pPr algn="ctr">
                <a:lnSpc>
                  <a:spcPts val="4114"/>
                </a:lnSpc>
              </a:pPr>
            </a:p>
            <a:p>
              <a:pPr algn="ctr">
                <a:lnSpc>
                  <a:spcPts val="3838"/>
                </a:lnSpc>
              </a:pPr>
              <a:r>
                <a:rPr lang="en-US" sz="2781" i="true" spc="27">
                  <a:solidFill>
                    <a:srgbClr val="FFFFFF"/>
                  </a:solidFill>
                  <a:latin typeface="DM Sans Italics"/>
                  <a:ea typeface="DM Sans Italics"/>
                  <a:cs typeface="DM Sans Italics"/>
                  <a:sym typeface="DM Sans Italics"/>
                </a:rPr>
                <a:t>Need to </a:t>
              </a:r>
              <a:r>
                <a:rPr lang="en-US" sz="2781" i="true" spc="27">
                  <a:solidFill>
                    <a:srgbClr val="2D8BBA"/>
                  </a:solidFill>
                  <a:latin typeface="DM Sans Italics"/>
                  <a:ea typeface="DM Sans Italics"/>
                  <a:cs typeface="DM Sans Italics"/>
                  <a:sym typeface="DM Sans Italics"/>
                </a:rPr>
                <a:t>forecast</a:t>
              </a:r>
              <a:r>
                <a:rPr lang="en-US" sz="2781" i="true" spc="27">
                  <a:solidFill>
                    <a:srgbClr val="FFFFFF"/>
                  </a:solidFill>
                  <a:latin typeface="DM Sans Italics"/>
                  <a:ea typeface="DM Sans Italics"/>
                  <a:cs typeface="DM Sans Italics"/>
                  <a:sym typeface="DM Sans Italics"/>
                </a:rPr>
                <a:t>: the necessity to predict client behavior and adapt strategies in advance, for which an </a:t>
              </a:r>
              <a:r>
                <a:rPr lang="en-US" sz="2781" i="true" spc="27">
                  <a:solidFill>
                    <a:srgbClr val="2D8BBA"/>
                  </a:solidFill>
                  <a:latin typeface="DM Sans Italics"/>
                  <a:ea typeface="DM Sans Italics"/>
                  <a:cs typeface="DM Sans Italics"/>
                  <a:sym typeface="DM Sans Italics"/>
                </a:rPr>
                <a:t>Agent-Based Model </a:t>
              </a:r>
            </a:p>
            <a:p>
              <a:pPr algn="ctr" marL="0" indent="0" lvl="0">
                <a:lnSpc>
                  <a:spcPts val="3838"/>
                </a:lnSpc>
                <a:spcBef>
                  <a:spcPct val="0"/>
                </a:spcBef>
              </a:pPr>
              <a:r>
                <a:rPr lang="en-US" sz="2781" i="true" spc="27">
                  <a:solidFill>
                    <a:srgbClr val="FFFFFF"/>
                  </a:solidFill>
                  <a:latin typeface="DM Sans Italics"/>
                  <a:ea typeface="DM Sans Italics"/>
                  <a:cs typeface="DM Sans Italics"/>
                  <a:sym typeface="DM Sans Italics"/>
                </a:rPr>
                <a:t>is ideal, as it can distinguish personas and their needs, and anticipate how preferences and quantities will evolve over time</a:t>
              </a:r>
            </a:p>
          </p:txBody>
        </p:sp>
      </p:grpSp>
      <p:sp>
        <p:nvSpPr>
          <p:cNvPr name="Freeform 14" id="14"/>
          <p:cNvSpPr/>
          <p:nvPr/>
        </p:nvSpPr>
        <p:spPr>
          <a:xfrm flipH="false" flipV="false" rot="0">
            <a:off x="13696005" y="3303289"/>
            <a:ext cx="1002098" cy="1275819"/>
          </a:xfrm>
          <a:custGeom>
            <a:avLst/>
            <a:gdLst/>
            <a:ahLst/>
            <a:cxnLst/>
            <a:rect r="r" b="b" t="t" l="l"/>
            <a:pathLst>
              <a:path h="1275819" w="1002098">
                <a:moveTo>
                  <a:pt x="0" y="0"/>
                </a:moveTo>
                <a:lnTo>
                  <a:pt x="1002099" y="0"/>
                </a:lnTo>
                <a:lnTo>
                  <a:pt x="1002099" y="1275819"/>
                </a:lnTo>
                <a:lnTo>
                  <a:pt x="0" y="12758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1028700" y="100080"/>
            <a:ext cx="16230600" cy="2169855"/>
          </a:xfrm>
          <a:prstGeom prst="rect">
            <a:avLst/>
          </a:prstGeom>
        </p:spPr>
        <p:txBody>
          <a:bodyPr anchor="t" rtlCol="false" tIns="0" lIns="0" bIns="0" rIns="0">
            <a:spAutoFit/>
          </a:bodyPr>
          <a:lstStyle/>
          <a:p>
            <a:pPr algn="ctr">
              <a:lnSpc>
                <a:spcPts val="8322"/>
              </a:lnSpc>
            </a:pPr>
            <a:r>
              <a:rPr lang="en-US" b="true" sz="6030" spc="591">
                <a:solidFill>
                  <a:srgbClr val="363636"/>
                </a:solidFill>
                <a:latin typeface="Oswald Bold"/>
                <a:ea typeface="Oswald Bold"/>
                <a:cs typeface="Oswald Bold"/>
                <a:sym typeface="Oswald Bold"/>
              </a:rPr>
              <a:t>CONTEXT AND MOTIVATIONS:</a:t>
            </a:r>
          </a:p>
          <a:p>
            <a:pPr algn="ctr">
              <a:lnSpc>
                <a:spcPts val="9150"/>
              </a:lnSpc>
            </a:pPr>
            <a:r>
              <a:rPr lang="en-US" b="true" sz="6630" spc="649">
                <a:solidFill>
                  <a:srgbClr val="363636"/>
                </a:solidFill>
                <a:latin typeface="Oswald Bold"/>
                <a:ea typeface="Oswald Bold"/>
                <a:cs typeface="Oswald Bold"/>
                <a:sym typeface="Oswald Bold"/>
              </a:rPr>
              <a:t>The revolution in investors world</a:t>
            </a:r>
          </a:p>
        </p:txBody>
      </p:sp>
      <p:sp>
        <p:nvSpPr>
          <p:cNvPr name="Freeform 16" id="16"/>
          <p:cNvSpPr/>
          <p:nvPr/>
        </p:nvSpPr>
        <p:spPr>
          <a:xfrm flipH="false" flipV="false" rot="0">
            <a:off x="13686160" y="-4706570"/>
            <a:ext cx="8385787" cy="8604819"/>
          </a:xfrm>
          <a:custGeom>
            <a:avLst/>
            <a:gdLst/>
            <a:ahLst/>
            <a:cxnLst/>
            <a:rect r="r" b="b" t="t" l="l"/>
            <a:pathLst>
              <a:path h="8604819" w="8385787">
                <a:moveTo>
                  <a:pt x="0" y="0"/>
                </a:moveTo>
                <a:lnTo>
                  <a:pt x="8385787" y="0"/>
                </a:lnTo>
                <a:lnTo>
                  <a:pt x="8385787" y="8604819"/>
                </a:lnTo>
                <a:lnTo>
                  <a:pt x="0" y="860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031447" y="6775168"/>
            <a:ext cx="5373367" cy="1230396"/>
            <a:chOff x="0" y="0"/>
            <a:chExt cx="1415208" cy="324055"/>
          </a:xfrm>
        </p:grpSpPr>
        <p:sp>
          <p:nvSpPr>
            <p:cNvPr name="Freeform 18" id="18"/>
            <p:cNvSpPr/>
            <p:nvPr/>
          </p:nvSpPr>
          <p:spPr>
            <a:xfrm flipH="false" flipV="false" rot="0">
              <a:off x="0" y="0"/>
              <a:ext cx="1415208" cy="324055"/>
            </a:xfrm>
            <a:custGeom>
              <a:avLst/>
              <a:gdLst/>
              <a:ahLst/>
              <a:cxnLst/>
              <a:rect r="r" b="b" t="t" l="l"/>
              <a:pathLst>
                <a:path h="324055" w="1415208">
                  <a:moveTo>
                    <a:pt x="0" y="0"/>
                  </a:moveTo>
                  <a:lnTo>
                    <a:pt x="1415208" y="0"/>
                  </a:lnTo>
                  <a:lnTo>
                    <a:pt x="1415208" y="324055"/>
                  </a:lnTo>
                  <a:lnTo>
                    <a:pt x="0" y="324055"/>
                  </a:lnTo>
                  <a:close/>
                </a:path>
              </a:pathLst>
            </a:custGeom>
            <a:solidFill>
              <a:srgbClr val="1A1A1A"/>
            </a:solidFill>
          </p:spPr>
        </p:sp>
        <p:sp>
          <p:nvSpPr>
            <p:cNvPr name="TextBox 19" id="19"/>
            <p:cNvSpPr txBox="true"/>
            <p:nvPr/>
          </p:nvSpPr>
          <p:spPr>
            <a:xfrm>
              <a:off x="0" y="-57150"/>
              <a:ext cx="1415208" cy="381205"/>
            </a:xfrm>
            <a:prstGeom prst="rect">
              <a:avLst/>
            </a:prstGeom>
          </p:spPr>
          <p:txBody>
            <a:bodyPr anchor="ctr" rtlCol="false" tIns="50800" lIns="50800" bIns="50800" rIns="50800"/>
            <a:lstStyle/>
            <a:p>
              <a:pPr algn="ctr" marL="0" indent="0" lvl="0">
                <a:lnSpc>
                  <a:spcPts val="4390"/>
                </a:lnSpc>
                <a:spcBef>
                  <a:spcPct val="0"/>
                </a:spcBef>
              </a:pPr>
              <a:r>
                <a:rPr lang="en-US" sz="3181" i="true" spc="31">
                  <a:solidFill>
                    <a:srgbClr val="FFFFFF"/>
                  </a:solidFill>
                  <a:latin typeface="DM Sans Italics"/>
                  <a:ea typeface="DM Sans Italics"/>
                  <a:cs typeface="DM Sans Italics"/>
                  <a:sym typeface="DM Sans Italics"/>
                </a:rPr>
                <a:t>Investment preferences evolution</a:t>
              </a:r>
            </a:p>
          </p:txBody>
        </p:sp>
      </p:grpSp>
      <p:grpSp>
        <p:nvGrpSpPr>
          <p:cNvPr name="Group 20" id="20"/>
          <p:cNvGrpSpPr/>
          <p:nvPr/>
        </p:nvGrpSpPr>
        <p:grpSpPr>
          <a:xfrm rot="0">
            <a:off x="1031447" y="8005565"/>
            <a:ext cx="5373367" cy="1883519"/>
            <a:chOff x="0" y="0"/>
            <a:chExt cx="1037685" cy="363738"/>
          </a:xfrm>
        </p:grpSpPr>
        <p:sp>
          <p:nvSpPr>
            <p:cNvPr name="Freeform 21" id="21"/>
            <p:cNvSpPr/>
            <p:nvPr/>
          </p:nvSpPr>
          <p:spPr>
            <a:xfrm flipH="false" flipV="false" rot="0">
              <a:off x="0" y="0"/>
              <a:ext cx="1037685" cy="363738"/>
            </a:xfrm>
            <a:custGeom>
              <a:avLst/>
              <a:gdLst/>
              <a:ahLst/>
              <a:cxnLst/>
              <a:rect r="r" b="b" t="t" l="l"/>
              <a:pathLst>
                <a:path h="363738" w="1037685">
                  <a:moveTo>
                    <a:pt x="0" y="0"/>
                  </a:moveTo>
                  <a:lnTo>
                    <a:pt x="1037685" y="0"/>
                  </a:lnTo>
                  <a:lnTo>
                    <a:pt x="1037685" y="363738"/>
                  </a:lnTo>
                  <a:lnTo>
                    <a:pt x="0" y="363738"/>
                  </a:lnTo>
                  <a:close/>
                </a:path>
              </a:pathLst>
            </a:custGeom>
            <a:solidFill>
              <a:srgbClr val="000000">
                <a:alpha val="0"/>
              </a:srgbClr>
            </a:solidFill>
            <a:ln w="38100" cap="sq">
              <a:solidFill>
                <a:srgbClr val="000000"/>
              </a:solidFill>
              <a:prstDash val="solid"/>
              <a:miter/>
            </a:ln>
          </p:spPr>
        </p:sp>
        <p:sp>
          <p:nvSpPr>
            <p:cNvPr name="TextBox 22" id="22"/>
            <p:cNvSpPr txBox="true"/>
            <p:nvPr/>
          </p:nvSpPr>
          <p:spPr>
            <a:xfrm>
              <a:off x="0" y="-19050"/>
              <a:ext cx="1037685" cy="382788"/>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1031447" y="8079978"/>
            <a:ext cx="5373367" cy="1696593"/>
          </a:xfrm>
          <a:prstGeom prst="rect">
            <a:avLst/>
          </a:prstGeom>
        </p:spPr>
        <p:txBody>
          <a:bodyPr anchor="t" rtlCol="false" tIns="0" lIns="0" bIns="0" rIns="0">
            <a:spAutoFit/>
          </a:bodyPr>
          <a:lstStyle/>
          <a:p>
            <a:pPr algn="ctr">
              <a:lnSpc>
                <a:spcPts val="3381"/>
              </a:lnSpc>
            </a:pPr>
            <a:r>
              <a:rPr lang="en-US" sz="2450" spc="240">
                <a:solidFill>
                  <a:srgbClr val="231F20"/>
                </a:solidFill>
                <a:latin typeface="DM Sans"/>
                <a:ea typeface="DM Sans"/>
                <a:cs typeface="DM Sans"/>
                <a:sym typeface="DM Sans"/>
              </a:rPr>
              <a:t>Significant differences in the financial products preferred by younger versus older generations</a:t>
            </a:r>
          </a:p>
        </p:txBody>
      </p:sp>
      <p:grpSp>
        <p:nvGrpSpPr>
          <p:cNvPr name="Group 24" id="24"/>
          <p:cNvGrpSpPr/>
          <p:nvPr/>
        </p:nvGrpSpPr>
        <p:grpSpPr>
          <a:xfrm rot="0">
            <a:off x="1028700" y="3236338"/>
            <a:ext cx="5376114" cy="843005"/>
            <a:chOff x="0" y="0"/>
            <a:chExt cx="1415931" cy="222026"/>
          </a:xfrm>
        </p:grpSpPr>
        <p:sp>
          <p:nvSpPr>
            <p:cNvPr name="Freeform 25" id="25"/>
            <p:cNvSpPr/>
            <p:nvPr/>
          </p:nvSpPr>
          <p:spPr>
            <a:xfrm flipH="false" flipV="false" rot="0">
              <a:off x="0" y="0"/>
              <a:ext cx="1415931" cy="222026"/>
            </a:xfrm>
            <a:custGeom>
              <a:avLst/>
              <a:gdLst/>
              <a:ahLst/>
              <a:cxnLst/>
              <a:rect r="r" b="b" t="t" l="l"/>
              <a:pathLst>
                <a:path h="222026" w="1415931">
                  <a:moveTo>
                    <a:pt x="0" y="0"/>
                  </a:moveTo>
                  <a:lnTo>
                    <a:pt x="1415931" y="0"/>
                  </a:lnTo>
                  <a:lnTo>
                    <a:pt x="1415931" y="222026"/>
                  </a:lnTo>
                  <a:lnTo>
                    <a:pt x="0" y="222026"/>
                  </a:lnTo>
                  <a:close/>
                </a:path>
              </a:pathLst>
            </a:custGeom>
            <a:solidFill>
              <a:srgbClr val="1A1A1A"/>
            </a:solidFill>
          </p:spPr>
        </p:sp>
        <p:sp>
          <p:nvSpPr>
            <p:cNvPr name="TextBox 26" id="26"/>
            <p:cNvSpPr txBox="true"/>
            <p:nvPr/>
          </p:nvSpPr>
          <p:spPr>
            <a:xfrm>
              <a:off x="0" y="-57150"/>
              <a:ext cx="1415931" cy="279176"/>
            </a:xfrm>
            <a:prstGeom prst="rect">
              <a:avLst/>
            </a:prstGeom>
          </p:spPr>
          <p:txBody>
            <a:bodyPr anchor="ctr" rtlCol="false" tIns="50800" lIns="50800" bIns="50800" rIns="50800"/>
            <a:lstStyle/>
            <a:p>
              <a:pPr algn="ctr" marL="0" indent="0" lvl="0">
                <a:lnSpc>
                  <a:spcPts val="4390"/>
                </a:lnSpc>
                <a:spcBef>
                  <a:spcPct val="0"/>
                </a:spcBef>
              </a:pPr>
              <a:r>
                <a:rPr lang="en-US" sz="3181" i="true" spc="31">
                  <a:solidFill>
                    <a:srgbClr val="FFFFFF"/>
                  </a:solidFill>
                  <a:latin typeface="DM Sans Italics"/>
                  <a:ea typeface="DM Sans Italics"/>
                  <a:cs typeface="DM Sans Italics"/>
                  <a:sym typeface="DM Sans Italics"/>
                </a:rPr>
                <a:t>Demographic changes</a:t>
              </a:r>
              <a:r>
                <a:rPr lang="en-US" sz="3181" i="true" spc="31">
                  <a:solidFill>
                    <a:srgbClr val="FFFFFF"/>
                  </a:solidFill>
                  <a:latin typeface="DM Sans Italics"/>
                  <a:ea typeface="DM Sans Italics"/>
                  <a:cs typeface="DM Sans Italics"/>
                  <a:sym typeface="DM Sans Italics"/>
                </a:rPr>
                <a:t> </a:t>
              </a:r>
            </a:p>
          </p:txBody>
        </p:sp>
      </p:grpSp>
      <p:grpSp>
        <p:nvGrpSpPr>
          <p:cNvPr name="Group 27" id="27"/>
          <p:cNvGrpSpPr/>
          <p:nvPr/>
        </p:nvGrpSpPr>
        <p:grpSpPr>
          <a:xfrm rot="0">
            <a:off x="1028700" y="4079343"/>
            <a:ext cx="5376114" cy="1622125"/>
            <a:chOff x="0" y="0"/>
            <a:chExt cx="1038215" cy="313259"/>
          </a:xfrm>
        </p:grpSpPr>
        <p:sp>
          <p:nvSpPr>
            <p:cNvPr name="Freeform 28" id="28"/>
            <p:cNvSpPr/>
            <p:nvPr/>
          </p:nvSpPr>
          <p:spPr>
            <a:xfrm flipH="false" flipV="false" rot="0">
              <a:off x="0" y="0"/>
              <a:ext cx="1038215" cy="313259"/>
            </a:xfrm>
            <a:custGeom>
              <a:avLst/>
              <a:gdLst/>
              <a:ahLst/>
              <a:cxnLst/>
              <a:rect r="r" b="b" t="t" l="l"/>
              <a:pathLst>
                <a:path h="313259" w="1038215">
                  <a:moveTo>
                    <a:pt x="0" y="0"/>
                  </a:moveTo>
                  <a:lnTo>
                    <a:pt x="1038215" y="0"/>
                  </a:lnTo>
                  <a:lnTo>
                    <a:pt x="1038215" y="313259"/>
                  </a:lnTo>
                  <a:lnTo>
                    <a:pt x="0" y="313259"/>
                  </a:lnTo>
                  <a:close/>
                </a:path>
              </a:pathLst>
            </a:custGeom>
            <a:solidFill>
              <a:srgbClr val="000000">
                <a:alpha val="0"/>
              </a:srgbClr>
            </a:solidFill>
            <a:ln w="38100" cap="sq">
              <a:solidFill>
                <a:srgbClr val="000000"/>
              </a:solidFill>
              <a:prstDash val="solid"/>
              <a:miter/>
            </a:ln>
          </p:spPr>
        </p:sp>
        <p:sp>
          <p:nvSpPr>
            <p:cNvPr name="TextBox 29" id="29"/>
            <p:cNvSpPr txBox="true"/>
            <p:nvPr/>
          </p:nvSpPr>
          <p:spPr>
            <a:xfrm>
              <a:off x="0" y="-19050"/>
              <a:ext cx="1038215" cy="332309"/>
            </a:xfrm>
            <a:prstGeom prst="rect">
              <a:avLst/>
            </a:prstGeom>
          </p:spPr>
          <p:txBody>
            <a:bodyPr anchor="ctr" rtlCol="false" tIns="50800" lIns="50800" bIns="50800" rIns="50800"/>
            <a:lstStyle/>
            <a:p>
              <a:pPr algn="ctr">
                <a:lnSpc>
                  <a:spcPts val="2859"/>
                </a:lnSpc>
              </a:pPr>
            </a:p>
          </p:txBody>
        </p:sp>
      </p:grpSp>
      <p:sp>
        <p:nvSpPr>
          <p:cNvPr name="TextBox 30" id="30"/>
          <p:cNvSpPr txBox="true"/>
          <p:nvPr/>
        </p:nvSpPr>
        <p:spPr>
          <a:xfrm rot="0">
            <a:off x="1187360" y="4264976"/>
            <a:ext cx="5058794" cy="1267968"/>
          </a:xfrm>
          <a:prstGeom prst="rect">
            <a:avLst/>
          </a:prstGeom>
        </p:spPr>
        <p:txBody>
          <a:bodyPr anchor="t" rtlCol="false" tIns="0" lIns="0" bIns="0" rIns="0">
            <a:spAutoFit/>
          </a:bodyPr>
          <a:lstStyle/>
          <a:p>
            <a:pPr algn="ctr">
              <a:lnSpc>
                <a:spcPts val="3381"/>
              </a:lnSpc>
            </a:pPr>
            <a:r>
              <a:rPr lang="en-US" sz="2450" spc="240">
                <a:solidFill>
                  <a:srgbClr val="231F20"/>
                </a:solidFill>
                <a:latin typeface="DM Sans"/>
                <a:ea typeface="DM Sans"/>
                <a:cs typeface="DM Sans"/>
                <a:sym typeface="DM Sans"/>
              </a:rPr>
              <a:t>A population older than ever</a:t>
            </a:r>
            <a:r>
              <a:rPr lang="en-US" sz="2450" spc="240">
                <a:solidFill>
                  <a:srgbClr val="231F20"/>
                </a:solidFill>
                <a:latin typeface="DM Sans"/>
                <a:ea typeface="DM Sans"/>
                <a:cs typeface="DM Sans"/>
                <a:sym typeface="DM Sans"/>
              </a:rPr>
              <a:t> that requires tailored products</a:t>
            </a:r>
          </a:p>
        </p:txBody>
      </p:sp>
      <p:sp>
        <p:nvSpPr>
          <p:cNvPr name="TextBox 31" id="31"/>
          <p:cNvSpPr txBox="true"/>
          <p:nvPr/>
        </p:nvSpPr>
        <p:spPr>
          <a:xfrm rot="0">
            <a:off x="17768400" y="9546544"/>
            <a:ext cx="110654"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7346635" y="450821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671367" y="2961031"/>
            <a:ext cx="3762889" cy="3090235"/>
            <a:chOff x="0" y="0"/>
            <a:chExt cx="1380158" cy="1133441"/>
          </a:xfrm>
        </p:grpSpPr>
        <p:sp>
          <p:nvSpPr>
            <p:cNvPr name="Freeform 6" id="6"/>
            <p:cNvSpPr/>
            <p:nvPr/>
          </p:nvSpPr>
          <p:spPr>
            <a:xfrm flipH="false" flipV="false" rot="0">
              <a:off x="0" y="0"/>
              <a:ext cx="1380158" cy="1133441"/>
            </a:xfrm>
            <a:custGeom>
              <a:avLst/>
              <a:gdLst/>
              <a:ahLst/>
              <a:cxnLst/>
              <a:rect r="r" b="b" t="t" l="l"/>
              <a:pathLst>
                <a:path h="1133441" w="1380158">
                  <a:moveTo>
                    <a:pt x="0" y="0"/>
                  </a:moveTo>
                  <a:lnTo>
                    <a:pt x="1380158" y="0"/>
                  </a:lnTo>
                  <a:lnTo>
                    <a:pt x="1380158" y="1133441"/>
                  </a:lnTo>
                  <a:lnTo>
                    <a:pt x="0" y="1133441"/>
                  </a:lnTo>
                  <a:close/>
                </a:path>
              </a:pathLst>
            </a:custGeom>
            <a:solidFill>
              <a:srgbClr val="FFFFFF">
                <a:alpha val="98824"/>
              </a:srgbClr>
            </a:solidFill>
            <a:ln w="28575" cap="sq">
              <a:solidFill>
                <a:srgbClr val="2379CF">
                  <a:alpha val="98824"/>
                </a:srgbClr>
              </a:solidFill>
              <a:prstDash val="solid"/>
              <a:miter/>
            </a:ln>
          </p:spPr>
        </p:sp>
        <p:sp>
          <p:nvSpPr>
            <p:cNvPr name="TextBox 7" id="7"/>
            <p:cNvSpPr txBox="true"/>
            <p:nvPr/>
          </p:nvSpPr>
          <p:spPr>
            <a:xfrm>
              <a:off x="0" y="-19050"/>
              <a:ext cx="1380158" cy="115249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671367" y="6255082"/>
            <a:ext cx="3762889" cy="847111"/>
            <a:chOff x="0" y="0"/>
            <a:chExt cx="1380158" cy="310705"/>
          </a:xfrm>
        </p:grpSpPr>
        <p:sp>
          <p:nvSpPr>
            <p:cNvPr name="Freeform 9" id="9"/>
            <p:cNvSpPr/>
            <p:nvPr/>
          </p:nvSpPr>
          <p:spPr>
            <a:xfrm flipH="false" flipV="false" rot="0">
              <a:off x="0" y="0"/>
              <a:ext cx="1380158" cy="310705"/>
            </a:xfrm>
            <a:custGeom>
              <a:avLst/>
              <a:gdLst/>
              <a:ahLst/>
              <a:cxnLst/>
              <a:rect r="r" b="b" t="t" l="l"/>
              <a:pathLst>
                <a:path h="310705" w="1380158">
                  <a:moveTo>
                    <a:pt x="0" y="0"/>
                  </a:moveTo>
                  <a:lnTo>
                    <a:pt x="1380158" y="0"/>
                  </a:lnTo>
                  <a:lnTo>
                    <a:pt x="1380158" y="310705"/>
                  </a:lnTo>
                  <a:lnTo>
                    <a:pt x="0" y="310705"/>
                  </a:lnTo>
                  <a:close/>
                </a:path>
              </a:pathLst>
            </a:custGeom>
            <a:solidFill>
              <a:srgbClr val="2379CF">
                <a:alpha val="24706"/>
              </a:srgbClr>
            </a:solidFill>
          </p:spPr>
        </p:sp>
        <p:sp>
          <p:nvSpPr>
            <p:cNvPr name="TextBox 10" id="10"/>
            <p:cNvSpPr txBox="true"/>
            <p:nvPr/>
          </p:nvSpPr>
          <p:spPr>
            <a:xfrm>
              <a:off x="0" y="-19050"/>
              <a:ext cx="1380158" cy="32975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6353312" y="5143500"/>
            <a:ext cx="2932415" cy="2351362"/>
            <a:chOff x="0" y="0"/>
            <a:chExt cx="1075555" cy="862436"/>
          </a:xfrm>
        </p:grpSpPr>
        <p:sp>
          <p:nvSpPr>
            <p:cNvPr name="Freeform 12" id="12"/>
            <p:cNvSpPr/>
            <p:nvPr/>
          </p:nvSpPr>
          <p:spPr>
            <a:xfrm flipH="false" flipV="false" rot="0">
              <a:off x="0" y="0"/>
              <a:ext cx="1075555" cy="862436"/>
            </a:xfrm>
            <a:custGeom>
              <a:avLst/>
              <a:gdLst/>
              <a:ahLst/>
              <a:cxnLst/>
              <a:rect r="r" b="b" t="t" l="l"/>
              <a:pathLst>
                <a:path h="862436" w="1075555">
                  <a:moveTo>
                    <a:pt x="0" y="0"/>
                  </a:moveTo>
                  <a:lnTo>
                    <a:pt x="1075555" y="0"/>
                  </a:lnTo>
                  <a:lnTo>
                    <a:pt x="1075555" y="862436"/>
                  </a:lnTo>
                  <a:lnTo>
                    <a:pt x="0" y="862436"/>
                  </a:lnTo>
                  <a:close/>
                </a:path>
              </a:pathLst>
            </a:custGeom>
            <a:solidFill>
              <a:srgbClr val="FFFFFF">
                <a:alpha val="98824"/>
              </a:srgbClr>
            </a:solidFill>
            <a:ln w="28575" cap="sq">
              <a:solidFill>
                <a:srgbClr val="2379CF">
                  <a:alpha val="98824"/>
                </a:srgbClr>
              </a:solidFill>
              <a:prstDash val="solid"/>
              <a:miter/>
            </a:ln>
          </p:spPr>
        </p:sp>
        <p:sp>
          <p:nvSpPr>
            <p:cNvPr name="TextBox 13" id="13"/>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0523574" y="2109428"/>
            <a:ext cx="4558279" cy="3106531"/>
            <a:chOff x="0" y="0"/>
            <a:chExt cx="1671892" cy="1139418"/>
          </a:xfrm>
        </p:grpSpPr>
        <p:sp>
          <p:nvSpPr>
            <p:cNvPr name="Freeform 15" id="15"/>
            <p:cNvSpPr/>
            <p:nvPr/>
          </p:nvSpPr>
          <p:spPr>
            <a:xfrm flipH="false" flipV="false" rot="0">
              <a:off x="0" y="0"/>
              <a:ext cx="1671892" cy="1139418"/>
            </a:xfrm>
            <a:custGeom>
              <a:avLst/>
              <a:gdLst/>
              <a:ahLst/>
              <a:cxnLst/>
              <a:rect r="r" b="b" t="t" l="l"/>
              <a:pathLst>
                <a:path h="1139418" w="1671892">
                  <a:moveTo>
                    <a:pt x="0" y="0"/>
                  </a:moveTo>
                  <a:lnTo>
                    <a:pt x="1671892" y="0"/>
                  </a:lnTo>
                  <a:lnTo>
                    <a:pt x="1671892" y="1139418"/>
                  </a:lnTo>
                  <a:lnTo>
                    <a:pt x="0" y="1139418"/>
                  </a:lnTo>
                  <a:close/>
                </a:path>
              </a:pathLst>
            </a:custGeom>
            <a:solidFill>
              <a:srgbClr val="FFFFFF">
                <a:alpha val="98824"/>
              </a:srgbClr>
            </a:solidFill>
            <a:ln w="28575" cap="sq">
              <a:solidFill>
                <a:srgbClr val="2379CF">
                  <a:alpha val="98824"/>
                </a:srgbClr>
              </a:solidFill>
              <a:prstDash val="solid"/>
              <a:miter/>
            </a:ln>
          </p:spPr>
        </p:sp>
        <p:sp>
          <p:nvSpPr>
            <p:cNvPr name="TextBox 16" id="16"/>
            <p:cNvSpPr txBox="true"/>
            <p:nvPr/>
          </p:nvSpPr>
          <p:spPr>
            <a:xfrm>
              <a:off x="0" y="-19050"/>
              <a:ext cx="1671892" cy="1158468"/>
            </a:xfrm>
            <a:prstGeom prst="rect">
              <a:avLst/>
            </a:prstGeom>
          </p:spPr>
          <p:txBody>
            <a:bodyPr anchor="ctr" rtlCol="false" tIns="50800" lIns="50800" bIns="50800" rIns="50800"/>
            <a:lstStyle/>
            <a:p>
              <a:pPr algn="ctr">
                <a:lnSpc>
                  <a:spcPts val="2859"/>
                </a:lnSpc>
              </a:pPr>
            </a:p>
          </p:txBody>
        </p:sp>
      </p:grpSp>
      <p:grpSp>
        <p:nvGrpSpPr>
          <p:cNvPr name="Group 17" id="17"/>
          <p:cNvGrpSpPr/>
          <p:nvPr/>
        </p:nvGrpSpPr>
        <p:grpSpPr>
          <a:xfrm rot="0">
            <a:off x="12900836" y="8245397"/>
            <a:ext cx="4717468" cy="847111"/>
            <a:chOff x="0" y="0"/>
            <a:chExt cx="1730280" cy="310705"/>
          </a:xfrm>
        </p:grpSpPr>
        <p:sp>
          <p:nvSpPr>
            <p:cNvPr name="Freeform 18" id="18"/>
            <p:cNvSpPr/>
            <p:nvPr/>
          </p:nvSpPr>
          <p:spPr>
            <a:xfrm flipH="false" flipV="false" rot="0">
              <a:off x="0" y="0"/>
              <a:ext cx="1730280" cy="310705"/>
            </a:xfrm>
            <a:custGeom>
              <a:avLst/>
              <a:gdLst/>
              <a:ahLst/>
              <a:cxnLst/>
              <a:rect r="r" b="b" t="t" l="l"/>
              <a:pathLst>
                <a:path h="310705" w="1730280">
                  <a:moveTo>
                    <a:pt x="0" y="0"/>
                  </a:moveTo>
                  <a:lnTo>
                    <a:pt x="1730280" y="0"/>
                  </a:lnTo>
                  <a:lnTo>
                    <a:pt x="1730280" y="310705"/>
                  </a:lnTo>
                  <a:lnTo>
                    <a:pt x="0" y="310705"/>
                  </a:lnTo>
                  <a:close/>
                </a:path>
              </a:pathLst>
            </a:custGeom>
            <a:solidFill>
              <a:srgbClr val="2379CF">
                <a:alpha val="24706"/>
              </a:srgbClr>
            </a:solidFill>
          </p:spPr>
        </p:sp>
        <p:sp>
          <p:nvSpPr>
            <p:cNvPr name="TextBox 19" id="19"/>
            <p:cNvSpPr txBox="true"/>
            <p:nvPr/>
          </p:nvSpPr>
          <p:spPr>
            <a:xfrm>
              <a:off x="0" y="-19050"/>
              <a:ext cx="1730280" cy="329755"/>
            </a:xfrm>
            <a:prstGeom prst="rect">
              <a:avLst/>
            </a:prstGeom>
          </p:spPr>
          <p:txBody>
            <a:bodyPr anchor="ctr" rtlCol="false" tIns="50800" lIns="50800" bIns="50800" rIns="50800"/>
            <a:lstStyle/>
            <a:p>
              <a:pPr algn="ctr">
                <a:lnSpc>
                  <a:spcPts val="2859"/>
                </a:lnSpc>
              </a:pPr>
            </a:p>
          </p:txBody>
        </p:sp>
      </p:grpSp>
      <p:sp>
        <p:nvSpPr>
          <p:cNvPr name="Freeform 20" id="20"/>
          <p:cNvSpPr/>
          <p:nvPr/>
        </p:nvSpPr>
        <p:spPr>
          <a:xfrm flipH="false" flipV="false" rot="-1885381">
            <a:off x="9344037" y="5750552"/>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1" id="21"/>
          <p:cNvSpPr txBox="true"/>
          <p:nvPr/>
        </p:nvSpPr>
        <p:spPr>
          <a:xfrm rot="0">
            <a:off x="1051968" y="709668"/>
            <a:ext cx="8233758"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THE PROCESS</a:t>
            </a:r>
          </a:p>
        </p:txBody>
      </p:sp>
      <p:sp>
        <p:nvSpPr>
          <p:cNvPr name="TextBox 22" id="22"/>
          <p:cNvSpPr txBox="true"/>
          <p:nvPr/>
        </p:nvSpPr>
        <p:spPr>
          <a:xfrm rot="0">
            <a:off x="1855125" y="6355643"/>
            <a:ext cx="3395373" cy="579316"/>
          </a:xfrm>
          <a:prstGeom prst="rect">
            <a:avLst/>
          </a:prstGeom>
        </p:spPr>
        <p:txBody>
          <a:bodyPr anchor="t" rtlCol="false" tIns="0" lIns="0" bIns="0" rIns="0">
            <a:spAutoFit/>
          </a:bodyPr>
          <a:lstStyle/>
          <a:p>
            <a:pPr algn="ctr" marL="0" indent="0" lvl="0">
              <a:lnSpc>
                <a:spcPts val="4703"/>
              </a:lnSpc>
              <a:spcBef>
                <a:spcPct val="0"/>
              </a:spcBef>
            </a:pPr>
            <a:r>
              <a:rPr lang="en-US" sz="3408" spc="333">
                <a:solidFill>
                  <a:srgbClr val="231F20"/>
                </a:solidFill>
                <a:latin typeface="Oswald"/>
                <a:ea typeface="Oswald"/>
                <a:cs typeface="Oswald"/>
                <a:sym typeface="Oswald"/>
              </a:rPr>
              <a:t>STARTING POINT</a:t>
            </a:r>
          </a:p>
        </p:txBody>
      </p:sp>
      <p:sp>
        <p:nvSpPr>
          <p:cNvPr name="TextBox 23" id="23"/>
          <p:cNvSpPr txBox="true"/>
          <p:nvPr/>
        </p:nvSpPr>
        <p:spPr>
          <a:xfrm rot="0">
            <a:off x="1894090" y="3002209"/>
            <a:ext cx="3365423" cy="2891909"/>
          </a:xfrm>
          <a:prstGeom prst="rect">
            <a:avLst/>
          </a:prstGeom>
        </p:spPr>
        <p:txBody>
          <a:bodyPr anchor="t" rtlCol="false" tIns="0" lIns="0" bIns="0" rIns="0">
            <a:spAutoFit/>
          </a:bodyPr>
          <a:lstStyle/>
          <a:p>
            <a:pPr algn="ctr">
              <a:lnSpc>
                <a:spcPts val="3878"/>
              </a:lnSpc>
            </a:pPr>
            <a:r>
              <a:rPr lang="en-US" sz="2770">
                <a:solidFill>
                  <a:srgbClr val="100F0D"/>
                </a:solidFill>
                <a:latin typeface="DM Sans"/>
                <a:ea typeface="DM Sans"/>
                <a:cs typeface="DM Sans"/>
                <a:sym typeface="DM Sans"/>
              </a:rPr>
              <a:t>Recommendation system for current clients</a:t>
            </a:r>
          </a:p>
          <a:p>
            <a:pPr algn="ctr">
              <a:lnSpc>
                <a:spcPts val="3878"/>
              </a:lnSpc>
            </a:pPr>
            <a:r>
              <a:rPr lang="en-US" sz="2770">
                <a:solidFill>
                  <a:srgbClr val="100F0D"/>
                </a:solidFill>
                <a:latin typeface="DM Sans"/>
                <a:ea typeface="DM Sans"/>
                <a:cs typeface="DM Sans"/>
                <a:sym typeface="DM Sans"/>
              </a:rPr>
              <a:t>(clustering and product suggestions)</a:t>
            </a:r>
          </a:p>
        </p:txBody>
      </p:sp>
      <p:sp>
        <p:nvSpPr>
          <p:cNvPr name="TextBox 24" id="24"/>
          <p:cNvSpPr txBox="true"/>
          <p:nvPr/>
        </p:nvSpPr>
        <p:spPr>
          <a:xfrm rot="0">
            <a:off x="6563422" y="5302513"/>
            <a:ext cx="2534389" cy="1920359"/>
          </a:xfrm>
          <a:prstGeom prst="rect">
            <a:avLst/>
          </a:prstGeom>
        </p:spPr>
        <p:txBody>
          <a:bodyPr anchor="t" rtlCol="false" tIns="0" lIns="0" bIns="0" rIns="0">
            <a:spAutoFit/>
          </a:bodyPr>
          <a:lstStyle/>
          <a:p>
            <a:pPr algn="ctr">
              <a:lnSpc>
                <a:spcPts val="3878"/>
              </a:lnSpc>
            </a:pPr>
            <a:r>
              <a:rPr lang="en-US" sz="2770">
                <a:solidFill>
                  <a:srgbClr val="100F0D"/>
                </a:solidFill>
                <a:latin typeface="DM Sans"/>
                <a:ea typeface="DM Sans"/>
                <a:cs typeface="DM Sans"/>
                <a:sym typeface="DM Sans"/>
              </a:rPr>
              <a:t>Simulation of client evolution over future years</a:t>
            </a:r>
          </a:p>
        </p:txBody>
      </p:sp>
      <p:sp>
        <p:nvSpPr>
          <p:cNvPr name="TextBox 25" id="25"/>
          <p:cNvSpPr txBox="true"/>
          <p:nvPr/>
        </p:nvSpPr>
        <p:spPr>
          <a:xfrm rot="0">
            <a:off x="13981278" y="8321954"/>
            <a:ext cx="2556583" cy="636847"/>
          </a:xfrm>
          <a:prstGeom prst="rect">
            <a:avLst/>
          </a:prstGeom>
        </p:spPr>
        <p:txBody>
          <a:bodyPr anchor="t" rtlCol="false" tIns="0" lIns="0" bIns="0" rIns="0">
            <a:spAutoFit/>
          </a:bodyPr>
          <a:lstStyle/>
          <a:p>
            <a:pPr algn="ctr" marL="0" indent="0" lvl="0">
              <a:lnSpc>
                <a:spcPts val="5255"/>
              </a:lnSpc>
              <a:spcBef>
                <a:spcPct val="0"/>
              </a:spcBef>
            </a:pPr>
            <a:r>
              <a:rPr lang="en-US" sz="3808" spc="373">
                <a:solidFill>
                  <a:srgbClr val="231F20"/>
                </a:solidFill>
                <a:latin typeface="Oswald"/>
                <a:ea typeface="Oswald"/>
                <a:cs typeface="Oswald"/>
                <a:sym typeface="Oswald"/>
              </a:rPr>
              <a:t>GOAL</a:t>
            </a:r>
          </a:p>
        </p:txBody>
      </p:sp>
      <p:sp>
        <p:nvSpPr>
          <p:cNvPr name="TextBox 26" id="26"/>
          <p:cNvSpPr txBox="true"/>
          <p:nvPr/>
        </p:nvSpPr>
        <p:spPr>
          <a:xfrm rot="0">
            <a:off x="10733539" y="2192926"/>
            <a:ext cx="4117317" cy="2891909"/>
          </a:xfrm>
          <a:prstGeom prst="rect">
            <a:avLst/>
          </a:prstGeom>
        </p:spPr>
        <p:txBody>
          <a:bodyPr anchor="t" rtlCol="false" tIns="0" lIns="0" bIns="0" rIns="0">
            <a:spAutoFit/>
          </a:bodyPr>
          <a:lstStyle/>
          <a:p>
            <a:pPr algn="ctr">
              <a:lnSpc>
                <a:spcPts val="3878"/>
              </a:lnSpc>
            </a:pPr>
            <a:r>
              <a:rPr lang="en-US" sz="2770">
                <a:solidFill>
                  <a:srgbClr val="100F0D"/>
                </a:solidFill>
                <a:latin typeface="DM Sans"/>
                <a:ea typeface="DM Sans"/>
                <a:cs typeface="DM Sans"/>
                <a:sym typeface="DM Sans"/>
              </a:rPr>
              <a:t>Estimation of Markov Chains throught Monte Carlo simulations (incorporating probabilities for a client to change cluster)</a:t>
            </a:r>
          </a:p>
        </p:txBody>
      </p:sp>
      <p:sp>
        <p:nvSpPr>
          <p:cNvPr name="Freeform 27" id="27"/>
          <p:cNvSpPr/>
          <p:nvPr/>
        </p:nvSpPr>
        <p:spPr>
          <a:xfrm flipH="true" flipV="false" rot="-8970905">
            <a:off x="5645023" y="4221063"/>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8" id="28"/>
          <p:cNvSpPr/>
          <p:nvPr/>
        </p:nvSpPr>
        <p:spPr>
          <a:xfrm flipH="true" flipV="false" rot="-8100000">
            <a:off x="15176848" y="4599531"/>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9" id="29"/>
          <p:cNvGrpSpPr/>
          <p:nvPr/>
        </p:nvGrpSpPr>
        <p:grpSpPr>
          <a:xfrm rot="0">
            <a:off x="12900836" y="5655910"/>
            <a:ext cx="4717468" cy="2351362"/>
            <a:chOff x="0" y="0"/>
            <a:chExt cx="1730280" cy="862436"/>
          </a:xfrm>
        </p:grpSpPr>
        <p:sp>
          <p:nvSpPr>
            <p:cNvPr name="Freeform 30" id="30"/>
            <p:cNvSpPr/>
            <p:nvPr/>
          </p:nvSpPr>
          <p:spPr>
            <a:xfrm flipH="false" flipV="false" rot="0">
              <a:off x="0" y="0"/>
              <a:ext cx="1730280" cy="862436"/>
            </a:xfrm>
            <a:custGeom>
              <a:avLst/>
              <a:gdLst/>
              <a:ahLst/>
              <a:cxnLst/>
              <a:rect r="r" b="b" t="t" l="l"/>
              <a:pathLst>
                <a:path h="862436" w="1730280">
                  <a:moveTo>
                    <a:pt x="0" y="0"/>
                  </a:moveTo>
                  <a:lnTo>
                    <a:pt x="1730280" y="0"/>
                  </a:lnTo>
                  <a:lnTo>
                    <a:pt x="1730280" y="862436"/>
                  </a:lnTo>
                  <a:lnTo>
                    <a:pt x="0" y="862436"/>
                  </a:lnTo>
                  <a:close/>
                </a:path>
              </a:pathLst>
            </a:custGeom>
            <a:solidFill>
              <a:srgbClr val="FFFFFF">
                <a:alpha val="98824"/>
              </a:srgbClr>
            </a:solidFill>
            <a:ln w="28575" cap="sq">
              <a:solidFill>
                <a:srgbClr val="2379CF">
                  <a:alpha val="98824"/>
                </a:srgbClr>
              </a:solidFill>
              <a:prstDash val="solid"/>
              <a:miter/>
            </a:ln>
          </p:spPr>
        </p:sp>
        <p:sp>
          <p:nvSpPr>
            <p:cNvPr name="TextBox 31" id="31"/>
            <p:cNvSpPr txBox="true"/>
            <p:nvPr/>
          </p:nvSpPr>
          <p:spPr>
            <a:xfrm>
              <a:off x="0" y="-19050"/>
              <a:ext cx="1730280" cy="881486"/>
            </a:xfrm>
            <a:prstGeom prst="rect">
              <a:avLst/>
            </a:prstGeom>
          </p:spPr>
          <p:txBody>
            <a:bodyPr anchor="ctr" rtlCol="false" tIns="50800" lIns="50800" bIns="50800" rIns="50800"/>
            <a:lstStyle/>
            <a:p>
              <a:pPr algn="ctr">
                <a:lnSpc>
                  <a:spcPts val="2859"/>
                </a:lnSpc>
              </a:pPr>
            </a:p>
          </p:txBody>
        </p:sp>
      </p:grpSp>
      <p:sp>
        <p:nvSpPr>
          <p:cNvPr name="TextBox 32" id="32"/>
          <p:cNvSpPr txBox="true"/>
          <p:nvPr/>
        </p:nvSpPr>
        <p:spPr>
          <a:xfrm rot="0">
            <a:off x="12991073" y="5847595"/>
            <a:ext cx="4536993" cy="1920367"/>
          </a:xfrm>
          <a:prstGeom prst="rect">
            <a:avLst/>
          </a:prstGeom>
        </p:spPr>
        <p:txBody>
          <a:bodyPr anchor="t" rtlCol="false" tIns="0" lIns="0" bIns="0" rIns="0">
            <a:spAutoFit/>
          </a:bodyPr>
          <a:lstStyle/>
          <a:p>
            <a:pPr algn="ctr">
              <a:lnSpc>
                <a:spcPts val="3877"/>
              </a:lnSpc>
            </a:pPr>
            <a:r>
              <a:rPr lang="en-US" sz="2769">
                <a:solidFill>
                  <a:srgbClr val="000000"/>
                </a:solidFill>
                <a:latin typeface="DM Sans"/>
                <a:ea typeface="DM Sans"/>
                <a:cs typeface="DM Sans"/>
                <a:sym typeface="DM Sans"/>
              </a:rPr>
              <a:t>Extrapolation of distributional results from the chains and derivation of data-driven solutions</a:t>
            </a:r>
          </a:p>
        </p:txBody>
      </p:sp>
      <p:sp>
        <p:nvSpPr>
          <p:cNvPr name="TextBox 33" id="33"/>
          <p:cNvSpPr txBox="true"/>
          <p:nvPr/>
        </p:nvSpPr>
        <p:spPr>
          <a:xfrm rot="0">
            <a:off x="17757647" y="9546544"/>
            <a:ext cx="132159"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7262" y="7715250"/>
            <a:ext cx="23520725" cy="5880181"/>
          </a:xfrm>
          <a:custGeom>
            <a:avLst/>
            <a:gdLst/>
            <a:ahLst/>
            <a:cxnLst/>
            <a:rect r="r" b="b" t="t" l="l"/>
            <a:pathLst>
              <a:path h="5880181" w="23520725">
                <a:moveTo>
                  <a:pt x="0" y="0"/>
                </a:moveTo>
                <a:lnTo>
                  <a:pt x="23520725" y="0"/>
                </a:lnTo>
                <a:lnTo>
                  <a:pt x="23520725" y="5880181"/>
                </a:lnTo>
                <a:lnTo>
                  <a:pt x="0" y="58801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0649" y="2498800"/>
            <a:ext cx="6269092" cy="7528503"/>
            <a:chOff x="0" y="0"/>
            <a:chExt cx="2155142" cy="2588093"/>
          </a:xfrm>
        </p:grpSpPr>
        <p:sp>
          <p:nvSpPr>
            <p:cNvPr name="Freeform 5" id="5"/>
            <p:cNvSpPr/>
            <p:nvPr/>
          </p:nvSpPr>
          <p:spPr>
            <a:xfrm flipH="false" flipV="false" rot="0">
              <a:off x="0" y="0"/>
              <a:ext cx="2155142" cy="2588094"/>
            </a:xfrm>
            <a:custGeom>
              <a:avLst/>
              <a:gdLst/>
              <a:ahLst/>
              <a:cxnLst/>
              <a:rect r="r" b="b" t="t" l="l"/>
              <a:pathLst>
                <a:path h="2588094" w="2155142">
                  <a:moveTo>
                    <a:pt x="0" y="0"/>
                  </a:moveTo>
                  <a:lnTo>
                    <a:pt x="2155142" y="0"/>
                  </a:lnTo>
                  <a:lnTo>
                    <a:pt x="2155142" y="2588094"/>
                  </a:lnTo>
                  <a:lnTo>
                    <a:pt x="0" y="2588094"/>
                  </a:lnTo>
                  <a:close/>
                </a:path>
              </a:pathLst>
            </a:custGeom>
            <a:solidFill>
              <a:srgbClr val="FFFFFF"/>
            </a:solidFill>
            <a:ln w="38100" cap="sq">
              <a:solidFill>
                <a:srgbClr val="000000"/>
              </a:solidFill>
              <a:prstDash val="solid"/>
              <a:miter/>
            </a:ln>
          </p:spPr>
        </p:sp>
        <p:sp>
          <p:nvSpPr>
            <p:cNvPr name="TextBox 6" id="6"/>
            <p:cNvSpPr txBox="true"/>
            <p:nvPr/>
          </p:nvSpPr>
          <p:spPr>
            <a:xfrm>
              <a:off x="0" y="-57150"/>
              <a:ext cx="2155142" cy="2645243"/>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7" id="7"/>
          <p:cNvSpPr txBox="true"/>
          <p:nvPr/>
        </p:nvSpPr>
        <p:spPr>
          <a:xfrm rot="0">
            <a:off x="488448" y="3446460"/>
            <a:ext cx="6180562" cy="1753133"/>
          </a:xfrm>
          <a:prstGeom prst="rect">
            <a:avLst/>
          </a:prstGeom>
        </p:spPr>
        <p:txBody>
          <a:bodyPr anchor="t" rtlCol="false" tIns="0" lIns="0" bIns="0" rIns="0">
            <a:spAutoFit/>
          </a:bodyPr>
          <a:lstStyle/>
          <a:p>
            <a:pPr algn="l" marL="444755" indent="-222377" lvl="1">
              <a:lnSpc>
                <a:spcPts val="2842"/>
              </a:lnSpc>
              <a:buFont typeface="Arial"/>
              <a:buChar char="•"/>
            </a:pPr>
            <a:r>
              <a:rPr lang="en-US" sz="2060" spc="201">
                <a:solidFill>
                  <a:srgbClr val="000000"/>
                </a:solidFill>
                <a:latin typeface="DM Sans"/>
                <a:ea typeface="DM Sans"/>
                <a:cs typeface="DM Sans"/>
                <a:sym typeface="DM Sans"/>
              </a:rPr>
              <a:t>5000 clients from an Italian Bank</a:t>
            </a:r>
          </a:p>
          <a:p>
            <a:pPr algn="l" marL="444755" indent="-222377" lvl="1">
              <a:lnSpc>
                <a:spcPts val="2842"/>
              </a:lnSpc>
              <a:buFont typeface="Arial"/>
              <a:buChar char="•"/>
            </a:pPr>
            <a:r>
              <a:rPr lang="en-US" sz="2060" spc="201">
                <a:solidFill>
                  <a:srgbClr val="000000"/>
                </a:solidFill>
                <a:latin typeface="DM Sans"/>
                <a:ea typeface="DM Sans"/>
                <a:cs typeface="DM Sans"/>
                <a:sym typeface="DM Sans"/>
              </a:rPr>
              <a:t>Numerical Variables (Income, Wealth, ESG...)</a:t>
            </a:r>
          </a:p>
          <a:p>
            <a:pPr algn="l" marL="444755" indent="-222377" lvl="1">
              <a:lnSpc>
                <a:spcPts val="2842"/>
              </a:lnSpc>
              <a:buFont typeface="Arial"/>
              <a:buChar char="•"/>
            </a:pPr>
            <a:r>
              <a:rPr lang="en-US" sz="2060" spc="201">
                <a:solidFill>
                  <a:srgbClr val="000000"/>
                </a:solidFill>
                <a:latin typeface="DM Sans"/>
                <a:ea typeface="DM Sans"/>
                <a:cs typeface="DM Sans"/>
                <a:sym typeface="DM Sans"/>
              </a:rPr>
              <a:t>Categorical Variables (Job, City Size, </a:t>
            </a:r>
            <a:r>
              <a:rPr lang="en-US" b="true" sz="2060" spc="201">
                <a:solidFill>
                  <a:srgbClr val="000000"/>
                </a:solidFill>
                <a:latin typeface="DM Sans Bold"/>
                <a:ea typeface="DM Sans Bold"/>
                <a:cs typeface="DM Sans Bold"/>
                <a:sym typeface="DM Sans Bold"/>
              </a:rPr>
              <a:t>Investor Type...</a:t>
            </a:r>
            <a:r>
              <a:rPr lang="en-US" sz="2060" spc="201">
                <a:solidFill>
                  <a:srgbClr val="000000"/>
                </a:solidFill>
                <a:latin typeface="DM Sans"/>
                <a:ea typeface="DM Sans"/>
                <a:cs typeface="DM Sans"/>
                <a:sym typeface="DM Sans"/>
              </a:rPr>
              <a:t>)</a:t>
            </a:r>
          </a:p>
        </p:txBody>
      </p:sp>
      <p:sp>
        <p:nvSpPr>
          <p:cNvPr name="TextBox 8" id="8"/>
          <p:cNvSpPr txBox="true"/>
          <p:nvPr/>
        </p:nvSpPr>
        <p:spPr>
          <a:xfrm rot="0">
            <a:off x="9989396" y="6433218"/>
            <a:ext cx="2692393" cy="476797"/>
          </a:xfrm>
          <a:prstGeom prst="rect">
            <a:avLst/>
          </a:prstGeom>
        </p:spPr>
        <p:txBody>
          <a:bodyPr anchor="t" rtlCol="false" tIns="0" lIns="0" bIns="0" rIns="0">
            <a:spAutoFit/>
          </a:bodyPr>
          <a:lstStyle/>
          <a:p>
            <a:pPr algn="ctr" marL="0" indent="0" lvl="0">
              <a:lnSpc>
                <a:spcPts val="3809"/>
              </a:lnSpc>
              <a:spcBef>
                <a:spcPct val="0"/>
              </a:spcBef>
            </a:pPr>
            <a:r>
              <a:rPr lang="en-US" sz="2760" spc="270">
                <a:solidFill>
                  <a:srgbClr val="FDFBFB"/>
                </a:solidFill>
                <a:latin typeface="Oswald"/>
                <a:ea typeface="Oswald"/>
                <a:cs typeface="Oswald"/>
                <a:sym typeface="Oswald"/>
              </a:rPr>
              <a:t>STRATEGY N°3</a:t>
            </a:r>
          </a:p>
        </p:txBody>
      </p:sp>
      <p:sp>
        <p:nvSpPr>
          <p:cNvPr name="TextBox 9" id="9"/>
          <p:cNvSpPr txBox="true"/>
          <p:nvPr/>
        </p:nvSpPr>
        <p:spPr>
          <a:xfrm rot="0">
            <a:off x="3616101" y="1183750"/>
            <a:ext cx="11055797" cy="1246504"/>
          </a:xfrm>
          <a:prstGeom prst="rect">
            <a:avLst/>
          </a:prstGeom>
        </p:spPr>
        <p:txBody>
          <a:bodyPr anchor="t" rtlCol="false" tIns="0" lIns="0" bIns="0" rIns="0">
            <a:spAutoFit/>
          </a:bodyPr>
          <a:lstStyle/>
          <a:p>
            <a:pPr algn="ctr">
              <a:lnSpc>
                <a:spcPts val="3500"/>
              </a:lnSpc>
            </a:pPr>
            <a:r>
              <a:rPr lang="en-US" sz="2500">
                <a:solidFill>
                  <a:srgbClr val="000000"/>
                </a:solidFill>
                <a:latin typeface="DM Sans"/>
                <a:ea typeface="DM Sans"/>
                <a:cs typeface="DM Sans"/>
                <a:sym typeface="DM Sans"/>
              </a:rPr>
              <a:t>“Data-dr</a:t>
            </a:r>
            <a:r>
              <a:rPr lang="en-US" sz="2500">
                <a:solidFill>
                  <a:srgbClr val="000000"/>
                </a:solidFill>
                <a:latin typeface="DM Sans"/>
                <a:ea typeface="DM Sans"/>
                <a:cs typeface="DM Sans"/>
                <a:sym typeface="DM Sans"/>
              </a:rPr>
              <a:t>iven customer segmentation: A needs-based cluster analysis for optimizing financial product recommendations” </a:t>
            </a:r>
          </a:p>
          <a:p>
            <a:pPr algn="ctr">
              <a:lnSpc>
                <a:spcPts val="2940"/>
              </a:lnSpc>
            </a:pPr>
            <a:r>
              <a:rPr lang="en-US" sz="2100" i="true">
                <a:solidFill>
                  <a:srgbClr val="000000"/>
                </a:solidFill>
                <a:latin typeface="DM Sans Italics"/>
                <a:ea typeface="DM Sans Italics"/>
                <a:cs typeface="DM Sans Italics"/>
                <a:sym typeface="DM Sans Italics"/>
              </a:rPr>
              <a:t>V. Lucchetti, 2024</a:t>
            </a:r>
          </a:p>
        </p:txBody>
      </p:sp>
      <p:sp>
        <p:nvSpPr>
          <p:cNvPr name="TextBox 10" id="10"/>
          <p:cNvSpPr txBox="true"/>
          <p:nvPr/>
        </p:nvSpPr>
        <p:spPr>
          <a:xfrm rot="0">
            <a:off x="14340631" y="6433218"/>
            <a:ext cx="2692393" cy="476797"/>
          </a:xfrm>
          <a:prstGeom prst="rect">
            <a:avLst/>
          </a:prstGeom>
        </p:spPr>
        <p:txBody>
          <a:bodyPr anchor="t" rtlCol="false" tIns="0" lIns="0" bIns="0" rIns="0">
            <a:spAutoFit/>
          </a:bodyPr>
          <a:lstStyle/>
          <a:p>
            <a:pPr algn="ctr" marL="0" indent="0" lvl="0">
              <a:lnSpc>
                <a:spcPts val="3809"/>
              </a:lnSpc>
              <a:spcBef>
                <a:spcPct val="0"/>
              </a:spcBef>
            </a:pPr>
            <a:r>
              <a:rPr lang="en-US" sz="2760" spc="270">
                <a:solidFill>
                  <a:srgbClr val="FDFBFB"/>
                </a:solidFill>
                <a:latin typeface="Oswald"/>
                <a:ea typeface="Oswald"/>
                <a:cs typeface="Oswald"/>
                <a:sym typeface="Oswald"/>
              </a:rPr>
              <a:t>STRATEGY N°3</a:t>
            </a:r>
          </a:p>
        </p:txBody>
      </p:sp>
      <p:pic>
        <p:nvPicPr>
          <p:cNvPr name="Picture 11" id="11"/>
          <p:cNvPicPr>
            <a:picLocks noChangeAspect="true"/>
          </p:cNvPicPr>
          <p:nvPr/>
        </p:nvPicPr>
        <p:blipFill>
          <a:blip r:embed="rId5"/>
          <a:stretch>
            <a:fillRect/>
          </a:stretch>
        </p:blipFill>
        <p:spPr>
          <a:xfrm rot="0">
            <a:off x="1462271" y="4887717"/>
            <a:ext cx="4425846" cy="5367943"/>
          </a:xfrm>
          <a:prstGeom prst="rect">
            <a:avLst/>
          </a:prstGeom>
        </p:spPr>
      </p:pic>
      <p:grpSp>
        <p:nvGrpSpPr>
          <p:cNvPr name="Group 12" id="12"/>
          <p:cNvGrpSpPr/>
          <p:nvPr/>
        </p:nvGrpSpPr>
        <p:grpSpPr>
          <a:xfrm rot="0">
            <a:off x="7006607" y="2498800"/>
            <a:ext cx="10252693" cy="7528503"/>
            <a:chOff x="0" y="0"/>
            <a:chExt cx="3549132" cy="2606110"/>
          </a:xfrm>
        </p:grpSpPr>
        <p:sp>
          <p:nvSpPr>
            <p:cNvPr name="Freeform 13" id="13"/>
            <p:cNvSpPr/>
            <p:nvPr/>
          </p:nvSpPr>
          <p:spPr>
            <a:xfrm flipH="false" flipV="false" rot="0">
              <a:off x="0" y="0"/>
              <a:ext cx="3549132" cy="2606110"/>
            </a:xfrm>
            <a:custGeom>
              <a:avLst/>
              <a:gdLst/>
              <a:ahLst/>
              <a:cxnLst/>
              <a:rect r="r" b="b" t="t" l="l"/>
              <a:pathLst>
                <a:path h="2606110" w="3549132">
                  <a:moveTo>
                    <a:pt x="0" y="0"/>
                  </a:moveTo>
                  <a:lnTo>
                    <a:pt x="3549132" y="0"/>
                  </a:lnTo>
                  <a:lnTo>
                    <a:pt x="3549132" y="2606110"/>
                  </a:lnTo>
                  <a:lnTo>
                    <a:pt x="0" y="2606110"/>
                  </a:lnTo>
                  <a:close/>
                </a:path>
              </a:pathLst>
            </a:custGeom>
            <a:solidFill>
              <a:srgbClr val="FFFFFF"/>
            </a:solidFill>
            <a:ln w="38100" cap="sq">
              <a:solidFill>
                <a:srgbClr val="000000"/>
              </a:solidFill>
              <a:prstDash val="solid"/>
              <a:miter/>
            </a:ln>
          </p:spPr>
        </p:sp>
        <p:sp>
          <p:nvSpPr>
            <p:cNvPr name="TextBox 14" id="14"/>
            <p:cNvSpPr txBox="true"/>
            <p:nvPr/>
          </p:nvSpPr>
          <p:spPr>
            <a:xfrm>
              <a:off x="0" y="-57150"/>
              <a:ext cx="3549132" cy="266326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5" id="15"/>
          <p:cNvSpPr/>
          <p:nvPr/>
        </p:nvSpPr>
        <p:spPr>
          <a:xfrm flipH="false" flipV="false" rot="0">
            <a:off x="8922580" y="5209119"/>
            <a:ext cx="6167666" cy="4725141"/>
          </a:xfrm>
          <a:custGeom>
            <a:avLst/>
            <a:gdLst/>
            <a:ahLst/>
            <a:cxnLst/>
            <a:rect r="r" b="b" t="t" l="l"/>
            <a:pathLst>
              <a:path h="4725141" w="6167666">
                <a:moveTo>
                  <a:pt x="0" y="0"/>
                </a:moveTo>
                <a:lnTo>
                  <a:pt x="6167666" y="0"/>
                </a:lnTo>
                <a:lnTo>
                  <a:pt x="6167666" y="4725140"/>
                </a:lnTo>
                <a:lnTo>
                  <a:pt x="0" y="4725140"/>
                </a:lnTo>
                <a:lnTo>
                  <a:pt x="0" y="0"/>
                </a:lnTo>
                <a:close/>
              </a:path>
            </a:pathLst>
          </a:custGeom>
          <a:blipFill>
            <a:blip r:embed="rId6"/>
            <a:stretch>
              <a:fillRect l="-268" t="-6550" r="-198" b="0"/>
            </a:stretch>
          </a:blipFill>
        </p:spPr>
      </p:sp>
      <p:sp>
        <p:nvSpPr>
          <p:cNvPr name="AutoShape 16" id="16"/>
          <p:cNvSpPr/>
          <p:nvPr/>
        </p:nvSpPr>
        <p:spPr>
          <a:xfrm flipV="true">
            <a:off x="9489979" y="8406255"/>
            <a:ext cx="5415904" cy="0"/>
          </a:xfrm>
          <a:prstGeom prst="line">
            <a:avLst/>
          </a:prstGeom>
          <a:ln cap="flat" w="19050">
            <a:solidFill>
              <a:srgbClr val="FF2600"/>
            </a:solidFill>
            <a:prstDash val="lgDash"/>
            <a:headEnd type="none" len="sm" w="sm"/>
            <a:tailEnd type="none" len="sm" w="sm"/>
          </a:ln>
        </p:spPr>
      </p:sp>
      <p:sp>
        <p:nvSpPr>
          <p:cNvPr name="TextBox 17" id="17"/>
          <p:cNvSpPr txBox="true"/>
          <p:nvPr/>
        </p:nvSpPr>
        <p:spPr>
          <a:xfrm rot="0">
            <a:off x="910937" y="49109"/>
            <a:ext cx="16466125" cy="1191791"/>
          </a:xfrm>
          <a:prstGeom prst="rect">
            <a:avLst/>
          </a:prstGeom>
        </p:spPr>
        <p:txBody>
          <a:bodyPr anchor="t" rtlCol="false" tIns="0" lIns="0" bIns="0" rIns="0">
            <a:spAutoFit/>
          </a:bodyPr>
          <a:lstStyle/>
          <a:p>
            <a:pPr algn="ctr" marL="0" indent="0" lvl="0">
              <a:lnSpc>
                <a:spcPts val="9704"/>
              </a:lnSpc>
              <a:spcBef>
                <a:spcPct val="0"/>
              </a:spcBef>
            </a:pPr>
            <a:r>
              <a:rPr lang="en-US" b="true" sz="7032" spc="689">
                <a:solidFill>
                  <a:srgbClr val="231F20"/>
                </a:solidFill>
                <a:latin typeface="Oswald Bold"/>
                <a:ea typeface="Oswald Bold"/>
                <a:cs typeface="Oswald Bold"/>
                <a:sym typeface="Oswald Bold"/>
              </a:rPr>
              <a:t>DATA AND RECOMMENDATION SYSTEM</a:t>
            </a:r>
          </a:p>
        </p:txBody>
      </p:sp>
      <p:grpSp>
        <p:nvGrpSpPr>
          <p:cNvPr name="Group 18" id="18"/>
          <p:cNvGrpSpPr/>
          <p:nvPr/>
        </p:nvGrpSpPr>
        <p:grpSpPr>
          <a:xfrm rot="0">
            <a:off x="540649" y="2699157"/>
            <a:ext cx="6269092" cy="734095"/>
            <a:chOff x="0" y="0"/>
            <a:chExt cx="1651119" cy="193342"/>
          </a:xfrm>
        </p:grpSpPr>
        <p:sp>
          <p:nvSpPr>
            <p:cNvPr name="Freeform 19" id="19"/>
            <p:cNvSpPr/>
            <p:nvPr/>
          </p:nvSpPr>
          <p:spPr>
            <a:xfrm flipH="false" flipV="false" rot="0">
              <a:off x="0" y="0"/>
              <a:ext cx="1651119" cy="193342"/>
            </a:xfrm>
            <a:custGeom>
              <a:avLst/>
              <a:gdLst/>
              <a:ahLst/>
              <a:cxnLst/>
              <a:rect r="r" b="b" t="t" l="l"/>
              <a:pathLst>
                <a:path h="193342" w="1651119">
                  <a:moveTo>
                    <a:pt x="0" y="0"/>
                  </a:moveTo>
                  <a:lnTo>
                    <a:pt x="1651119" y="0"/>
                  </a:lnTo>
                  <a:lnTo>
                    <a:pt x="1651119" y="193342"/>
                  </a:lnTo>
                  <a:lnTo>
                    <a:pt x="0" y="193342"/>
                  </a:lnTo>
                  <a:close/>
                </a:path>
              </a:pathLst>
            </a:custGeom>
            <a:solidFill>
              <a:srgbClr val="1A1A1A"/>
            </a:solidFill>
          </p:spPr>
        </p:sp>
        <p:sp>
          <p:nvSpPr>
            <p:cNvPr name="TextBox 20" id="20"/>
            <p:cNvSpPr txBox="true"/>
            <p:nvPr/>
          </p:nvSpPr>
          <p:spPr>
            <a:xfrm>
              <a:off x="0" y="-47625"/>
              <a:ext cx="1651119" cy="240967"/>
            </a:xfrm>
            <a:prstGeom prst="rect">
              <a:avLst/>
            </a:prstGeom>
          </p:spPr>
          <p:txBody>
            <a:bodyPr anchor="ctr" rtlCol="false" tIns="50800" lIns="50800" bIns="50800" rIns="50800"/>
            <a:lstStyle/>
            <a:p>
              <a:pPr algn="ctr" marL="0" indent="0" lvl="0">
                <a:lnSpc>
                  <a:spcPts val="3781"/>
                </a:lnSpc>
                <a:spcBef>
                  <a:spcPct val="0"/>
                </a:spcBef>
              </a:pPr>
              <a:r>
                <a:rPr lang="en-US" sz="2739" spc="27">
                  <a:solidFill>
                    <a:srgbClr val="FFFFFF"/>
                  </a:solidFill>
                  <a:latin typeface="Oswald"/>
                  <a:ea typeface="Oswald"/>
                  <a:cs typeface="Oswald"/>
                  <a:sym typeface="Oswald"/>
                </a:rPr>
                <a:t>DATASET PRESENTATION</a:t>
              </a:r>
            </a:p>
          </p:txBody>
        </p:sp>
      </p:grpSp>
      <p:grpSp>
        <p:nvGrpSpPr>
          <p:cNvPr name="Group 21" id="21"/>
          <p:cNvGrpSpPr/>
          <p:nvPr/>
        </p:nvGrpSpPr>
        <p:grpSpPr>
          <a:xfrm rot="0">
            <a:off x="7006607" y="2699157"/>
            <a:ext cx="10252693" cy="734095"/>
            <a:chOff x="0" y="0"/>
            <a:chExt cx="2700298" cy="193342"/>
          </a:xfrm>
        </p:grpSpPr>
        <p:sp>
          <p:nvSpPr>
            <p:cNvPr name="Freeform 22" id="22"/>
            <p:cNvSpPr/>
            <p:nvPr/>
          </p:nvSpPr>
          <p:spPr>
            <a:xfrm flipH="false" flipV="false" rot="0">
              <a:off x="0" y="0"/>
              <a:ext cx="2700298" cy="193342"/>
            </a:xfrm>
            <a:custGeom>
              <a:avLst/>
              <a:gdLst/>
              <a:ahLst/>
              <a:cxnLst/>
              <a:rect r="r" b="b" t="t" l="l"/>
              <a:pathLst>
                <a:path h="193342" w="2700298">
                  <a:moveTo>
                    <a:pt x="0" y="0"/>
                  </a:moveTo>
                  <a:lnTo>
                    <a:pt x="2700298" y="0"/>
                  </a:lnTo>
                  <a:lnTo>
                    <a:pt x="2700298" y="193342"/>
                  </a:lnTo>
                  <a:lnTo>
                    <a:pt x="0" y="193342"/>
                  </a:lnTo>
                  <a:close/>
                </a:path>
              </a:pathLst>
            </a:custGeom>
            <a:solidFill>
              <a:srgbClr val="1A1A1A"/>
            </a:solidFill>
          </p:spPr>
        </p:sp>
        <p:sp>
          <p:nvSpPr>
            <p:cNvPr name="TextBox 23" id="23"/>
            <p:cNvSpPr txBox="true"/>
            <p:nvPr/>
          </p:nvSpPr>
          <p:spPr>
            <a:xfrm>
              <a:off x="0" y="-47625"/>
              <a:ext cx="2700298" cy="240967"/>
            </a:xfrm>
            <a:prstGeom prst="rect">
              <a:avLst/>
            </a:prstGeom>
          </p:spPr>
          <p:txBody>
            <a:bodyPr anchor="ctr" rtlCol="false" tIns="50800" lIns="50800" bIns="50800" rIns="50800"/>
            <a:lstStyle/>
            <a:p>
              <a:pPr algn="ctr" marL="0" indent="0" lvl="0">
                <a:lnSpc>
                  <a:spcPts val="3781"/>
                </a:lnSpc>
                <a:spcBef>
                  <a:spcPct val="0"/>
                </a:spcBef>
              </a:pPr>
              <a:r>
                <a:rPr lang="en-US" sz="2739" spc="27">
                  <a:solidFill>
                    <a:srgbClr val="FFFFFF"/>
                  </a:solidFill>
                  <a:latin typeface="Oswald"/>
                  <a:ea typeface="Oswald"/>
                  <a:cs typeface="Oswald"/>
                  <a:sym typeface="Oswald"/>
                </a:rPr>
                <a:t>CLUSTER ANALYSIS</a:t>
              </a:r>
            </a:p>
          </p:txBody>
        </p:sp>
      </p:grpSp>
      <p:sp>
        <p:nvSpPr>
          <p:cNvPr name="TextBox 24" id="24"/>
          <p:cNvSpPr txBox="true"/>
          <p:nvPr/>
        </p:nvSpPr>
        <p:spPr>
          <a:xfrm rot="0">
            <a:off x="7006607" y="3446460"/>
            <a:ext cx="10252693" cy="1753133"/>
          </a:xfrm>
          <a:prstGeom prst="rect">
            <a:avLst/>
          </a:prstGeom>
        </p:spPr>
        <p:txBody>
          <a:bodyPr anchor="t" rtlCol="false" tIns="0" lIns="0" bIns="0" rIns="0">
            <a:spAutoFit/>
          </a:bodyPr>
          <a:lstStyle/>
          <a:p>
            <a:pPr algn="l" marL="444755" indent="-222377" lvl="1">
              <a:lnSpc>
                <a:spcPts val="2842"/>
              </a:lnSpc>
              <a:buFont typeface="Arial"/>
              <a:buChar char="•"/>
            </a:pPr>
            <a:r>
              <a:rPr lang="en-US" sz="2060" spc="201">
                <a:solidFill>
                  <a:srgbClr val="000000"/>
                </a:solidFill>
                <a:latin typeface="DM Sans"/>
                <a:ea typeface="DM Sans"/>
                <a:cs typeface="DM Sans"/>
                <a:sym typeface="DM Sans"/>
              </a:rPr>
              <a:t>Definition of a distance metric combining numerical and categorical features (with a significant weight given to investor type dissimilarity)</a:t>
            </a:r>
          </a:p>
          <a:p>
            <a:pPr algn="l" marL="444755" indent="-222377" lvl="1">
              <a:lnSpc>
                <a:spcPts val="2842"/>
              </a:lnSpc>
              <a:buFont typeface="Arial"/>
              <a:buChar char="•"/>
            </a:pPr>
            <a:r>
              <a:rPr lang="en-US" sz="2060" spc="201">
                <a:solidFill>
                  <a:srgbClr val="000000"/>
                </a:solidFill>
                <a:latin typeface="DM Sans"/>
                <a:ea typeface="DM Sans"/>
                <a:cs typeface="DM Sans"/>
                <a:sym typeface="DM Sans"/>
              </a:rPr>
              <a:t>Hierarchical structure</a:t>
            </a:r>
          </a:p>
          <a:p>
            <a:pPr algn="l" marL="444755" indent="-222377" lvl="1">
              <a:lnSpc>
                <a:spcPts val="2842"/>
              </a:lnSpc>
              <a:buFont typeface="Arial"/>
              <a:buChar char="•"/>
            </a:pPr>
            <a:r>
              <a:rPr lang="en-US" sz="2060" spc="201">
                <a:solidFill>
                  <a:srgbClr val="000000"/>
                </a:solidFill>
                <a:latin typeface="DM Sans"/>
                <a:ea typeface="DM Sans"/>
                <a:cs typeface="DM Sans"/>
                <a:sym typeface="DM Sans"/>
              </a:rPr>
              <a:t>Identification of </a:t>
            </a:r>
            <a:r>
              <a:rPr lang="en-US" b="true" sz="2060" spc="201">
                <a:solidFill>
                  <a:srgbClr val="000000"/>
                </a:solidFill>
                <a:latin typeface="DM Sans Bold"/>
                <a:ea typeface="DM Sans Bold"/>
                <a:cs typeface="DM Sans Bold"/>
                <a:sym typeface="DM Sans Bold"/>
              </a:rPr>
              <a:t>6 clusters</a:t>
            </a:r>
            <a:r>
              <a:rPr lang="en-US" sz="2060" spc="201">
                <a:solidFill>
                  <a:srgbClr val="000000"/>
                </a:solidFill>
                <a:latin typeface="DM Sans"/>
                <a:ea typeface="DM Sans"/>
                <a:cs typeface="DM Sans"/>
                <a:sym typeface="DM Sans"/>
              </a:rPr>
              <a:t> as the optimal solution</a:t>
            </a:r>
          </a:p>
        </p:txBody>
      </p:sp>
      <p:sp>
        <p:nvSpPr>
          <p:cNvPr name="TextBox 25" id="25"/>
          <p:cNvSpPr txBox="true"/>
          <p:nvPr/>
        </p:nvSpPr>
        <p:spPr>
          <a:xfrm rot="0">
            <a:off x="17757796" y="9546544"/>
            <a:ext cx="131862"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9705792" y="6587911"/>
            <a:ext cx="2692393" cy="476797"/>
          </a:xfrm>
          <a:prstGeom prst="rect">
            <a:avLst/>
          </a:prstGeom>
        </p:spPr>
        <p:txBody>
          <a:bodyPr anchor="t" rtlCol="false" tIns="0" lIns="0" bIns="0" rIns="0">
            <a:spAutoFit/>
          </a:bodyPr>
          <a:lstStyle/>
          <a:p>
            <a:pPr algn="ctr" marL="0" indent="0" lvl="0">
              <a:lnSpc>
                <a:spcPts val="3809"/>
              </a:lnSpc>
              <a:spcBef>
                <a:spcPct val="0"/>
              </a:spcBef>
            </a:pPr>
            <a:r>
              <a:rPr lang="en-US" sz="2760" spc="270">
                <a:solidFill>
                  <a:srgbClr val="FDFBFB"/>
                </a:solidFill>
                <a:latin typeface="Oswald"/>
                <a:ea typeface="Oswald"/>
                <a:cs typeface="Oswald"/>
                <a:sym typeface="Oswald"/>
              </a:rPr>
              <a:t>STRATEGY N°3</a:t>
            </a:r>
          </a:p>
        </p:txBody>
      </p:sp>
      <p:sp>
        <p:nvSpPr>
          <p:cNvPr name="TextBox 4" id="4"/>
          <p:cNvSpPr txBox="true"/>
          <p:nvPr/>
        </p:nvSpPr>
        <p:spPr>
          <a:xfrm rot="0">
            <a:off x="6353048" y="3402478"/>
            <a:ext cx="691922" cy="381890"/>
          </a:xfrm>
          <a:prstGeom prst="rect">
            <a:avLst/>
          </a:prstGeom>
        </p:spPr>
        <p:txBody>
          <a:bodyPr anchor="t" rtlCol="false" tIns="0" lIns="0" bIns="0" rIns="0">
            <a:spAutoFit/>
          </a:bodyPr>
          <a:lstStyle/>
          <a:p>
            <a:pPr algn="ctr">
              <a:lnSpc>
                <a:spcPts val="3119"/>
              </a:lnSpc>
            </a:pPr>
            <a:r>
              <a:rPr lang="en-US" b="true" sz="2260" spc="221">
                <a:solidFill>
                  <a:srgbClr val="FFFBFB"/>
                </a:solidFill>
                <a:latin typeface="DM Sans Bold"/>
                <a:ea typeface="DM Sans Bold"/>
                <a:cs typeface="DM Sans Bold"/>
                <a:sym typeface="DM Sans Bold"/>
              </a:rPr>
              <a:t>02</a:t>
            </a:r>
          </a:p>
        </p:txBody>
      </p:sp>
      <p:sp>
        <p:nvSpPr>
          <p:cNvPr name="Freeform 5" id="5"/>
          <p:cNvSpPr/>
          <p:nvPr/>
        </p:nvSpPr>
        <p:spPr>
          <a:xfrm flipH="false" flipV="false" rot="0">
            <a:off x="-217262" y="7715250"/>
            <a:ext cx="23520725" cy="5880181"/>
          </a:xfrm>
          <a:custGeom>
            <a:avLst/>
            <a:gdLst/>
            <a:ahLst/>
            <a:cxnLst/>
            <a:rect r="r" b="b" t="t" l="l"/>
            <a:pathLst>
              <a:path h="5880181" w="23520725">
                <a:moveTo>
                  <a:pt x="0" y="0"/>
                </a:moveTo>
                <a:lnTo>
                  <a:pt x="23520725" y="0"/>
                </a:lnTo>
                <a:lnTo>
                  <a:pt x="23520725" y="5880181"/>
                </a:lnTo>
                <a:lnTo>
                  <a:pt x="0" y="58801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209520" y="2498800"/>
            <a:ext cx="15868960" cy="7528503"/>
            <a:chOff x="0" y="0"/>
            <a:chExt cx="5455314" cy="2588093"/>
          </a:xfrm>
        </p:grpSpPr>
        <p:sp>
          <p:nvSpPr>
            <p:cNvPr name="Freeform 7" id="7"/>
            <p:cNvSpPr/>
            <p:nvPr/>
          </p:nvSpPr>
          <p:spPr>
            <a:xfrm flipH="false" flipV="false" rot="0">
              <a:off x="0" y="0"/>
              <a:ext cx="5455315" cy="2588094"/>
            </a:xfrm>
            <a:custGeom>
              <a:avLst/>
              <a:gdLst/>
              <a:ahLst/>
              <a:cxnLst/>
              <a:rect r="r" b="b" t="t" l="l"/>
              <a:pathLst>
                <a:path h="2588094" w="5455315">
                  <a:moveTo>
                    <a:pt x="0" y="0"/>
                  </a:moveTo>
                  <a:lnTo>
                    <a:pt x="5455315" y="0"/>
                  </a:lnTo>
                  <a:lnTo>
                    <a:pt x="5455315" y="2588094"/>
                  </a:lnTo>
                  <a:lnTo>
                    <a:pt x="0" y="2588094"/>
                  </a:lnTo>
                  <a:close/>
                </a:path>
              </a:pathLst>
            </a:custGeom>
            <a:solidFill>
              <a:srgbClr val="FFFFFF"/>
            </a:solidFill>
            <a:ln w="38100" cap="sq">
              <a:solidFill>
                <a:srgbClr val="000000"/>
              </a:solidFill>
              <a:prstDash val="solid"/>
              <a:miter/>
            </a:ln>
          </p:spPr>
        </p:sp>
        <p:sp>
          <p:nvSpPr>
            <p:cNvPr name="TextBox 8" id="8"/>
            <p:cNvSpPr txBox="true"/>
            <p:nvPr/>
          </p:nvSpPr>
          <p:spPr>
            <a:xfrm>
              <a:off x="0" y="-57150"/>
              <a:ext cx="5455314" cy="2645243"/>
            </a:xfrm>
            <a:prstGeom prst="rect">
              <a:avLst/>
            </a:prstGeom>
          </p:spPr>
          <p:txBody>
            <a:bodyPr anchor="ctr" rtlCol="false" tIns="50800" lIns="50800" bIns="50800" rIns="50800"/>
            <a:lstStyle/>
            <a:p>
              <a:pPr algn="ctr">
                <a:lnSpc>
                  <a:spcPts val="4114"/>
                </a:lnSpc>
              </a:pPr>
            </a:p>
            <a:p>
              <a:pPr algn="ctr" marL="0" indent="0" lvl="0">
                <a:lnSpc>
                  <a:spcPts val="4114"/>
                </a:lnSpc>
                <a:spcBef>
                  <a:spcPct val="0"/>
                </a:spcBef>
              </a:pPr>
            </a:p>
          </p:txBody>
        </p:sp>
      </p:grpSp>
      <p:grpSp>
        <p:nvGrpSpPr>
          <p:cNvPr name="Group 9" id="9"/>
          <p:cNvGrpSpPr/>
          <p:nvPr/>
        </p:nvGrpSpPr>
        <p:grpSpPr>
          <a:xfrm rot="0">
            <a:off x="1209520" y="2647798"/>
            <a:ext cx="15868960" cy="785454"/>
            <a:chOff x="0" y="0"/>
            <a:chExt cx="4179479" cy="206869"/>
          </a:xfrm>
        </p:grpSpPr>
        <p:sp>
          <p:nvSpPr>
            <p:cNvPr name="Freeform 10" id="10"/>
            <p:cNvSpPr/>
            <p:nvPr/>
          </p:nvSpPr>
          <p:spPr>
            <a:xfrm flipH="false" flipV="false" rot="0">
              <a:off x="0" y="0"/>
              <a:ext cx="4179479" cy="206869"/>
            </a:xfrm>
            <a:custGeom>
              <a:avLst/>
              <a:gdLst/>
              <a:ahLst/>
              <a:cxnLst/>
              <a:rect r="r" b="b" t="t" l="l"/>
              <a:pathLst>
                <a:path h="206869" w="4179479">
                  <a:moveTo>
                    <a:pt x="0" y="0"/>
                  </a:moveTo>
                  <a:lnTo>
                    <a:pt x="4179479" y="0"/>
                  </a:lnTo>
                  <a:lnTo>
                    <a:pt x="4179479" y="206869"/>
                  </a:lnTo>
                  <a:lnTo>
                    <a:pt x="0" y="206869"/>
                  </a:lnTo>
                  <a:close/>
                </a:path>
              </a:pathLst>
            </a:custGeom>
            <a:solidFill>
              <a:srgbClr val="1A1A1A"/>
            </a:solidFill>
          </p:spPr>
        </p:sp>
        <p:sp>
          <p:nvSpPr>
            <p:cNvPr name="TextBox 11" id="11"/>
            <p:cNvSpPr txBox="true"/>
            <p:nvPr/>
          </p:nvSpPr>
          <p:spPr>
            <a:xfrm>
              <a:off x="0" y="-47625"/>
              <a:ext cx="4179479" cy="254494"/>
            </a:xfrm>
            <a:prstGeom prst="rect">
              <a:avLst/>
            </a:prstGeom>
          </p:spPr>
          <p:txBody>
            <a:bodyPr anchor="ctr" rtlCol="false" tIns="50800" lIns="50800" bIns="50800" rIns="50800"/>
            <a:lstStyle/>
            <a:p>
              <a:pPr algn="ctr" marL="0" indent="0" lvl="0">
                <a:lnSpc>
                  <a:spcPts val="4057"/>
                </a:lnSpc>
                <a:spcBef>
                  <a:spcPct val="0"/>
                </a:spcBef>
              </a:pPr>
              <a:r>
                <a:rPr lang="en-US" sz="2939" spc="29">
                  <a:solidFill>
                    <a:srgbClr val="FFFFFF"/>
                  </a:solidFill>
                  <a:latin typeface="Oswald"/>
                  <a:ea typeface="Oswald"/>
                  <a:cs typeface="Oswald"/>
                  <a:sym typeface="Oswald"/>
                </a:rPr>
                <a:t>PERSONAS IDENTIFICATION AND PRODUCTS SUGGESTED</a:t>
              </a:r>
            </a:p>
          </p:txBody>
        </p:sp>
      </p:grpSp>
      <p:graphicFrame>
        <p:nvGraphicFramePr>
          <p:cNvPr name="Table 12" id="12"/>
          <p:cNvGraphicFramePr>
            <a:graphicFrameLocks noGrp="true"/>
          </p:cNvGraphicFramePr>
          <p:nvPr/>
        </p:nvGraphicFramePr>
        <p:xfrm>
          <a:off x="4214499" y="5153025"/>
          <a:ext cx="10457400" cy="4762500"/>
        </p:xfrm>
        <a:graphic>
          <a:graphicData uri="http://schemas.openxmlformats.org/drawingml/2006/table">
            <a:tbl>
              <a:tblPr/>
              <a:tblGrid>
                <a:gridCol w="5011631"/>
                <a:gridCol w="5445769"/>
              </a:tblGrid>
              <a:tr h="793750">
                <a:tc>
                  <a:txBody>
                    <a:bodyPr anchor="t" rtlCol="false"/>
                    <a:lstStyle/>
                    <a:p>
                      <a:pPr algn="l" marL="443424" indent="-221712" lvl="1">
                        <a:lnSpc>
                          <a:spcPts val="2587"/>
                        </a:lnSpc>
                        <a:buAutoNum type="arabicPeriod" startAt="1"/>
                        <a:defRPr/>
                      </a:pPr>
                      <a:r>
                        <a:rPr lang="en-US" sz="2053">
                          <a:solidFill>
                            <a:srgbClr val="BB109D"/>
                          </a:solidFill>
                          <a:latin typeface="DM Sans"/>
                          <a:ea typeface="DM Sans"/>
                          <a:cs typeface="DM Sans"/>
                          <a:sym typeface="DM Sans"/>
                        </a:rPr>
                        <a:t> Old</a:t>
                      </a:r>
                      <a:r>
                        <a:rPr lang="en-US" sz="2053">
                          <a:solidFill>
                            <a:srgbClr val="000000"/>
                          </a:solidFill>
                          <a:latin typeface="DM Sans"/>
                          <a:ea typeface="DM Sans"/>
                          <a:cs typeface="DM Sans"/>
                          <a:sym typeface="DM Sans"/>
                        </a:rPr>
                        <a:t>, capital accumulation</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379CF"/>
                      </a:solidFill>
                      <a:prstDash val="solid"/>
                      <a:round/>
                      <a:headEnd type="none" w="med" len="med"/>
                      <a:tailEnd type="none" w="med" len="med"/>
                    </a:lnB>
                    <a:solidFill>
                      <a:srgbClr val="E0E8FF"/>
                    </a:solidFill>
                  </a:tcPr>
                </a:tc>
                <a:tc>
                  <a:txBody>
                    <a:bodyPr anchor="t" rtlCol="false"/>
                    <a:lstStyle/>
                    <a:p>
                      <a:pPr algn="ctr">
                        <a:lnSpc>
                          <a:spcPts val="2587"/>
                        </a:lnSpc>
                        <a:defRPr/>
                      </a:pPr>
                      <a:r>
                        <a:rPr lang="en-US" sz="2053">
                          <a:solidFill>
                            <a:srgbClr val="000000"/>
                          </a:solidFill>
                          <a:latin typeface="DM Sans"/>
                          <a:ea typeface="DM Sans"/>
                          <a:cs typeface="DM Sans"/>
                          <a:sym typeface="DM Sans"/>
                        </a:rPr>
                        <a:t>Income Conservative Unit-Linked</a:t>
                      </a:r>
                      <a:r>
                        <a:rPr lang="en-US" sz="2053">
                          <a:solidFill>
                            <a:srgbClr val="000000"/>
                          </a:solidFill>
                          <a:latin typeface="DM Sans"/>
                          <a:ea typeface="DM Sans"/>
                          <a:cs typeface="DM Sans"/>
                          <a:sym typeface="DM Sans"/>
                        </a:rPr>
                        <a:t> </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E0E8FF"/>
                    </a:solidFill>
                  </a:tcPr>
                </a:tc>
              </a:tr>
              <a:tr h="793750">
                <a:tc>
                  <a:txBody>
                    <a:bodyPr anchor="t" rtlCol="false"/>
                    <a:lstStyle/>
                    <a:p>
                      <a:pPr algn="l">
                        <a:lnSpc>
                          <a:spcPts val="2587"/>
                        </a:lnSpc>
                        <a:defRPr/>
                      </a:pPr>
                      <a:r>
                        <a:rPr lang="en-US" sz="2053">
                          <a:solidFill>
                            <a:srgbClr val="3B801B"/>
                          </a:solidFill>
                          <a:latin typeface="DM Sans"/>
                          <a:ea typeface="DM Sans"/>
                          <a:cs typeface="DM Sans"/>
                          <a:sym typeface="DM Sans"/>
                        </a:rPr>
                        <a:t>    </a:t>
                      </a:r>
                      <a:r>
                        <a:rPr lang="en-US" sz="2053">
                          <a:solidFill>
                            <a:srgbClr val="040506"/>
                          </a:solidFill>
                          <a:latin typeface="DM Sans"/>
                          <a:ea typeface="DM Sans"/>
                          <a:cs typeface="DM Sans"/>
                          <a:sym typeface="DM Sans"/>
                        </a:rPr>
                        <a:t>2.</a:t>
                      </a:r>
                      <a:r>
                        <a:rPr lang="en-US" sz="2053">
                          <a:solidFill>
                            <a:srgbClr val="3B801B"/>
                          </a:solidFill>
                          <a:latin typeface="DM Sans"/>
                          <a:ea typeface="DM Sans"/>
                          <a:cs typeface="DM Sans"/>
                          <a:sym typeface="DM Sans"/>
                        </a:rPr>
                        <a:t> Young</a:t>
                      </a:r>
                      <a:r>
                        <a:rPr lang="en-US" sz="2053">
                          <a:solidFill>
                            <a:srgbClr val="000000"/>
                          </a:solidFill>
                          <a:latin typeface="DM Sans"/>
                          <a:ea typeface="DM Sans"/>
                          <a:cs typeface="DM Sans"/>
                          <a:sym typeface="DM Sans"/>
                        </a:rPr>
                        <a:t>, capital accumulation</a:t>
                      </a:r>
                      <a:endParaRPr lang="en-US" sz="1100"/>
                    </a:p>
                  </a:txBody>
                  <a:tcPr marL="190500" marR="190500" marT="190500" marB="190500" anchor="ctr">
                    <a:lnL cmpd="sng" algn="ctr" cap="flat" w="19050">
                      <a:solidFill>
                        <a:srgbClr val="2379CF"/>
                      </a:solidFill>
                      <a:prstDash val="solid"/>
                      <a:round/>
                      <a:headEnd type="none" w="med" len="med"/>
                      <a:tailEnd type="none" w="med" len="med"/>
                    </a:lnL>
                    <a:lnR cmpd="sng" algn="ctr" cap="flat" w="19050">
                      <a:solidFill>
                        <a:srgbClr val="2379CF"/>
                      </a:solidFill>
                      <a:prstDash val="solid"/>
                      <a:round/>
                      <a:headEnd type="none" w="med" len="med"/>
                      <a:tailEnd type="none" w="med" len="med"/>
                    </a:lnR>
                    <a:lnT cmpd="sng" algn="ctr" cap="flat" w="19050">
                      <a:solidFill>
                        <a:srgbClr val="2379CF"/>
                      </a:solidFill>
                      <a:prstDash val="solid"/>
                      <a:round/>
                      <a:headEnd type="none" w="med" len="med"/>
                      <a:tailEnd type="none" w="med" len="med"/>
                    </a:lnT>
                    <a:lnB cmpd="sng" algn="ctr" cap="flat" w="19050">
                      <a:solidFill>
                        <a:srgbClr val="2379CF"/>
                      </a:solidFill>
                      <a:prstDash val="solid"/>
                      <a:round/>
                      <a:headEnd type="none" w="med" len="med"/>
                      <a:tailEnd type="none" w="med" len="med"/>
                    </a:lnB>
                    <a:solidFill>
                      <a:srgbClr val="E0E8FF"/>
                    </a:solidFill>
                  </a:tcPr>
                </a:tc>
                <a:tc>
                  <a:txBody>
                    <a:bodyPr anchor="t" rtlCol="false"/>
                    <a:lstStyle/>
                    <a:p>
                      <a:pPr algn="ctr">
                        <a:lnSpc>
                          <a:spcPts val="2587"/>
                        </a:lnSpc>
                        <a:defRPr/>
                      </a:pPr>
                      <a:r>
                        <a:rPr lang="en-US" sz="2053">
                          <a:solidFill>
                            <a:srgbClr val="000000"/>
                          </a:solidFill>
                          <a:latin typeface="DM Sans"/>
                          <a:ea typeface="DM Sans"/>
                          <a:cs typeface="DM Sans"/>
                          <a:sym typeface="DM Sans"/>
                        </a:rPr>
                        <a:t>Balanced High Dividend Mutual Fund</a:t>
                      </a:r>
                      <a:r>
                        <a:rPr lang="en-US" sz="2053">
                          <a:solidFill>
                            <a:srgbClr val="000000"/>
                          </a:solidFill>
                          <a:latin typeface="DM Sans"/>
                          <a:ea typeface="DM Sans"/>
                          <a:cs typeface="DM Sans"/>
                          <a:sym typeface="DM Sans"/>
                        </a:rPr>
                        <a:t> </a:t>
                      </a:r>
                      <a:endParaRPr lang="en-US" sz="1100"/>
                    </a:p>
                  </a:txBody>
                  <a:tcPr marL="190500" marR="190500" marT="190500" marB="190500" anchor="ctr">
                    <a:lnL cmpd="sng" algn="ctr" cap="flat" w="19050">
                      <a:solidFill>
                        <a:srgbClr val="2379CF"/>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E0E8FF"/>
                    </a:solidFill>
                  </a:tcPr>
                </a:tc>
              </a:tr>
              <a:tr h="793750">
                <a:tc>
                  <a:txBody>
                    <a:bodyPr anchor="t" rtlCol="false"/>
                    <a:lstStyle/>
                    <a:p>
                      <a:pPr algn="l">
                        <a:lnSpc>
                          <a:spcPts val="2587"/>
                        </a:lnSpc>
                        <a:defRPr/>
                      </a:pPr>
                      <a:r>
                        <a:rPr lang="en-US" sz="2053">
                          <a:solidFill>
                            <a:srgbClr val="BB109D"/>
                          </a:solidFill>
                          <a:latin typeface="DM Sans"/>
                          <a:ea typeface="DM Sans"/>
                          <a:cs typeface="DM Sans"/>
                          <a:sym typeface="DM Sans"/>
                        </a:rPr>
                        <a:t>    </a:t>
                      </a:r>
                      <a:r>
                        <a:rPr lang="en-US" sz="2053">
                          <a:solidFill>
                            <a:srgbClr val="040506"/>
                          </a:solidFill>
                          <a:latin typeface="DM Sans"/>
                          <a:ea typeface="DM Sans"/>
                          <a:cs typeface="DM Sans"/>
                          <a:sym typeface="DM Sans"/>
                        </a:rPr>
                        <a:t>3</a:t>
                      </a:r>
                      <a:r>
                        <a:rPr lang="en-US" sz="2053">
                          <a:solidFill>
                            <a:srgbClr val="040506"/>
                          </a:solidFill>
                          <a:latin typeface="DM Sans"/>
                          <a:ea typeface="DM Sans"/>
                          <a:cs typeface="DM Sans"/>
                          <a:sym typeface="DM Sans"/>
                        </a:rPr>
                        <a:t>.</a:t>
                      </a:r>
                      <a:r>
                        <a:rPr lang="en-US" sz="2053">
                          <a:solidFill>
                            <a:srgbClr val="BB109D"/>
                          </a:solidFill>
                          <a:latin typeface="DM Sans"/>
                          <a:ea typeface="DM Sans"/>
                          <a:cs typeface="DM Sans"/>
                          <a:sym typeface="DM Sans"/>
                        </a:rPr>
                        <a:t> </a:t>
                      </a:r>
                      <a:r>
                        <a:rPr lang="en-US" sz="2053">
                          <a:solidFill>
                            <a:srgbClr val="BB109D"/>
                          </a:solidFill>
                          <a:latin typeface="DM Sans"/>
                          <a:ea typeface="DM Sans"/>
                          <a:cs typeface="DM Sans"/>
                          <a:sym typeface="DM Sans"/>
                        </a:rPr>
                        <a:t>Old</a:t>
                      </a:r>
                      <a:r>
                        <a:rPr lang="en-US" sz="2053">
                          <a:solidFill>
                            <a:srgbClr val="000000"/>
                          </a:solidFill>
                          <a:latin typeface="DM Sans"/>
                          <a:ea typeface="DM Sans"/>
                          <a:cs typeface="DM Sans"/>
                          <a:sym typeface="DM Sans"/>
                        </a:rPr>
                        <a:t>, lump sum</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379CF"/>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E4FDFF"/>
                    </a:solidFill>
                  </a:tcPr>
                </a:tc>
                <a:tc>
                  <a:txBody>
                    <a:bodyPr anchor="t" rtlCol="false"/>
                    <a:lstStyle/>
                    <a:p>
                      <a:pPr algn="ctr">
                        <a:lnSpc>
                          <a:spcPts val="2587"/>
                        </a:lnSpc>
                        <a:defRPr/>
                      </a:pPr>
                      <a:r>
                        <a:rPr lang="en-US" sz="2053">
                          <a:solidFill>
                            <a:srgbClr val="000000"/>
                          </a:solidFill>
                          <a:latin typeface="DM Sans"/>
                          <a:ea typeface="DM Sans"/>
                          <a:cs typeface="DM Sans"/>
                          <a:sym typeface="DM Sans"/>
                        </a:rPr>
                        <a:t>Defensive Flexible Allocation Unit-Linked</a:t>
                      </a:r>
                      <a:r>
                        <a:rPr lang="en-US" sz="2053">
                          <a:solidFill>
                            <a:srgbClr val="000000"/>
                          </a:solidFill>
                          <a:latin typeface="DM Sans"/>
                          <a:ea typeface="DM Sans"/>
                          <a:cs typeface="DM Sans"/>
                          <a:sym typeface="DM Sans"/>
                        </a:rPr>
                        <a:t> </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E4FDFF"/>
                    </a:solidFill>
                  </a:tcPr>
                </a:tc>
              </a:tr>
              <a:tr h="793750">
                <a:tc>
                  <a:txBody>
                    <a:bodyPr anchor="t" rtlCol="false"/>
                    <a:lstStyle/>
                    <a:p>
                      <a:pPr algn="l">
                        <a:lnSpc>
                          <a:spcPts val="2587"/>
                        </a:lnSpc>
                        <a:defRPr/>
                      </a:pPr>
                      <a:r>
                        <a:rPr lang="en-US" sz="2053">
                          <a:solidFill>
                            <a:srgbClr val="3B801B"/>
                          </a:solidFill>
                          <a:latin typeface="DM Sans"/>
                          <a:ea typeface="DM Sans"/>
                          <a:cs typeface="DM Sans"/>
                          <a:sym typeface="DM Sans"/>
                        </a:rPr>
                        <a:t>    </a:t>
                      </a:r>
                      <a:r>
                        <a:rPr lang="en-US" sz="2053">
                          <a:solidFill>
                            <a:srgbClr val="040506"/>
                          </a:solidFill>
                          <a:latin typeface="DM Sans"/>
                          <a:ea typeface="DM Sans"/>
                          <a:cs typeface="DM Sans"/>
                          <a:sym typeface="DM Sans"/>
                        </a:rPr>
                        <a:t>4.</a:t>
                      </a:r>
                      <a:r>
                        <a:rPr lang="en-US" sz="2053">
                          <a:solidFill>
                            <a:srgbClr val="3B801B"/>
                          </a:solidFill>
                          <a:latin typeface="DM Sans"/>
                          <a:ea typeface="DM Sans"/>
                          <a:cs typeface="DM Sans"/>
                          <a:sym typeface="DM Sans"/>
                        </a:rPr>
                        <a:t> Young</a:t>
                      </a:r>
                      <a:r>
                        <a:rPr lang="en-US" sz="2053">
                          <a:solidFill>
                            <a:srgbClr val="000000"/>
                          </a:solidFill>
                          <a:latin typeface="DM Sans"/>
                          <a:ea typeface="DM Sans"/>
                          <a:cs typeface="DM Sans"/>
                          <a:sym typeface="DM Sans"/>
                        </a:rPr>
                        <a:t>, lump sum</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E4FDFF"/>
                    </a:solidFill>
                  </a:tcPr>
                </a:tc>
                <a:tc>
                  <a:txBody>
                    <a:bodyPr anchor="t" rtlCol="false"/>
                    <a:lstStyle/>
                    <a:p>
                      <a:pPr algn="ctr">
                        <a:lnSpc>
                          <a:spcPts val="2587"/>
                        </a:lnSpc>
                        <a:defRPr/>
                      </a:pPr>
                      <a:r>
                        <a:rPr lang="en-US" sz="2053">
                          <a:solidFill>
                            <a:srgbClr val="000000"/>
                          </a:solidFill>
                          <a:latin typeface="DM Sans"/>
                          <a:ea typeface="DM Sans"/>
                          <a:cs typeface="DM Sans"/>
                          <a:sym typeface="DM Sans"/>
                        </a:rPr>
                        <a:t>Balanced Flexible Allocation Unit-Linked</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E4FDFF"/>
                    </a:solidFill>
                  </a:tcPr>
                </a:tc>
              </a:tr>
              <a:tr h="793750">
                <a:tc>
                  <a:txBody>
                    <a:bodyPr anchor="t" rtlCol="false"/>
                    <a:lstStyle/>
                    <a:p>
                      <a:pPr algn="l">
                        <a:lnSpc>
                          <a:spcPts val="2587"/>
                        </a:lnSpc>
                        <a:defRPr/>
                      </a:pPr>
                      <a:r>
                        <a:rPr lang="en-US" sz="2053">
                          <a:solidFill>
                            <a:srgbClr val="BB109D"/>
                          </a:solidFill>
                          <a:latin typeface="DM Sans"/>
                          <a:ea typeface="DM Sans"/>
                          <a:cs typeface="DM Sans"/>
                          <a:sym typeface="DM Sans"/>
                        </a:rPr>
                        <a:t>    </a:t>
                      </a:r>
                      <a:r>
                        <a:rPr lang="en-US" sz="2053">
                          <a:solidFill>
                            <a:srgbClr val="040506"/>
                          </a:solidFill>
                          <a:latin typeface="DM Sans"/>
                          <a:ea typeface="DM Sans"/>
                          <a:cs typeface="DM Sans"/>
                          <a:sym typeface="DM Sans"/>
                        </a:rPr>
                        <a:t>5.</a:t>
                      </a:r>
                      <a:r>
                        <a:rPr lang="en-US" sz="2053">
                          <a:solidFill>
                            <a:srgbClr val="BB109D"/>
                          </a:solidFill>
                          <a:latin typeface="DM Sans"/>
                          <a:ea typeface="DM Sans"/>
                          <a:cs typeface="DM Sans"/>
                          <a:sym typeface="DM Sans"/>
                        </a:rPr>
                        <a:t> Old</a:t>
                      </a:r>
                      <a:r>
                        <a:rPr lang="en-US" sz="2053">
                          <a:solidFill>
                            <a:srgbClr val="000000"/>
                          </a:solidFill>
                          <a:latin typeface="DM Sans"/>
                          <a:ea typeface="DM Sans"/>
                          <a:cs typeface="DM Sans"/>
                          <a:sym typeface="DM Sans"/>
                        </a:rPr>
                        <a:t>, non-investors</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D0F0FF"/>
                    </a:solidFill>
                  </a:tcPr>
                </a:tc>
                <a:tc>
                  <a:txBody>
                    <a:bodyPr anchor="t" rtlCol="false"/>
                    <a:lstStyle/>
                    <a:p>
                      <a:pPr algn="ctr">
                        <a:lnSpc>
                          <a:spcPts val="2587"/>
                        </a:lnSpc>
                        <a:defRPr/>
                      </a:pPr>
                      <a:r>
                        <a:rPr lang="en-US" sz="2053">
                          <a:solidFill>
                            <a:srgbClr val="000000"/>
                          </a:solidFill>
                          <a:latin typeface="DM Sans"/>
                          <a:ea typeface="DM Sans"/>
                          <a:cs typeface="DM Sans"/>
                          <a:sym typeface="DM Sans"/>
                        </a:rPr>
                        <a:t>-</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D0F0FF"/>
                    </a:solidFill>
                  </a:tcPr>
                </a:tc>
              </a:tr>
              <a:tr h="793750">
                <a:tc>
                  <a:txBody>
                    <a:bodyPr anchor="t" rtlCol="false"/>
                    <a:lstStyle/>
                    <a:p>
                      <a:pPr algn="l">
                        <a:lnSpc>
                          <a:spcPts val="2587"/>
                        </a:lnSpc>
                        <a:defRPr/>
                      </a:pPr>
                      <a:r>
                        <a:rPr lang="en-US" sz="2053">
                          <a:solidFill>
                            <a:srgbClr val="040506"/>
                          </a:solidFill>
                          <a:latin typeface="DM Sans"/>
                          <a:ea typeface="DM Sans"/>
                          <a:cs typeface="DM Sans"/>
                          <a:sym typeface="DM Sans"/>
                        </a:rPr>
                        <a:t>    6.</a:t>
                      </a:r>
                      <a:r>
                        <a:rPr lang="en-US" sz="2053">
                          <a:solidFill>
                            <a:srgbClr val="3B801B"/>
                          </a:solidFill>
                          <a:latin typeface="DM Sans"/>
                          <a:ea typeface="DM Sans"/>
                          <a:cs typeface="DM Sans"/>
                          <a:sym typeface="DM Sans"/>
                        </a:rPr>
                        <a:t> Young</a:t>
                      </a:r>
                      <a:r>
                        <a:rPr lang="en-US" sz="2053">
                          <a:solidFill>
                            <a:srgbClr val="000000"/>
                          </a:solidFill>
                          <a:latin typeface="DM Sans"/>
                          <a:ea typeface="DM Sans"/>
                          <a:cs typeface="DM Sans"/>
                          <a:sym typeface="DM Sans"/>
                        </a:rPr>
                        <a:t>, non-investors</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D0F0FF"/>
                    </a:solidFill>
                  </a:tcPr>
                </a:tc>
                <a:tc>
                  <a:txBody>
                    <a:bodyPr anchor="t" rtlCol="false"/>
                    <a:lstStyle/>
                    <a:p>
                      <a:pPr algn="ctr">
                        <a:lnSpc>
                          <a:spcPts val="2587"/>
                        </a:lnSpc>
                        <a:defRPr/>
                      </a:pPr>
                      <a:r>
                        <a:rPr lang="en-US" sz="2053">
                          <a:solidFill>
                            <a:srgbClr val="000000"/>
                          </a:solidFill>
                          <a:latin typeface="DM Sans"/>
                          <a:ea typeface="DM Sans"/>
                          <a:cs typeface="DM Sans"/>
                          <a:sym typeface="DM Sans"/>
                        </a:rPr>
                        <a:t>-</a:t>
                      </a:r>
                      <a:endParaRPr lang="en-US" sz="1100"/>
                    </a:p>
                  </a:txBody>
                  <a:tcPr marL="190500" marR="190500" marT="190500" marB="190500" anchor="ctr">
                    <a:lnL cmpd="sng" algn="ctr" cap="flat" w="19050">
                      <a:solidFill>
                        <a:srgbClr val="2D8BBA"/>
                      </a:solidFill>
                      <a:prstDash val="solid"/>
                      <a:round/>
                      <a:headEnd type="none" w="med" len="med"/>
                      <a:tailEnd type="none" w="med" len="med"/>
                    </a:lnL>
                    <a:lnR cmpd="sng" algn="ctr" cap="flat" w="19050">
                      <a:solidFill>
                        <a:srgbClr val="2D8BBA"/>
                      </a:solidFill>
                      <a:prstDash val="solid"/>
                      <a:round/>
                      <a:headEnd type="none" w="med" len="med"/>
                      <a:tailEnd type="none" w="med" len="med"/>
                    </a:lnR>
                    <a:lnT cmpd="sng" algn="ctr" cap="flat" w="19050">
                      <a:solidFill>
                        <a:srgbClr val="2D8BBA"/>
                      </a:solidFill>
                      <a:prstDash val="solid"/>
                      <a:round/>
                      <a:headEnd type="none" w="med" len="med"/>
                      <a:tailEnd type="none" w="med" len="med"/>
                    </a:lnT>
                    <a:lnB cmpd="sng" algn="ctr" cap="flat" w="19050">
                      <a:solidFill>
                        <a:srgbClr val="2D8BBA"/>
                      </a:solidFill>
                      <a:prstDash val="solid"/>
                      <a:round/>
                      <a:headEnd type="none" w="med" len="med"/>
                      <a:tailEnd type="none" w="med" len="med"/>
                    </a:lnB>
                    <a:solidFill>
                      <a:srgbClr val="D0F0FF"/>
                    </a:solidFill>
                  </a:tcPr>
                </a:tc>
              </a:tr>
            </a:tbl>
          </a:graphicData>
        </a:graphic>
      </p:graphicFrame>
      <p:sp>
        <p:nvSpPr>
          <p:cNvPr name="TextBox 13" id="13"/>
          <p:cNvSpPr txBox="true"/>
          <p:nvPr/>
        </p:nvSpPr>
        <p:spPr>
          <a:xfrm rot="0">
            <a:off x="3616101" y="1183750"/>
            <a:ext cx="11055797" cy="1246504"/>
          </a:xfrm>
          <a:prstGeom prst="rect">
            <a:avLst/>
          </a:prstGeom>
        </p:spPr>
        <p:txBody>
          <a:bodyPr anchor="t" rtlCol="false" tIns="0" lIns="0" bIns="0" rIns="0">
            <a:spAutoFit/>
          </a:bodyPr>
          <a:lstStyle/>
          <a:p>
            <a:pPr algn="ctr">
              <a:lnSpc>
                <a:spcPts val="3500"/>
              </a:lnSpc>
            </a:pPr>
            <a:r>
              <a:rPr lang="en-US" sz="2500">
                <a:solidFill>
                  <a:srgbClr val="000000"/>
                </a:solidFill>
                <a:latin typeface="DM Sans"/>
                <a:ea typeface="DM Sans"/>
                <a:cs typeface="DM Sans"/>
                <a:sym typeface="DM Sans"/>
              </a:rPr>
              <a:t>“Data-dr</a:t>
            </a:r>
            <a:r>
              <a:rPr lang="en-US" sz="2500">
                <a:solidFill>
                  <a:srgbClr val="000000"/>
                </a:solidFill>
                <a:latin typeface="DM Sans"/>
                <a:ea typeface="DM Sans"/>
                <a:cs typeface="DM Sans"/>
                <a:sym typeface="DM Sans"/>
              </a:rPr>
              <a:t>iven customer segmentation: A needs-based cluster analysis for optimizing financial product recommendations” </a:t>
            </a:r>
          </a:p>
          <a:p>
            <a:pPr algn="ctr">
              <a:lnSpc>
                <a:spcPts val="2940"/>
              </a:lnSpc>
            </a:pPr>
            <a:r>
              <a:rPr lang="en-US" sz="2100" i="true">
                <a:solidFill>
                  <a:srgbClr val="000000"/>
                </a:solidFill>
                <a:latin typeface="DM Sans Italics"/>
                <a:ea typeface="DM Sans Italics"/>
                <a:cs typeface="DM Sans Italics"/>
                <a:sym typeface="DM Sans Italics"/>
              </a:rPr>
              <a:t>V. Lucchetti, 2024</a:t>
            </a:r>
          </a:p>
        </p:txBody>
      </p:sp>
      <p:sp>
        <p:nvSpPr>
          <p:cNvPr name="TextBox 14" id="14"/>
          <p:cNvSpPr txBox="true"/>
          <p:nvPr/>
        </p:nvSpPr>
        <p:spPr>
          <a:xfrm rot="0">
            <a:off x="910937" y="49109"/>
            <a:ext cx="16466125" cy="1191791"/>
          </a:xfrm>
          <a:prstGeom prst="rect">
            <a:avLst/>
          </a:prstGeom>
        </p:spPr>
        <p:txBody>
          <a:bodyPr anchor="t" rtlCol="false" tIns="0" lIns="0" bIns="0" rIns="0">
            <a:spAutoFit/>
          </a:bodyPr>
          <a:lstStyle/>
          <a:p>
            <a:pPr algn="ctr" marL="0" indent="0" lvl="0">
              <a:lnSpc>
                <a:spcPts val="9704"/>
              </a:lnSpc>
              <a:spcBef>
                <a:spcPct val="0"/>
              </a:spcBef>
            </a:pPr>
            <a:r>
              <a:rPr lang="en-US" b="true" sz="7032" spc="689">
                <a:solidFill>
                  <a:srgbClr val="231F20"/>
                </a:solidFill>
                <a:latin typeface="Oswald Bold"/>
                <a:ea typeface="Oswald Bold"/>
                <a:cs typeface="Oswald Bold"/>
                <a:sym typeface="Oswald Bold"/>
              </a:rPr>
              <a:t>DATA AND RECOMMENDATION SYSTEM</a:t>
            </a:r>
          </a:p>
        </p:txBody>
      </p:sp>
      <p:sp>
        <p:nvSpPr>
          <p:cNvPr name="TextBox 15" id="15"/>
          <p:cNvSpPr txBox="true"/>
          <p:nvPr/>
        </p:nvSpPr>
        <p:spPr>
          <a:xfrm rot="0">
            <a:off x="1381630" y="3520821"/>
            <a:ext cx="15715900" cy="1622679"/>
          </a:xfrm>
          <a:prstGeom prst="rect">
            <a:avLst/>
          </a:prstGeom>
        </p:spPr>
        <p:txBody>
          <a:bodyPr anchor="t" rtlCol="false" tIns="0" lIns="0" bIns="0" rIns="0">
            <a:spAutoFit/>
          </a:bodyPr>
          <a:lstStyle/>
          <a:p>
            <a:pPr algn="l">
              <a:lnSpc>
                <a:spcPts val="3243"/>
              </a:lnSpc>
            </a:pPr>
            <a:r>
              <a:rPr lang="en-US" sz="2350" spc="230">
                <a:solidFill>
                  <a:srgbClr val="231F20"/>
                </a:solidFill>
                <a:latin typeface="DM Sans"/>
                <a:ea typeface="DM Sans"/>
                <a:cs typeface="DM Sans"/>
                <a:sym typeface="DM Sans"/>
              </a:rPr>
              <a:t>A Persona is a prototype that groups clients with similar needs and, in our case, is represented by a cluster.</a:t>
            </a:r>
          </a:p>
          <a:p>
            <a:pPr algn="l">
              <a:lnSpc>
                <a:spcPts val="3243"/>
              </a:lnSpc>
            </a:pPr>
            <a:r>
              <a:rPr lang="en-US" sz="2350" spc="230">
                <a:solidFill>
                  <a:srgbClr val="231F20"/>
                </a:solidFill>
                <a:latin typeface="DM Sans"/>
                <a:ea typeface="DM Sans"/>
                <a:cs typeface="DM Sans"/>
                <a:sym typeface="DM Sans"/>
              </a:rPr>
              <a:t>The prototypes obtained with the product suggested are strongly connected to the investor type, and will be identified with it:</a:t>
            </a:r>
          </a:p>
        </p:txBody>
      </p:sp>
      <p:sp>
        <p:nvSpPr>
          <p:cNvPr name="TextBox 16" id="16"/>
          <p:cNvSpPr txBox="true"/>
          <p:nvPr/>
        </p:nvSpPr>
        <p:spPr>
          <a:xfrm rot="0">
            <a:off x="17757796" y="9546544"/>
            <a:ext cx="131862"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41748">
            <a:off x="-8026468" y="-9603553"/>
            <a:ext cx="14078958" cy="14446692"/>
          </a:xfrm>
          <a:custGeom>
            <a:avLst/>
            <a:gdLst/>
            <a:ahLst/>
            <a:cxnLst/>
            <a:rect r="r" b="b" t="t" l="l"/>
            <a:pathLst>
              <a:path h="14446692" w="14078958">
                <a:moveTo>
                  <a:pt x="0" y="0"/>
                </a:moveTo>
                <a:lnTo>
                  <a:pt x="14078958" y="0"/>
                </a:lnTo>
                <a:lnTo>
                  <a:pt x="14078958" y="14446692"/>
                </a:lnTo>
                <a:lnTo>
                  <a:pt x="0" y="14446692"/>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294659" y="6558496"/>
            <a:ext cx="200922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Remy Marsh</a:t>
            </a:r>
          </a:p>
        </p:txBody>
      </p:sp>
      <p:sp>
        <p:nvSpPr>
          <p:cNvPr name="TextBox 5" id="5"/>
          <p:cNvSpPr txBox="true"/>
          <p:nvPr/>
        </p:nvSpPr>
        <p:spPr>
          <a:xfrm rot="0">
            <a:off x="12104005"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grpSp>
        <p:nvGrpSpPr>
          <p:cNvPr name="Group 6" id="6"/>
          <p:cNvGrpSpPr/>
          <p:nvPr/>
        </p:nvGrpSpPr>
        <p:grpSpPr>
          <a:xfrm rot="0">
            <a:off x="680491" y="1768869"/>
            <a:ext cx="5661783" cy="843005"/>
            <a:chOff x="0" y="0"/>
            <a:chExt cx="1491169" cy="222026"/>
          </a:xfrm>
        </p:grpSpPr>
        <p:sp>
          <p:nvSpPr>
            <p:cNvPr name="Freeform 7" id="7"/>
            <p:cNvSpPr/>
            <p:nvPr/>
          </p:nvSpPr>
          <p:spPr>
            <a:xfrm flipH="false" flipV="false" rot="0">
              <a:off x="0" y="0"/>
              <a:ext cx="1491169" cy="222026"/>
            </a:xfrm>
            <a:custGeom>
              <a:avLst/>
              <a:gdLst/>
              <a:ahLst/>
              <a:cxnLst/>
              <a:rect r="r" b="b" t="t" l="l"/>
              <a:pathLst>
                <a:path h="222026" w="1491169">
                  <a:moveTo>
                    <a:pt x="0" y="0"/>
                  </a:moveTo>
                  <a:lnTo>
                    <a:pt x="1491169" y="0"/>
                  </a:lnTo>
                  <a:lnTo>
                    <a:pt x="1491169" y="222026"/>
                  </a:lnTo>
                  <a:lnTo>
                    <a:pt x="0" y="222026"/>
                  </a:lnTo>
                  <a:close/>
                </a:path>
              </a:pathLst>
            </a:custGeom>
            <a:solidFill>
              <a:srgbClr val="1A1A1A"/>
            </a:solidFill>
          </p:spPr>
        </p:sp>
        <p:sp>
          <p:nvSpPr>
            <p:cNvPr name="TextBox 8" id="8"/>
            <p:cNvSpPr txBox="true"/>
            <p:nvPr/>
          </p:nvSpPr>
          <p:spPr>
            <a:xfrm>
              <a:off x="0" y="-57150"/>
              <a:ext cx="1491169"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1. Death simulation</a:t>
              </a:r>
              <a:r>
                <a:rPr lang="en-US" sz="3181" spc="31">
                  <a:solidFill>
                    <a:srgbClr val="FFFFFF"/>
                  </a:solidFill>
                  <a:latin typeface="DM Sans"/>
                  <a:ea typeface="DM Sans"/>
                  <a:cs typeface="DM Sans"/>
                  <a:sym typeface="DM Sans"/>
                </a:rPr>
                <a:t> </a:t>
              </a:r>
            </a:p>
          </p:txBody>
        </p:sp>
      </p:grpSp>
      <p:grpSp>
        <p:nvGrpSpPr>
          <p:cNvPr name="Group 9" id="9"/>
          <p:cNvGrpSpPr/>
          <p:nvPr/>
        </p:nvGrpSpPr>
        <p:grpSpPr>
          <a:xfrm rot="0">
            <a:off x="680491" y="2611874"/>
            <a:ext cx="5661783" cy="6193496"/>
            <a:chOff x="0" y="0"/>
            <a:chExt cx="1093382" cy="1196065"/>
          </a:xfrm>
        </p:grpSpPr>
        <p:sp>
          <p:nvSpPr>
            <p:cNvPr name="Freeform 10" id="10"/>
            <p:cNvSpPr/>
            <p:nvPr/>
          </p:nvSpPr>
          <p:spPr>
            <a:xfrm flipH="false" flipV="false" rot="0">
              <a:off x="0" y="0"/>
              <a:ext cx="1093382" cy="1196065"/>
            </a:xfrm>
            <a:custGeom>
              <a:avLst/>
              <a:gdLst/>
              <a:ahLst/>
              <a:cxnLst/>
              <a:rect r="r" b="b" t="t" l="l"/>
              <a:pathLst>
                <a:path h="1196065" w="1093382">
                  <a:moveTo>
                    <a:pt x="0" y="0"/>
                  </a:moveTo>
                  <a:lnTo>
                    <a:pt x="1093382" y="0"/>
                  </a:lnTo>
                  <a:lnTo>
                    <a:pt x="1093382" y="1196065"/>
                  </a:lnTo>
                  <a:lnTo>
                    <a:pt x="0" y="1196065"/>
                  </a:lnTo>
                  <a:close/>
                </a:path>
              </a:pathLst>
            </a:custGeom>
            <a:solidFill>
              <a:srgbClr val="FFFFFF"/>
            </a:solidFill>
            <a:ln w="38100" cap="sq">
              <a:solidFill>
                <a:srgbClr val="000000"/>
              </a:solidFill>
              <a:prstDash val="solid"/>
              <a:miter/>
            </a:ln>
          </p:spPr>
        </p:sp>
        <p:sp>
          <p:nvSpPr>
            <p:cNvPr name="TextBox 11" id="11"/>
            <p:cNvSpPr txBox="true"/>
            <p:nvPr/>
          </p:nvSpPr>
          <p:spPr>
            <a:xfrm>
              <a:off x="0" y="-19050"/>
              <a:ext cx="1093382" cy="1215115"/>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6504771" y="3813497"/>
            <a:ext cx="5307624" cy="843005"/>
            <a:chOff x="0" y="0"/>
            <a:chExt cx="1397893" cy="222026"/>
          </a:xfrm>
        </p:grpSpPr>
        <p:sp>
          <p:nvSpPr>
            <p:cNvPr name="Freeform 13" id="13"/>
            <p:cNvSpPr/>
            <p:nvPr/>
          </p:nvSpPr>
          <p:spPr>
            <a:xfrm flipH="false" flipV="false" rot="0">
              <a:off x="0" y="0"/>
              <a:ext cx="1397893" cy="222026"/>
            </a:xfrm>
            <a:custGeom>
              <a:avLst/>
              <a:gdLst/>
              <a:ahLst/>
              <a:cxnLst/>
              <a:rect r="r" b="b" t="t" l="l"/>
              <a:pathLst>
                <a:path h="222026" w="1397893">
                  <a:moveTo>
                    <a:pt x="0" y="0"/>
                  </a:moveTo>
                  <a:lnTo>
                    <a:pt x="1397893" y="0"/>
                  </a:lnTo>
                  <a:lnTo>
                    <a:pt x="1397893" y="222026"/>
                  </a:lnTo>
                  <a:lnTo>
                    <a:pt x="0" y="222026"/>
                  </a:lnTo>
                  <a:close/>
                </a:path>
              </a:pathLst>
            </a:custGeom>
            <a:solidFill>
              <a:srgbClr val="1A1A1A"/>
            </a:solidFill>
          </p:spPr>
        </p:sp>
        <p:sp>
          <p:nvSpPr>
            <p:cNvPr name="TextBox 14" id="14"/>
            <p:cNvSpPr txBox="true"/>
            <p:nvPr/>
          </p:nvSpPr>
          <p:spPr>
            <a:xfrm>
              <a:off x="0" y="-57150"/>
              <a:ext cx="1397893"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2. Features evolution</a:t>
              </a:r>
            </a:p>
          </p:txBody>
        </p:sp>
      </p:grpSp>
      <p:grpSp>
        <p:nvGrpSpPr>
          <p:cNvPr name="Group 15" id="15"/>
          <p:cNvGrpSpPr/>
          <p:nvPr/>
        </p:nvGrpSpPr>
        <p:grpSpPr>
          <a:xfrm rot="0">
            <a:off x="6504771" y="4656502"/>
            <a:ext cx="5307624" cy="4148868"/>
            <a:chOff x="0" y="0"/>
            <a:chExt cx="1024988" cy="801214"/>
          </a:xfrm>
        </p:grpSpPr>
        <p:sp>
          <p:nvSpPr>
            <p:cNvPr name="Freeform 16" id="16"/>
            <p:cNvSpPr/>
            <p:nvPr/>
          </p:nvSpPr>
          <p:spPr>
            <a:xfrm flipH="false" flipV="false" rot="0">
              <a:off x="0" y="0"/>
              <a:ext cx="1024989" cy="801214"/>
            </a:xfrm>
            <a:custGeom>
              <a:avLst/>
              <a:gdLst/>
              <a:ahLst/>
              <a:cxnLst/>
              <a:rect r="r" b="b" t="t" l="l"/>
              <a:pathLst>
                <a:path h="801214" w="1024989">
                  <a:moveTo>
                    <a:pt x="0" y="0"/>
                  </a:moveTo>
                  <a:lnTo>
                    <a:pt x="1024989" y="0"/>
                  </a:lnTo>
                  <a:lnTo>
                    <a:pt x="1024989" y="801214"/>
                  </a:lnTo>
                  <a:lnTo>
                    <a:pt x="0" y="801214"/>
                  </a:lnTo>
                  <a:close/>
                </a:path>
              </a:pathLst>
            </a:custGeom>
            <a:solidFill>
              <a:srgbClr val="FFFFFF"/>
            </a:solidFill>
            <a:ln w="38100" cap="sq">
              <a:solidFill>
                <a:srgbClr val="000000"/>
              </a:solidFill>
              <a:prstDash val="solid"/>
              <a:miter/>
            </a:ln>
          </p:spPr>
        </p:sp>
        <p:sp>
          <p:nvSpPr>
            <p:cNvPr name="TextBox 17" id="17"/>
            <p:cNvSpPr txBox="true"/>
            <p:nvPr/>
          </p:nvSpPr>
          <p:spPr>
            <a:xfrm>
              <a:off x="0" y="-19050"/>
              <a:ext cx="1024988" cy="820264"/>
            </a:xfrm>
            <a:prstGeom prst="rect">
              <a:avLst/>
            </a:prstGeom>
          </p:spPr>
          <p:txBody>
            <a:bodyPr anchor="ctr" rtlCol="false" tIns="50800" lIns="50800" bIns="50800" rIns="50800"/>
            <a:lstStyle/>
            <a:p>
              <a:pPr algn="ctr">
                <a:lnSpc>
                  <a:spcPts val="2859"/>
                </a:lnSpc>
              </a:pPr>
            </a:p>
          </p:txBody>
        </p:sp>
      </p:grpSp>
      <p:grpSp>
        <p:nvGrpSpPr>
          <p:cNvPr name="Group 18" id="18"/>
          <p:cNvGrpSpPr/>
          <p:nvPr/>
        </p:nvGrpSpPr>
        <p:grpSpPr>
          <a:xfrm rot="0">
            <a:off x="11974891" y="1768869"/>
            <a:ext cx="5632617" cy="843005"/>
            <a:chOff x="0" y="0"/>
            <a:chExt cx="1483488" cy="222026"/>
          </a:xfrm>
        </p:grpSpPr>
        <p:sp>
          <p:nvSpPr>
            <p:cNvPr name="Freeform 19" id="19"/>
            <p:cNvSpPr/>
            <p:nvPr/>
          </p:nvSpPr>
          <p:spPr>
            <a:xfrm flipH="false" flipV="false" rot="0">
              <a:off x="0" y="0"/>
              <a:ext cx="1483488" cy="222026"/>
            </a:xfrm>
            <a:custGeom>
              <a:avLst/>
              <a:gdLst/>
              <a:ahLst/>
              <a:cxnLst/>
              <a:rect r="r" b="b" t="t" l="l"/>
              <a:pathLst>
                <a:path h="222026" w="1483488">
                  <a:moveTo>
                    <a:pt x="0" y="0"/>
                  </a:moveTo>
                  <a:lnTo>
                    <a:pt x="1483488" y="0"/>
                  </a:lnTo>
                  <a:lnTo>
                    <a:pt x="1483488" y="222026"/>
                  </a:lnTo>
                  <a:lnTo>
                    <a:pt x="0" y="222026"/>
                  </a:lnTo>
                  <a:close/>
                </a:path>
              </a:pathLst>
            </a:custGeom>
            <a:solidFill>
              <a:srgbClr val="1A1A1A"/>
            </a:solidFill>
          </p:spPr>
        </p:sp>
        <p:sp>
          <p:nvSpPr>
            <p:cNvPr name="TextBox 20" id="20"/>
            <p:cNvSpPr txBox="true"/>
            <p:nvPr/>
          </p:nvSpPr>
          <p:spPr>
            <a:xfrm>
              <a:off x="0" y="-57150"/>
              <a:ext cx="1483488" cy="279176"/>
            </a:xfrm>
            <a:prstGeom prst="rect">
              <a:avLst/>
            </a:prstGeom>
          </p:spPr>
          <p:txBody>
            <a:bodyPr anchor="ctr" rtlCol="false" tIns="50800" lIns="50800" bIns="50800" rIns="50800"/>
            <a:lstStyle/>
            <a:p>
              <a:pPr algn="ctr" marL="0" indent="0" lvl="0">
                <a:lnSpc>
                  <a:spcPts val="4390"/>
                </a:lnSpc>
                <a:spcBef>
                  <a:spcPct val="0"/>
                </a:spcBef>
              </a:pPr>
              <a:r>
                <a:rPr lang="en-US" sz="3181" spc="31">
                  <a:solidFill>
                    <a:srgbClr val="FFFFFF"/>
                  </a:solidFill>
                  <a:latin typeface="DM Sans"/>
                  <a:ea typeface="DM Sans"/>
                  <a:cs typeface="DM Sans"/>
                  <a:sym typeface="DM Sans"/>
                </a:rPr>
                <a:t>3. New Cluster computation</a:t>
              </a:r>
            </a:p>
          </p:txBody>
        </p:sp>
      </p:grpSp>
      <p:grpSp>
        <p:nvGrpSpPr>
          <p:cNvPr name="Group 21" id="21"/>
          <p:cNvGrpSpPr/>
          <p:nvPr/>
        </p:nvGrpSpPr>
        <p:grpSpPr>
          <a:xfrm rot="0">
            <a:off x="11974891" y="2611874"/>
            <a:ext cx="5632617" cy="6193496"/>
            <a:chOff x="0" y="0"/>
            <a:chExt cx="1087750" cy="1196065"/>
          </a:xfrm>
        </p:grpSpPr>
        <p:sp>
          <p:nvSpPr>
            <p:cNvPr name="Freeform 22" id="22"/>
            <p:cNvSpPr/>
            <p:nvPr/>
          </p:nvSpPr>
          <p:spPr>
            <a:xfrm flipH="false" flipV="false" rot="0">
              <a:off x="0" y="0"/>
              <a:ext cx="1087750" cy="1196065"/>
            </a:xfrm>
            <a:custGeom>
              <a:avLst/>
              <a:gdLst/>
              <a:ahLst/>
              <a:cxnLst/>
              <a:rect r="r" b="b" t="t" l="l"/>
              <a:pathLst>
                <a:path h="1196065" w="1087750">
                  <a:moveTo>
                    <a:pt x="0" y="0"/>
                  </a:moveTo>
                  <a:lnTo>
                    <a:pt x="1087750" y="0"/>
                  </a:lnTo>
                  <a:lnTo>
                    <a:pt x="1087750" y="1196065"/>
                  </a:lnTo>
                  <a:lnTo>
                    <a:pt x="0" y="1196065"/>
                  </a:lnTo>
                  <a:close/>
                </a:path>
              </a:pathLst>
            </a:custGeom>
            <a:solidFill>
              <a:srgbClr val="FFFFFF"/>
            </a:solidFill>
            <a:ln w="38100" cap="sq">
              <a:solidFill>
                <a:srgbClr val="000000"/>
              </a:solidFill>
              <a:prstDash val="solid"/>
              <a:miter/>
            </a:ln>
          </p:spPr>
        </p:sp>
        <p:sp>
          <p:nvSpPr>
            <p:cNvPr name="TextBox 23" id="23"/>
            <p:cNvSpPr txBox="true"/>
            <p:nvPr/>
          </p:nvSpPr>
          <p:spPr>
            <a:xfrm>
              <a:off x="0" y="-19050"/>
              <a:ext cx="1087750" cy="1215115"/>
            </a:xfrm>
            <a:prstGeom prst="rect">
              <a:avLst/>
            </a:prstGeom>
          </p:spPr>
          <p:txBody>
            <a:bodyPr anchor="ctr" rtlCol="false" tIns="50800" lIns="50800" bIns="50800" rIns="50800"/>
            <a:lstStyle/>
            <a:p>
              <a:pPr algn="ctr">
                <a:lnSpc>
                  <a:spcPts val="2859"/>
                </a:lnSpc>
              </a:pPr>
            </a:p>
          </p:txBody>
        </p:sp>
      </p:grpSp>
      <p:grpSp>
        <p:nvGrpSpPr>
          <p:cNvPr name="Group 24" id="24"/>
          <p:cNvGrpSpPr/>
          <p:nvPr/>
        </p:nvGrpSpPr>
        <p:grpSpPr>
          <a:xfrm rot="0">
            <a:off x="0" y="8910145"/>
            <a:ext cx="18288000" cy="2582232"/>
            <a:chOff x="0" y="0"/>
            <a:chExt cx="4816593" cy="680094"/>
          </a:xfrm>
        </p:grpSpPr>
        <p:sp>
          <p:nvSpPr>
            <p:cNvPr name="Freeform 25" id="25"/>
            <p:cNvSpPr/>
            <p:nvPr/>
          </p:nvSpPr>
          <p:spPr>
            <a:xfrm flipH="false" flipV="false" rot="0">
              <a:off x="0" y="0"/>
              <a:ext cx="4816592" cy="680094"/>
            </a:xfrm>
            <a:custGeom>
              <a:avLst/>
              <a:gdLst/>
              <a:ahLst/>
              <a:cxnLst/>
              <a:rect r="r" b="b" t="t" l="l"/>
              <a:pathLst>
                <a:path h="680094" w="4816592">
                  <a:moveTo>
                    <a:pt x="0" y="0"/>
                  </a:moveTo>
                  <a:lnTo>
                    <a:pt x="4816592" y="0"/>
                  </a:lnTo>
                  <a:lnTo>
                    <a:pt x="4816592" y="680094"/>
                  </a:lnTo>
                  <a:lnTo>
                    <a:pt x="0" y="680094"/>
                  </a:lnTo>
                  <a:close/>
                </a:path>
              </a:pathLst>
            </a:custGeom>
            <a:solidFill>
              <a:srgbClr val="CCCCCC"/>
            </a:solidFill>
          </p:spPr>
        </p:sp>
        <p:sp>
          <p:nvSpPr>
            <p:cNvPr name="TextBox 26" id="26"/>
            <p:cNvSpPr txBox="true"/>
            <p:nvPr/>
          </p:nvSpPr>
          <p:spPr>
            <a:xfrm>
              <a:off x="0" y="-19050"/>
              <a:ext cx="4816593" cy="699144"/>
            </a:xfrm>
            <a:prstGeom prst="rect">
              <a:avLst/>
            </a:prstGeom>
          </p:spPr>
          <p:txBody>
            <a:bodyPr anchor="ctr" rtlCol="false" tIns="50800" lIns="50800" bIns="50800" rIns="50800"/>
            <a:lstStyle/>
            <a:p>
              <a:pPr algn="ctr">
                <a:lnSpc>
                  <a:spcPts val="2859"/>
                </a:lnSpc>
              </a:pPr>
            </a:p>
          </p:txBody>
        </p:sp>
      </p:grpSp>
      <p:grpSp>
        <p:nvGrpSpPr>
          <p:cNvPr name="Group 27" id="27"/>
          <p:cNvGrpSpPr/>
          <p:nvPr/>
        </p:nvGrpSpPr>
        <p:grpSpPr>
          <a:xfrm rot="0">
            <a:off x="680491" y="9091120"/>
            <a:ext cx="5661783" cy="843005"/>
            <a:chOff x="0" y="0"/>
            <a:chExt cx="1491169" cy="222026"/>
          </a:xfrm>
        </p:grpSpPr>
        <p:sp>
          <p:nvSpPr>
            <p:cNvPr name="Freeform 28" id="28"/>
            <p:cNvSpPr/>
            <p:nvPr/>
          </p:nvSpPr>
          <p:spPr>
            <a:xfrm flipH="false" flipV="false" rot="0">
              <a:off x="0" y="0"/>
              <a:ext cx="1491169" cy="222026"/>
            </a:xfrm>
            <a:custGeom>
              <a:avLst/>
              <a:gdLst/>
              <a:ahLst/>
              <a:cxnLst/>
              <a:rect r="r" b="b" t="t" l="l"/>
              <a:pathLst>
                <a:path h="222026" w="1491169">
                  <a:moveTo>
                    <a:pt x="0" y="0"/>
                  </a:moveTo>
                  <a:lnTo>
                    <a:pt x="1491169" y="0"/>
                  </a:lnTo>
                  <a:lnTo>
                    <a:pt x="1491169" y="222026"/>
                  </a:lnTo>
                  <a:lnTo>
                    <a:pt x="0" y="222026"/>
                  </a:lnTo>
                  <a:close/>
                </a:path>
              </a:pathLst>
            </a:custGeom>
            <a:solidFill>
              <a:srgbClr val="2379CF"/>
            </a:solidFill>
          </p:spPr>
        </p:sp>
        <p:sp>
          <p:nvSpPr>
            <p:cNvPr name="TextBox 29" id="29"/>
            <p:cNvSpPr txBox="true"/>
            <p:nvPr/>
          </p:nvSpPr>
          <p:spPr>
            <a:xfrm>
              <a:off x="0" y="-57150"/>
              <a:ext cx="1491169" cy="279176"/>
            </a:xfrm>
            <a:prstGeom prst="rect">
              <a:avLst/>
            </a:prstGeom>
          </p:spPr>
          <p:txBody>
            <a:bodyPr anchor="ctr" rtlCol="false" tIns="50800" lIns="50800" bIns="50800" rIns="50800"/>
            <a:lstStyle/>
            <a:p>
              <a:pPr algn="ctr" marL="0" indent="0" lvl="0">
                <a:lnSpc>
                  <a:spcPts val="4390"/>
                </a:lnSpc>
                <a:spcBef>
                  <a:spcPct val="0"/>
                </a:spcBef>
              </a:pPr>
              <a:r>
                <a:rPr lang="en-US" sz="3181" i="true" spc="31">
                  <a:solidFill>
                    <a:srgbClr val="FFFFFF"/>
                  </a:solidFill>
                  <a:latin typeface="DM Sans Italics"/>
                  <a:ea typeface="DM Sans Italics"/>
                  <a:cs typeface="DM Sans Italics"/>
                  <a:sym typeface="DM Sans Italics"/>
                </a:rPr>
                <a:t>4. Addition to the clientbase</a:t>
              </a:r>
            </a:p>
          </p:txBody>
        </p:sp>
      </p:grpSp>
      <p:grpSp>
        <p:nvGrpSpPr>
          <p:cNvPr name="Group 30" id="30"/>
          <p:cNvGrpSpPr/>
          <p:nvPr/>
        </p:nvGrpSpPr>
        <p:grpSpPr>
          <a:xfrm rot="0">
            <a:off x="6342274" y="9091120"/>
            <a:ext cx="11265234" cy="843005"/>
            <a:chOff x="0" y="0"/>
            <a:chExt cx="2175500" cy="162798"/>
          </a:xfrm>
        </p:grpSpPr>
        <p:sp>
          <p:nvSpPr>
            <p:cNvPr name="Freeform 31" id="31"/>
            <p:cNvSpPr/>
            <p:nvPr/>
          </p:nvSpPr>
          <p:spPr>
            <a:xfrm flipH="false" flipV="false" rot="0">
              <a:off x="0" y="0"/>
              <a:ext cx="2175500" cy="162798"/>
            </a:xfrm>
            <a:custGeom>
              <a:avLst/>
              <a:gdLst/>
              <a:ahLst/>
              <a:cxnLst/>
              <a:rect r="r" b="b" t="t" l="l"/>
              <a:pathLst>
                <a:path h="162798" w="2175500">
                  <a:moveTo>
                    <a:pt x="0" y="0"/>
                  </a:moveTo>
                  <a:lnTo>
                    <a:pt x="2175500" y="0"/>
                  </a:lnTo>
                  <a:lnTo>
                    <a:pt x="2175500" y="162798"/>
                  </a:lnTo>
                  <a:lnTo>
                    <a:pt x="0" y="162798"/>
                  </a:lnTo>
                  <a:close/>
                </a:path>
              </a:pathLst>
            </a:custGeom>
            <a:solidFill>
              <a:srgbClr val="000000">
                <a:alpha val="0"/>
              </a:srgbClr>
            </a:solidFill>
            <a:ln w="38100" cap="sq">
              <a:solidFill>
                <a:srgbClr val="2379CF"/>
              </a:solidFill>
              <a:prstDash val="solid"/>
              <a:miter/>
            </a:ln>
          </p:spPr>
        </p:sp>
        <p:sp>
          <p:nvSpPr>
            <p:cNvPr name="TextBox 32" id="32"/>
            <p:cNvSpPr txBox="true"/>
            <p:nvPr/>
          </p:nvSpPr>
          <p:spPr>
            <a:xfrm>
              <a:off x="0" y="-19050"/>
              <a:ext cx="2175500" cy="181848"/>
            </a:xfrm>
            <a:prstGeom prst="rect">
              <a:avLst/>
            </a:prstGeom>
          </p:spPr>
          <p:txBody>
            <a:bodyPr anchor="ctr" rtlCol="false" tIns="50800" lIns="50800" bIns="50800" rIns="50800"/>
            <a:lstStyle/>
            <a:p>
              <a:pPr algn="ctr">
                <a:lnSpc>
                  <a:spcPts val="2859"/>
                </a:lnSpc>
              </a:pPr>
            </a:p>
          </p:txBody>
        </p:sp>
      </p:grpSp>
      <p:grpSp>
        <p:nvGrpSpPr>
          <p:cNvPr name="Group 33" id="33"/>
          <p:cNvGrpSpPr/>
          <p:nvPr/>
        </p:nvGrpSpPr>
        <p:grpSpPr>
          <a:xfrm rot="0">
            <a:off x="1249145" y="4425500"/>
            <a:ext cx="4524476" cy="373153"/>
            <a:chOff x="0" y="0"/>
            <a:chExt cx="6032634" cy="497537"/>
          </a:xfrm>
        </p:grpSpPr>
        <p:sp>
          <p:nvSpPr>
            <p:cNvPr name="Freeform 34" id="34"/>
            <p:cNvSpPr/>
            <p:nvPr/>
          </p:nvSpPr>
          <p:spPr>
            <a:xfrm flipH="false" flipV="false" rot="0">
              <a:off x="0" y="0"/>
              <a:ext cx="6032634" cy="497537"/>
            </a:xfrm>
            <a:custGeom>
              <a:avLst/>
              <a:gdLst/>
              <a:ahLst/>
              <a:cxnLst/>
              <a:rect r="r" b="b" t="t" l="l"/>
              <a:pathLst>
                <a:path h="497537" w="6032634">
                  <a:moveTo>
                    <a:pt x="0" y="0"/>
                  </a:moveTo>
                  <a:lnTo>
                    <a:pt x="6032634" y="0"/>
                  </a:lnTo>
                  <a:lnTo>
                    <a:pt x="6032634" y="497537"/>
                  </a:lnTo>
                  <a:lnTo>
                    <a:pt x="0" y="4975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35" id="35"/>
          <p:cNvGrpSpPr/>
          <p:nvPr/>
        </p:nvGrpSpPr>
        <p:grpSpPr>
          <a:xfrm rot="0">
            <a:off x="1459719" y="4940830"/>
            <a:ext cx="3927725" cy="355049"/>
            <a:chOff x="0" y="0"/>
            <a:chExt cx="5236966" cy="473398"/>
          </a:xfrm>
        </p:grpSpPr>
        <p:sp>
          <p:nvSpPr>
            <p:cNvPr name="Freeform 36" id="36"/>
            <p:cNvSpPr/>
            <p:nvPr/>
          </p:nvSpPr>
          <p:spPr>
            <a:xfrm flipH="false" flipV="false" rot="0">
              <a:off x="0" y="0"/>
              <a:ext cx="5236966" cy="473398"/>
            </a:xfrm>
            <a:custGeom>
              <a:avLst/>
              <a:gdLst/>
              <a:ahLst/>
              <a:cxnLst/>
              <a:rect r="r" b="b" t="t" l="l"/>
              <a:pathLst>
                <a:path h="473398" w="5236966">
                  <a:moveTo>
                    <a:pt x="0" y="0"/>
                  </a:moveTo>
                  <a:lnTo>
                    <a:pt x="5236966" y="0"/>
                  </a:lnTo>
                  <a:lnTo>
                    <a:pt x="5236966" y="473398"/>
                  </a:lnTo>
                  <a:lnTo>
                    <a:pt x="0" y="4733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grpSp>
        <p:nvGrpSpPr>
          <p:cNvPr name="Group 37" id="37"/>
          <p:cNvGrpSpPr/>
          <p:nvPr/>
        </p:nvGrpSpPr>
        <p:grpSpPr>
          <a:xfrm rot="0">
            <a:off x="6700544" y="7361298"/>
            <a:ext cx="5027149" cy="326969"/>
            <a:chOff x="0" y="0"/>
            <a:chExt cx="6702866" cy="435959"/>
          </a:xfrm>
        </p:grpSpPr>
        <p:sp>
          <p:nvSpPr>
            <p:cNvPr name="Freeform 38" id="38"/>
            <p:cNvSpPr/>
            <p:nvPr/>
          </p:nvSpPr>
          <p:spPr>
            <a:xfrm flipH="false" flipV="false" rot="0">
              <a:off x="0" y="0"/>
              <a:ext cx="6702866" cy="435959"/>
            </a:xfrm>
            <a:custGeom>
              <a:avLst/>
              <a:gdLst/>
              <a:ahLst/>
              <a:cxnLst/>
              <a:rect r="r" b="b" t="t" l="l"/>
              <a:pathLst>
                <a:path h="435959" w="6702866">
                  <a:moveTo>
                    <a:pt x="0" y="0"/>
                  </a:moveTo>
                  <a:lnTo>
                    <a:pt x="6702866" y="0"/>
                  </a:lnTo>
                  <a:lnTo>
                    <a:pt x="6702866" y="435959"/>
                  </a:lnTo>
                  <a:lnTo>
                    <a:pt x="0" y="43595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39" id="39"/>
          <p:cNvGrpSpPr/>
          <p:nvPr/>
        </p:nvGrpSpPr>
        <p:grpSpPr>
          <a:xfrm rot="0">
            <a:off x="7899667" y="7878767"/>
            <a:ext cx="2488666" cy="401398"/>
            <a:chOff x="0" y="0"/>
            <a:chExt cx="3318221" cy="535197"/>
          </a:xfrm>
        </p:grpSpPr>
        <p:sp>
          <p:nvSpPr>
            <p:cNvPr name="Freeform 40" id="40"/>
            <p:cNvSpPr/>
            <p:nvPr/>
          </p:nvSpPr>
          <p:spPr>
            <a:xfrm flipH="false" flipV="false" rot="0">
              <a:off x="0" y="0"/>
              <a:ext cx="3318221" cy="535197"/>
            </a:xfrm>
            <a:custGeom>
              <a:avLst/>
              <a:gdLst/>
              <a:ahLst/>
              <a:cxnLst/>
              <a:rect r="r" b="b" t="t" l="l"/>
              <a:pathLst>
                <a:path h="535197" w="3318221">
                  <a:moveTo>
                    <a:pt x="0" y="0"/>
                  </a:moveTo>
                  <a:lnTo>
                    <a:pt x="3318221" y="0"/>
                  </a:lnTo>
                  <a:lnTo>
                    <a:pt x="3318221" y="535197"/>
                  </a:lnTo>
                  <a:lnTo>
                    <a:pt x="0" y="5351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TextBox 41" id="41"/>
          <p:cNvSpPr txBox="true"/>
          <p:nvPr/>
        </p:nvSpPr>
        <p:spPr>
          <a:xfrm rot="0">
            <a:off x="7013567" y="1675305"/>
            <a:ext cx="4260866" cy="976739"/>
          </a:xfrm>
          <a:prstGeom prst="rect">
            <a:avLst/>
          </a:prstGeom>
        </p:spPr>
        <p:txBody>
          <a:bodyPr anchor="t" rtlCol="false" tIns="0" lIns="0" bIns="0" rIns="0">
            <a:spAutoFit/>
          </a:bodyPr>
          <a:lstStyle/>
          <a:p>
            <a:pPr algn="ctr">
              <a:lnSpc>
                <a:spcPts val="3913"/>
              </a:lnSpc>
            </a:pPr>
            <a:r>
              <a:rPr lang="en-US" sz="2795" b="true">
                <a:solidFill>
                  <a:srgbClr val="2379CF"/>
                </a:solidFill>
                <a:latin typeface="DM Sans Bold"/>
                <a:ea typeface="DM Sans Bold"/>
                <a:cs typeface="DM Sans Bold"/>
                <a:sym typeface="DM Sans Bold"/>
              </a:rPr>
              <a:t>10 years; each year </a:t>
            </a:r>
            <a:r>
              <a:rPr lang="en-US" sz="2795" i="true">
                <a:solidFill>
                  <a:srgbClr val="2379CF"/>
                </a:solidFill>
                <a:latin typeface="DM Sans Italics"/>
                <a:ea typeface="DM Sans Italics"/>
                <a:cs typeface="DM Sans Italics"/>
                <a:sym typeface="DM Sans Italics"/>
              </a:rPr>
              <a:t>y</a:t>
            </a:r>
            <a:r>
              <a:rPr lang="en-US" sz="2795" b="true">
                <a:solidFill>
                  <a:srgbClr val="2379CF"/>
                </a:solidFill>
                <a:latin typeface="DM Sans Bold"/>
                <a:ea typeface="DM Sans Bold"/>
                <a:cs typeface="DM Sans Bold"/>
                <a:sym typeface="DM Sans Bold"/>
              </a:rPr>
              <a:t>, for each client </a:t>
            </a:r>
            <a:r>
              <a:rPr lang="en-US" sz="2795">
                <a:solidFill>
                  <a:srgbClr val="2379CF"/>
                </a:solidFill>
                <a:latin typeface="DM Sans"/>
                <a:ea typeface="DM Sans"/>
                <a:cs typeface="DM Sans"/>
                <a:sym typeface="DM Sans"/>
              </a:rPr>
              <a:t>c</a:t>
            </a:r>
            <a:r>
              <a:rPr lang="en-US" sz="2795" b="true">
                <a:solidFill>
                  <a:srgbClr val="2379CF"/>
                </a:solidFill>
                <a:latin typeface="DM Sans Bold"/>
                <a:ea typeface="DM Sans Bold"/>
                <a:cs typeface="DM Sans Bold"/>
                <a:sym typeface="DM Sans Bold"/>
              </a:rPr>
              <a:t> alive:</a:t>
            </a:r>
          </a:p>
        </p:txBody>
      </p:sp>
      <p:sp>
        <p:nvSpPr>
          <p:cNvPr name="AutoShape 42" id="42"/>
          <p:cNvSpPr/>
          <p:nvPr/>
        </p:nvSpPr>
        <p:spPr>
          <a:xfrm>
            <a:off x="6342274" y="2190371"/>
            <a:ext cx="671293" cy="1878"/>
          </a:xfrm>
          <a:prstGeom prst="line">
            <a:avLst/>
          </a:prstGeom>
          <a:ln cap="flat" w="38100">
            <a:solidFill>
              <a:srgbClr val="000000"/>
            </a:solidFill>
            <a:prstDash val="solid"/>
            <a:headEnd type="none" len="sm" w="sm"/>
            <a:tailEnd type="none" len="sm" w="sm"/>
          </a:ln>
        </p:spPr>
      </p:sp>
      <p:sp>
        <p:nvSpPr>
          <p:cNvPr name="AutoShape 43" id="43"/>
          <p:cNvSpPr/>
          <p:nvPr/>
        </p:nvSpPr>
        <p:spPr>
          <a:xfrm flipV="true">
            <a:off x="11274433" y="2190371"/>
            <a:ext cx="700459" cy="1878"/>
          </a:xfrm>
          <a:prstGeom prst="line">
            <a:avLst/>
          </a:prstGeom>
          <a:ln cap="flat" w="38100">
            <a:solidFill>
              <a:srgbClr val="000000"/>
            </a:solidFill>
            <a:prstDash val="solid"/>
            <a:headEnd type="none" len="sm" w="sm"/>
            <a:tailEnd type="none" len="sm" w="sm"/>
          </a:ln>
        </p:spPr>
      </p:sp>
      <p:sp>
        <p:nvSpPr>
          <p:cNvPr name="AutoShape 44" id="44"/>
          <p:cNvSpPr/>
          <p:nvPr/>
        </p:nvSpPr>
        <p:spPr>
          <a:xfrm>
            <a:off x="9144000" y="2652044"/>
            <a:ext cx="14583" cy="1161454"/>
          </a:xfrm>
          <a:prstGeom prst="line">
            <a:avLst/>
          </a:prstGeom>
          <a:ln cap="flat" w="38100">
            <a:solidFill>
              <a:srgbClr val="000000"/>
            </a:solidFill>
            <a:prstDash val="solid"/>
            <a:headEnd type="none" len="sm" w="sm"/>
            <a:tailEnd type="none" len="sm" w="sm"/>
          </a:ln>
        </p:spPr>
      </p:sp>
      <p:sp>
        <p:nvSpPr>
          <p:cNvPr name="Freeform 45" id="45"/>
          <p:cNvSpPr/>
          <p:nvPr/>
        </p:nvSpPr>
        <p:spPr>
          <a:xfrm flipH="false" flipV="false" rot="0">
            <a:off x="755665" y="5486378"/>
            <a:ext cx="5511435" cy="3134629"/>
          </a:xfrm>
          <a:custGeom>
            <a:avLst/>
            <a:gdLst/>
            <a:ahLst/>
            <a:cxnLst/>
            <a:rect r="r" b="b" t="t" l="l"/>
            <a:pathLst>
              <a:path h="3134629" w="5511435">
                <a:moveTo>
                  <a:pt x="0" y="0"/>
                </a:moveTo>
                <a:lnTo>
                  <a:pt x="5511435" y="0"/>
                </a:lnTo>
                <a:lnTo>
                  <a:pt x="5511435" y="3134629"/>
                </a:lnTo>
                <a:lnTo>
                  <a:pt x="0" y="3134629"/>
                </a:lnTo>
                <a:lnTo>
                  <a:pt x="0" y="0"/>
                </a:lnTo>
                <a:close/>
              </a:path>
            </a:pathLst>
          </a:custGeom>
          <a:blipFill>
            <a:blip r:embed="rId13"/>
            <a:stretch>
              <a:fillRect l="0" t="0" r="0" b="0"/>
            </a:stretch>
          </a:blipFill>
        </p:spPr>
      </p:sp>
      <p:sp>
        <p:nvSpPr>
          <p:cNvPr name="Freeform 46" id="46"/>
          <p:cNvSpPr/>
          <p:nvPr/>
        </p:nvSpPr>
        <p:spPr>
          <a:xfrm flipH="false" flipV="false" rot="0">
            <a:off x="12022398" y="5295878"/>
            <a:ext cx="5537604" cy="3149512"/>
          </a:xfrm>
          <a:custGeom>
            <a:avLst/>
            <a:gdLst/>
            <a:ahLst/>
            <a:cxnLst/>
            <a:rect r="r" b="b" t="t" l="l"/>
            <a:pathLst>
              <a:path h="3149512" w="5537604">
                <a:moveTo>
                  <a:pt x="0" y="0"/>
                </a:moveTo>
                <a:lnTo>
                  <a:pt x="5537604" y="0"/>
                </a:lnTo>
                <a:lnTo>
                  <a:pt x="5537604" y="3149512"/>
                </a:lnTo>
                <a:lnTo>
                  <a:pt x="0" y="3149512"/>
                </a:lnTo>
                <a:lnTo>
                  <a:pt x="0" y="0"/>
                </a:lnTo>
                <a:close/>
              </a:path>
            </a:pathLst>
          </a:custGeom>
          <a:blipFill>
            <a:blip r:embed="rId14"/>
            <a:stretch>
              <a:fillRect l="0" t="0" r="0" b="0"/>
            </a:stretch>
          </a:blipFill>
        </p:spPr>
      </p:sp>
      <p:sp>
        <p:nvSpPr>
          <p:cNvPr name="TextBox 47" id="47"/>
          <p:cNvSpPr txBox="true"/>
          <p:nvPr/>
        </p:nvSpPr>
        <p:spPr>
          <a:xfrm rot="0">
            <a:off x="7329721" y="140525"/>
            <a:ext cx="10673958" cy="1400203"/>
          </a:xfrm>
          <a:prstGeom prst="rect">
            <a:avLst/>
          </a:prstGeom>
        </p:spPr>
        <p:txBody>
          <a:bodyPr anchor="t" rtlCol="false" tIns="0" lIns="0" bIns="0" rIns="0">
            <a:spAutoFit/>
          </a:bodyPr>
          <a:lstStyle/>
          <a:p>
            <a:pPr algn="ctr" marL="0" indent="0" lvl="0">
              <a:lnSpc>
                <a:spcPts val="11498"/>
              </a:lnSpc>
              <a:spcBef>
                <a:spcPct val="0"/>
              </a:spcBef>
            </a:pPr>
            <a:r>
              <a:rPr lang="en-US" b="true" sz="8332" spc="816">
                <a:solidFill>
                  <a:srgbClr val="231F20"/>
                </a:solidFill>
                <a:latin typeface="Oswald Bold"/>
                <a:ea typeface="Oswald Bold"/>
                <a:cs typeface="Oswald Bold"/>
                <a:sym typeface="Oswald Bold"/>
              </a:rPr>
              <a:t>MODEL ALGORITHM</a:t>
            </a:r>
          </a:p>
        </p:txBody>
      </p:sp>
      <p:sp>
        <p:nvSpPr>
          <p:cNvPr name="TextBox 48" id="48"/>
          <p:cNvSpPr txBox="true"/>
          <p:nvPr/>
        </p:nvSpPr>
        <p:spPr>
          <a:xfrm rot="0">
            <a:off x="6560307" y="4760553"/>
            <a:ext cx="5167387" cy="2218030"/>
          </a:xfrm>
          <a:prstGeom prst="rect">
            <a:avLst/>
          </a:prstGeom>
        </p:spPr>
        <p:txBody>
          <a:bodyPr anchor="t" rtlCol="false" tIns="0" lIns="0" bIns="0" rIns="0">
            <a:spAutoFit/>
          </a:bodyPr>
          <a:lstStyle/>
          <a:p>
            <a:pPr algn="ctr">
              <a:lnSpc>
                <a:spcPts val="2953"/>
              </a:lnSpc>
            </a:pPr>
            <a:r>
              <a:rPr lang="en-US" sz="2139" spc="209">
                <a:solidFill>
                  <a:srgbClr val="231F20"/>
                </a:solidFill>
                <a:latin typeface="DM Sans"/>
                <a:ea typeface="DM Sans"/>
                <a:cs typeface="DM Sans"/>
                <a:sym typeface="DM Sans"/>
              </a:rPr>
              <a:t>The client’s features evolve based on the selected version; numerical features are perturbed by adding Gaussian noise, while categorical features remain constant.</a:t>
            </a:r>
          </a:p>
        </p:txBody>
      </p:sp>
      <p:sp>
        <p:nvSpPr>
          <p:cNvPr name="TextBox 49" id="49"/>
          <p:cNvSpPr txBox="true"/>
          <p:nvPr/>
        </p:nvSpPr>
        <p:spPr>
          <a:xfrm rot="0">
            <a:off x="12145770" y="2685547"/>
            <a:ext cx="5461739" cy="2217801"/>
          </a:xfrm>
          <a:prstGeom prst="rect">
            <a:avLst/>
          </a:prstGeom>
        </p:spPr>
        <p:txBody>
          <a:bodyPr anchor="t" rtlCol="false" tIns="0" lIns="0" bIns="0" rIns="0">
            <a:spAutoFit/>
          </a:bodyPr>
          <a:lstStyle/>
          <a:p>
            <a:pPr algn="ctr">
              <a:lnSpc>
                <a:spcPts val="2967"/>
              </a:lnSpc>
            </a:pPr>
            <a:r>
              <a:rPr lang="en-US" sz="2150" spc="210">
                <a:solidFill>
                  <a:srgbClr val="231F20"/>
                </a:solidFill>
                <a:latin typeface="DM Sans"/>
                <a:ea typeface="DM Sans"/>
                <a:cs typeface="DM Sans"/>
                <a:sym typeface="DM Sans"/>
              </a:rPr>
              <a:t>The client is assigned to the cluster with the nearest center. In computing the distance, the weight assigned to investor type dissimilarity depends on the year being considered (as shown below).</a:t>
            </a:r>
          </a:p>
        </p:txBody>
      </p:sp>
      <p:sp>
        <p:nvSpPr>
          <p:cNvPr name="TextBox 50" id="50"/>
          <p:cNvSpPr txBox="true"/>
          <p:nvPr/>
        </p:nvSpPr>
        <p:spPr>
          <a:xfrm rot="0">
            <a:off x="6425594" y="9288213"/>
            <a:ext cx="11098594" cy="410718"/>
          </a:xfrm>
          <a:prstGeom prst="rect">
            <a:avLst/>
          </a:prstGeom>
        </p:spPr>
        <p:txBody>
          <a:bodyPr anchor="t" rtlCol="false" tIns="0" lIns="0" bIns="0" rIns="0">
            <a:spAutoFit/>
          </a:bodyPr>
          <a:lstStyle/>
          <a:p>
            <a:pPr algn="ctr">
              <a:lnSpc>
                <a:spcPts val="3381"/>
              </a:lnSpc>
            </a:pPr>
            <a:r>
              <a:rPr lang="en-US" sz="2450" spc="240">
                <a:solidFill>
                  <a:srgbClr val="231F20"/>
                </a:solidFill>
                <a:latin typeface="DM Sans"/>
                <a:ea typeface="DM Sans"/>
                <a:cs typeface="DM Sans"/>
                <a:sym typeface="DM Sans"/>
              </a:rPr>
              <a:t>200 clients are added to the current clientbase from a storage</a:t>
            </a:r>
          </a:p>
        </p:txBody>
      </p:sp>
      <p:sp>
        <p:nvSpPr>
          <p:cNvPr name="TextBox 51" id="51"/>
          <p:cNvSpPr txBox="true"/>
          <p:nvPr/>
        </p:nvSpPr>
        <p:spPr>
          <a:xfrm rot="0">
            <a:off x="17756977" y="9546544"/>
            <a:ext cx="133499"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swald"/>
                <a:ea typeface="Oswald"/>
                <a:cs typeface="Oswald"/>
                <a:sym typeface="Oswald"/>
              </a:rPr>
              <a:t>4</a:t>
            </a:r>
          </a:p>
        </p:txBody>
      </p:sp>
      <p:sp>
        <p:nvSpPr>
          <p:cNvPr name="TextBox 52" id="52"/>
          <p:cNvSpPr txBox="true"/>
          <p:nvPr/>
        </p:nvSpPr>
        <p:spPr>
          <a:xfrm rot="0">
            <a:off x="851921" y="2760149"/>
            <a:ext cx="5318923" cy="1474851"/>
          </a:xfrm>
          <a:prstGeom prst="rect">
            <a:avLst/>
          </a:prstGeom>
        </p:spPr>
        <p:txBody>
          <a:bodyPr anchor="t" rtlCol="false" tIns="0" lIns="0" bIns="0" rIns="0">
            <a:spAutoFit/>
          </a:bodyPr>
          <a:lstStyle/>
          <a:p>
            <a:pPr algn="ctr">
              <a:lnSpc>
                <a:spcPts val="2967"/>
              </a:lnSpc>
            </a:pPr>
            <a:r>
              <a:rPr lang="en-US" sz="2150" spc="210">
                <a:solidFill>
                  <a:srgbClr val="231F20"/>
                </a:solidFill>
                <a:latin typeface="DM Sans"/>
                <a:ea typeface="DM Sans"/>
                <a:cs typeface="DM Sans"/>
                <a:sym typeface="DM Sans"/>
              </a:rPr>
              <a:t>The client's death or survival is simulated using a Bernoulli random variable, where the parameter </a:t>
            </a:r>
            <a:r>
              <a:rPr lang="en-US" sz="2150" i="true" spc="210">
                <a:solidFill>
                  <a:srgbClr val="231F20"/>
                </a:solidFill>
                <a:latin typeface="DM Sans Italics"/>
                <a:ea typeface="DM Sans Italics"/>
                <a:cs typeface="DM Sans Italics"/>
                <a:sym typeface="DM Sans Italics"/>
              </a:rPr>
              <a:t>p</a:t>
            </a:r>
            <a:r>
              <a:rPr lang="en-US" sz="2150" spc="210">
                <a:solidFill>
                  <a:srgbClr val="231F20"/>
                </a:solidFill>
                <a:latin typeface="DM Sans"/>
                <a:ea typeface="DM Sans"/>
                <a:cs typeface="DM Sans"/>
                <a:sym typeface="DM Sans"/>
              </a:rPr>
              <a:t> depends on age and gender.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DAGSiRx-lQo</dc:identifier>
  <dcterms:modified xsi:type="dcterms:W3CDTF">2011-08-01T06:04:30Z</dcterms:modified>
  <cp:revision>1</cp:revision>
  <dc:title>VERA PRESENTAZIONE BELLA GRZ ANNA!</dc:title>
</cp:coreProperties>
</file>