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0" r:id="rId4"/>
    <p:sldId id="257" r:id="rId5"/>
    <p:sldId id="260" r:id="rId6"/>
    <p:sldId id="261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84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C77"/>
    <a:srgbClr val="5EEC3C"/>
    <a:srgbClr val="FE9202"/>
    <a:srgbClr val="E7FF01"/>
    <a:srgbClr val="E39A39"/>
    <a:srgbClr val="1D3A00"/>
    <a:srgbClr val="990099"/>
    <a:srgbClr val="CC0099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90" d="100"/>
          <a:sy n="90" d="100"/>
        </p:scale>
        <p:origin x="82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113635"/>
            <a:ext cx="71771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81762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78868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8176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499" y="2178797"/>
            <a:ext cx="5335525" cy="1679754"/>
          </a:xfrm>
        </p:spPr>
        <p:txBody>
          <a:bodyPr>
            <a:normAutofit/>
          </a:bodyPr>
          <a:lstStyle/>
          <a:p>
            <a: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  <a:t>Twitter US </a:t>
            </a:r>
            <a:r>
              <a:rPr lang="it-IT" sz="2800" b="1" i="0" dirty="0" err="1">
                <a:solidFill>
                  <a:srgbClr val="FFFFFF"/>
                </a:solidFill>
                <a:effectLst/>
                <a:latin typeface="zeitung"/>
              </a:rPr>
              <a:t>Airline</a:t>
            </a:r>
            <a: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  <a:t> Sentiment</a:t>
            </a:r>
            <a:b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4017968"/>
            <a:ext cx="7164342" cy="76352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Lorenzo Mauri (807306) 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Alessandro 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Vincenzi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800608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Emanuele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Rebesco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864006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DCDA54-7918-4065-9502-FAFFFA509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6" name="Immagine 5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4EC21E09-8174-4E0B-9D78-08C59A53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654F50-8FCD-4988-8668-DFA726E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Rappresentazione</a:t>
            </a:r>
            <a:r>
              <a:rPr lang="en-US" u="sng" dirty="0"/>
              <a:t> del testo</a:t>
            </a:r>
          </a:p>
        </p:txBody>
      </p:sp>
      <p:sp>
        <p:nvSpPr>
          <p:cNvPr id="6" name="CasellaDiTesto 8">
            <a:extLst>
              <a:ext uri="{FF2B5EF4-FFF2-40B4-BE49-F238E27FC236}">
                <a16:creationId xmlns:a16="http://schemas.microsoft.com/office/drawing/2014/main" id="{242ACA6C-2124-4416-B649-5C21FBCA0875}"/>
              </a:ext>
            </a:extLst>
          </p:cNvPr>
          <p:cNvSpPr txBox="1"/>
          <p:nvPr/>
        </p:nvSpPr>
        <p:spPr>
          <a:xfrm>
            <a:off x="448965" y="1469342"/>
            <a:ext cx="879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Rappresentazione mediante funzione di peso </a:t>
            </a:r>
            <a:r>
              <a:rPr lang="it-IT" sz="1600" b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it-IT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term</a:t>
            </a:r>
            <a:r>
              <a:rPr lang="it-IT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frequency–inverse </a:t>
            </a:r>
            <a:r>
              <a:rPr lang="it-IT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lang="it-IT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frequency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38E0B-6884-4794-B20C-2F2D27100BAF}"/>
                  </a:ext>
                </a:extLst>
              </p:cNvPr>
              <p:cNvSpPr txBox="1"/>
              <p:nvPr/>
            </p:nvSpPr>
            <p:spPr>
              <a:xfrm>
                <a:off x="772376" y="2054117"/>
                <a:ext cx="7757161" cy="1728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La funzione peso </a:t>
                </a:r>
                <a:r>
                  <a:rPr lang="it-IT" sz="1400" i="1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Tf-Idf</a:t>
                </a:r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di un termine è il prodotto del proprio peso </a:t>
                </a:r>
                <a:r>
                  <a:rPr lang="it-IT" sz="1400" i="1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Tf</a:t>
                </a:r>
                <a:r>
                  <a:rPr lang="it-IT" sz="1400" i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, </a:t>
                </a:r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e del relativo peso </a:t>
                </a:r>
                <a:r>
                  <a:rPr lang="it-IT" sz="1400" i="1" dirty="0" err="1">
                    <a:solidFill>
                      <a:srgbClr val="202122"/>
                    </a:solidFill>
                    <a:latin typeface="Arial" panose="020B0604020202020204" pitchFamily="34" charset="0"/>
                  </a:rPr>
                  <a:t>Idf</a:t>
                </a:r>
                <a:r>
                  <a:rPr lang="it-IT" sz="1400" i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con la relazione:</a:t>
                </a:r>
              </a:p>
              <a:p>
                <a:endParaRPr lang="it-IT" sz="14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it-IT" sz="1400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i="1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1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it-IT" sz="1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20212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20212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20212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algn="ctr"/>
                <a:endParaRPr lang="it-IT" sz="14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Aumenta con la frequenza del termine all’interno del documento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Aumenta con la «rarità» del termine nella collezione</a:t>
                </a:r>
                <a:endParaRPr lang="it-IT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38E0B-6884-4794-B20C-2F2D27100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6" y="2054117"/>
                <a:ext cx="7757161" cy="1728678"/>
              </a:xfrm>
              <a:prstGeom prst="rect">
                <a:avLst/>
              </a:prstGeom>
              <a:blipFill>
                <a:blip r:embed="rId4"/>
                <a:stretch>
                  <a:fillRect l="-236" t="-704" b="-2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8">
            <a:extLst>
              <a:ext uri="{FF2B5EF4-FFF2-40B4-BE49-F238E27FC236}">
                <a16:creationId xmlns:a16="http://schemas.microsoft.com/office/drawing/2014/main" id="{226712FF-00E9-4DFE-9181-DD3A0A5E4DFC}"/>
              </a:ext>
            </a:extLst>
          </p:cNvPr>
          <p:cNvSpPr txBox="1"/>
          <p:nvPr/>
        </p:nvSpPr>
        <p:spPr>
          <a:xfrm>
            <a:off x="449792" y="3782795"/>
            <a:ext cx="879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Riduzione della </a:t>
            </a:r>
            <a:r>
              <a:rPr lang="it-IT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dimensionalità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della matrice di «</a:t>
            </a:r>
            <a:r>
              <a:rPr lang="it-IT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term-context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 attraverso </a:t>
            </a:r>
            <a:r>
              <a:rPr lang="it-IT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Singular</a:t>
            </a:r>
            <a:r>
              <a:rPr lang="it-IT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 </a:t>
            </a:r>
            <a:r>
              <a:rPr lang="it-IT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Decomposition</a:t>
            </a:r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6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654F50-8FCD-4988-8668-DFA726E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Data Modeling</a:t>
            </a:r>
          </a:p>
        </p:txBody>
      </p:sp>
      <p:sp>
        <p:nvSpPr>
          <p:cNvPr id="6" name="CasellaDiTesto 8">
            <a:extLst>
              <a:ext uri="{FF2B5EF4-FFF2-40B4-BE49-F238E27FC236}">
                <a16:creationId xmlns:a16="http://schemas.microsoft.com/office/drawing/2014/main" id="{242ACA6C-2124-4416-B649-5C21FBCA0875}"/>
              </a:ext>
            </a:extLst>
          </p:cNvPr>
          <p:cNvSpPr txBox="1"/>
          <p:nvPr/>
        </p:nvSpPr>
        <p:spPr>
          <a:xfrm>
            <a:off x="448966" y="1491464"/>
            <a:ext cx="61082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Come modelli di classificazione impiegati vengono segnalati: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700" b="1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Feed-</a:t>
            </a:r>
            <a:r>
              <a:rPr lang="it-IT" sz="1200" b="1" i="1" dirty="0" err="1">
                <a:solidFill>
                  <a:srgbClr val="202122"/>
                </a:solidFill>
                <a:latin typeface="Arial" panose="020B0604020202020204" pitchFamily="34" charset="0"/>
              </a:rPr>
              <a:t>Forward</a:t>
            </a: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r>
              <a:rPr lang="it-IT" sz="1200" b="1" i="1" dirty="0" err="1">
                <a:solidFill>
                  <a:srgbClr val="202122"/>
                </a:solidFill>
                <a:latin typeface="Arial" panose="020B0604020202020204" pitchFamily="34" charset="0"/>
              </a:rPr>
              <a:t>Neural</a:t>
            </a: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-Network.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>
                <a:solidFill>
                  <a:srgbClr val="202122"/>
                </a:solidFill>
              </a:rPr>
              <a:t>numero</a:t>
            </a:r>
            <a:r>
              <a:rPr lang="it-IT" sz="1200" b="0" i="0" u="none" strike="noStrike" baseline="0" dirty="0"/>
              <a:t> </a:t>
            </a:r>
            <a:r>
              <a:rPr lang="it-IT" sz="1200" b="0" i="0" u="none" strike="noStrike" baseline="0" dirty="0" err="1"/>
              <a:t>hidden</a:t>
            </a:r>
            <a:r>
              <a:rPr lang="it-IT" sz="1200" b="0" i="0" u="none" strike="noStrike" baseline="0" dirty="0"/>
              <a:t> </a:t>
            </a:r>
            <a:r>
              <a:rPr lang="it-IT" sz="1200" b="0" i="0" u="none" strike="noStrike" baseline="0" dirty="0" err="1"/>
              <a:t>layer</a:t>
            </a:r>
            <a:r>
              <a:rPr lang="it-IT" sz="1200" b="0" i="0" u="none" strike="noStrike" baseline="0" dirty="0"/>
              <a:t> 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 err="1"/>
              <a:t>unita</a:t>
            </a:r>
            <a:r>
              <a:rPr lang="en-GB" sz="1200" b="0" i="0" u="none" strike="noStrike" baseline="0" dirty="0"/>
              <a:t> input layer : 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 err="1"/>
              <a:t>unita</a:t>
            </a:r>
            <a:r>
              <a:rPr lang="en-GB" sz="1200" b="0" i="0" u="none" strike="noStrike" baseline="0" dirty="0"/>
              <a:t> hidden layer : 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u</a:t>
            </a:r>
            <a:r>
              <a:rPr lang="en-GB" sz="1200" b="0" i="0" u="none" strike="noStrike" baseline="0" dirty="0" err="1"/>
              <a:t>nita</a:t>
            </a:r>
            <a:r>
              <a:rPr lang="en-GB" sz="1200" b="0" i="0" u="none" strike="noStrike" baseline="0" dirty="0"/>
              <a:t> output layer :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/>
              <a:t>regolarizzazioni : dropout con p = 0:8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/>
              <a:t>learning rate :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/>
              <a:t>funzioni di attivazione : </a:t>
            </a:r>
            <a:r>
              <a:rPr lang="it-IT" sz="1200" b="0" i="1" u="none" strike="noStrike" baseline="0" dirty="0" err="1"/>
              <a:t>relu</a:t>
            </a:r>
            <a:r>
              <a:rPr lang="it-IT" sz="1200" b="0" i="0" u="none" strike="noStrike" baseline="0" dirty="0"/>
              <a:t> e </a:t>
            </a:r>
            <a:r>
              <a:rPr lang="it-IT" sz="1200" b="0" i="1" u="none" strike="noStrike" baseline="0" dirty="0" err="1"/>
              <a:t>softmax</a:t>
            </a:r>
            <a:endParaRPr lang="it-IT" sz="1200" b="0" i="1" u="none" strike="noStrike" baseline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/>
              <a:t>funzione di perdita : sparse </a:t>
            </a:r>
            <a:r>
              <a:rPr lang="it-IT" sz="1200" b="0" i="1" u="none" strike="noStrike" baseline="0" dirty="0" err="1"/>
              <a:t>categorical</a:t>
            </a:r>
            <a:r>
              <a:rPr lang="it-IT" sz="1200" b="0" i="0" u="none" strike="noStrike" baseline="0" dirty="0"/>
              <a:t> </a:t>
            </a:r>
            <a:r>
              <a:rPr lang="it-IT" sz="1200" b="0" i="1" u="none" strike="noStrike" baseline="0" dirty="0" err="1"/>
              <a:t>crossentropy</a:t>
            </a:r>
            <a:endParaRPr lang="it-IT" sz="1200" b="0" i="1" u="none" strike="noStrike" baseline="0" dirty="0"/>
          </a:p>
          <a:p>
            <a:pPr lvl="1"/>
            <a:endParaRPr lang="it-IT" sz="1200" b="0" i="1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Random </a:t>
            </a:r>
            <a:r>
              <a:rPr lang="it-IT" sz="1200" b="1" i="1" dirty="0" err="1">
                <a:solidFill>
                  <a:srgbClr val="202122"/>
                </a:solidFill>
                <a:latin typeface="Arial" panose="020B0604020202020204" pitchFamily="34" charset="0"/>
              </a:rPr>
              <a:t>Forest</a:t>
            </a: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rgbClr val="202122"/>
                </a:solidFill>
              </a:rPr>
              <a:t>Numero stimatori: 50</a:t>
            </a:r>
          </a:p>
          <a:p>
            <a:pPr lvl="1"/>
            <a:endParaRPr lang="it-IT" sz="1200" i="1" dirty="0">
              <a:solidFill>
                <a:srgbClr val="2021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Support </a:t>
            </a:r>
            <a:r>
              <a:rPr lang="it-IT" sz="1200" b="1" i="1" dirty="0" err="1">
                <a:solidFill>
                  <a:srgbClr val="202122"/>
                </a:solidFill>
                <a:latin typeface="Arial" panose="020B0604020202020204" pitchFamily="34" charset="0"/>
              </a:rPr>
              <a:t>Vector</a:t>
            </a:r>
            <a:r>
              <a:rPr lang="it-IT" sz="1200" b="1" i="1" dirty="0">
                <a:solidFill>
                  <a:srgbClr val="202122"/>
                </a:solidFill>
                <a:latin typeface="Arial" panose="020B0604020202020204" pitchFamily="34" charset="0"/>
              </a:rPr>
              <a:t> Machines (SVM).</a:t>
            </a:r>
          </a:p>
          <a:p>
            <a:pPr lvl="1"/>
            <a:endParaRPr lang="it-IT" sz="1200" i="1" dirty="0">
              <a:solidFill>
                <a:srgbClr val="2021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it-IT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5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Risultati e Conclusioni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AFBAC-F804-4928-9D66-AFBB2C68EEF0}"/>
              </a:ext>
            </a:extLst>
          </p:cNvPr>
          <p:cNvSpPr txBox="1"/>
          <p:nvPr/>
        </p:nvSpPr>
        <p:spPr>
          <a:xfrm>
            <a:off x="448965" y="1197405"/>
            <a:ext cx="824607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800" b="0" i="0" u="none" strike="noStrike" baseline="0" dirty="0"/>
              <a:t>Essendo il problema di classificazione di tipo </a:t>
            </a:r>
            <a:r>
              <a:rPr lang="it-IT" sz="1800" b="0" i="1" u="none" strike="noStrike" baseline="0" dirty="0"/>
              <a:t>Single-Label Multi-Class</a:t>
            </a:r>
            <a:r>
              <a:rPr lang="it-IT" sz="1800" b="0" i="0" u="none" strike="noStrike" baseline="0" dirty="0"/>
              <a:t>, la metrica  utilizzata per la valutazione dei modelli e </a:t>
            </a:r>
            <a:r>
              <a:rPr lang="it-IT" sz="1800" b="0" i="1" u="none" strike="noStrike" baseline="0" dirty="0"/>
              <a:t>l'</a:t>
            </a:r>
            <a:r>
              <a:rPr lang="it-IT" sz="1800" b="0" i="1" u="none" strike="noStrike" baseline="0" dirty="0" err="1"/>
              <a:t>accuracy</a:t>
            </a:r>
            <a:r>
              <a:rPr lang="it-IT" i="1" dirty="0"/>
              <a:t>.</a:t>
            </a:r>
          </a:p>
          <a:p>
            <a:pPr algn="l"/>
            <a:endParaRPr lang="it-IT" sz="1600" i="1" dirty="0"/>
          </a:p>
          <a:p>
            <a:pPr algn="l"/>
            <a:r>
              <a:rPr lang="en-GB" sz="1600" i="1" dirty="0"/>
              <a:t>Di </a:t>
            </a:r>
            <a:r>
              <a:rPr lang="en-GB" sz="1600" i="1" dirty="0" err="1"/>
              <a:t>seguito</a:t>
            </a:r>
            <a:r>
              <a:rPr lang="en-GB" sz="1600" i="1" dirty="0"/>
              <a:t> le </a:t>
            </a:r>
            <a:r>
              <a:rPr lang="en-GB" sz="1600" i="1" dirty="0" err="1"/>
              <a:t>metriche</a:t>
            </a:r>
            <a:r>
              <a:rPr lang="en-GB" sz="1600" i="1" dirty="0"/>
              <a:t>, per </a:t>
            </a:r>
            <a:r>
              <a:rPr lang="en-GB" sz="1600" i="1" dirty="0" err="1"/>
              <a:t>i</a:t>
            </a:r>
            <a:r>
              <a:rPr lang="en-GB" sz="1600" i="1" dirty="0"/>
              <a:t> </a:t>
            </a:r>
            <a:r>
              <a:rPr lang="en-GB" sz="1600" i="1" dirty="0" err="1"/>
              <a:t>casi</a:t>
            </a:r>
            <a:r>
              <a:rPr lang="en-GB" sz="1600" i="1" dirty="0"/>
              <a:t> con dataset non </a:t>
            </a:r>
            <a:r>
              <a:rPr lang="en-GB" sz="1600" i="1" dirty="0" err="1"/>
              <a:t>aumentato</a:t>
            </a:r>
            <a:r>
              <a:rPr lang="en-GB" sz="1600" i="1" dirty="0"/>
              <a:t> e </a:t>
            </a:r>
            <a:r>
              <a:rPr lang="en-GB" sz="1600" i="1" dirty="0" err="1"/>
              <a:t>aumentato</a:t>
            </a:r>
            <a:r>
              <a:rPr lang="en-GB" sz="1600" i="1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9AAFD7-127E-4662-9B2F-37054CFD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70" y="2397734"/>
            <a:ext cx="2286000" cy="1009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627CA-58A4-4233-9D2A-73EC9360F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914"/>
          <a:stretch/>
        </p:blipFill>
        <p:spPr>
          <a:xfrm>
            <a:off x="4266590" y="2412047"/>
            <a:ext cx="3962400" cy="1112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1C40FC-BDAB-462A-9FAA-1306381FB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258"/>
          <a:stretch/>
        </p:blipFill>
        <p:spPr>
          <a:xfrm>
            <a:off x="4266590" y="3520689"/>
            <a:ext cx="3962400" cy="10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Risultati e Conclusioni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AFBAC-F804-4928-9D66-AFBB2C68EEF0}"/>
              </a:ext>
            </a:extLst>
          </p:cNvPr>
          <p:cNvSpPr txBox="1"/>
          <p:nvPr/>
        </p:nvSpPr>
        <p:spPr>
          <a:xfrm>
            <a:off x="447745" y="1502815"/>
            <a:ext cx="82460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</a:t>
            </a:r>
            <a:r>
              <a:rPr lang="it-IT" sz="1800" b="0" i="0" u="none" strike="noStrike" baseline="0" dirty="0"/>
              <a:t>e tecniche di </a:t>
            </a:r>
            <a:r>
              <a:rPr lang="it-IT" sz="1800" b="0" i="1" u="none" strike="noStrike" baseline="0" dirty="0"/>
              <a:t>over/</a:t>
            </a:r>
            <a:r>
              <a:rPr lang="it-IT" sz="1800" b="0" i="1" u="none" strike="noStrike" baseline="0" dirty="0" err="1"/>
              <a:t>undersampling</a:t>
            </a:r>
            <a:r>
              <a:rPr lang="it-IT" sz="1800" b="0" i="1" u="none" strike="noStrike" baseline="0" dirty="0"/>
              <a:t> </a:t>
            </a:r>
            <a:r>
              <a:rPr lang="it-IT" sz="1800" b="0" i="0" u="none" strike="noStrike" baseline="0" dirty="0"/>
              <a:t>applicate migliorano in media </a:t>
            </a:r>
            <a:r>
              <a:rPr lang="it-IT" sz="1800" b="0" i="1" u="none" strike="noStrike" baseline="0" dirty="0"/>
              <a:t>l'</a:t>
            </a:r>
            <a:r>
              <a:rPr lang="it-IT" sz="1800" b="0" i="1" u="none" strike="noStrike" baseline="0" dirty="0" err="1"/>
              <a:t>accuracy</a:t>
            </a:r>
            <a:r>
              <a:rPr lang="it-IT" sz="1800" b="0" i="0" u="none" strike="noStrike" baseline="0" dirty="0"/>
              <a:t> dei classificatori del 6% circa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Maggiore </a:t>
            </a:r>
            <a:r>
              <a:rPr lang="en-GB" dirty="0" err="1"/>
              <a:t>difficoltà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classifi</a:t>
            </a:r>
            <a:r>
              <a:rPr lang="it-IT" dirty="0"/>
              <a:t>care istanze appartenenti alla classe neutra rispetto alle restanti, rendendo </a:t>
            </a:r>
            <a:r>
              <a:rPr lang="en-GB" dirty="0" err="1"/>
              <a:t>piuttosto</a:t>
            </a:r>
            <a:r>
              <a:rPr lang="en-GB" dirty="0"/>
              <a:t> </a:t>
            </a:r>
            <a:r>
              <a:rPr lang="en-GB" dirty="0" err="1"/>
              <a:t>contenuta</a:t>
            </a:r>
            <a:r>
              <a:rPr lang="en-GB" dirty="0"/>
              <a:t> </a:t>
            </a:r>
            <a:r>
              <a:rPr lang="en-GB" i="1" dirty="0" err="1"/>
              <a:t>l'accuracy</a:t>
            </a:r>
            <a:r>
              <a:rPr lang="en-GB" dirty="0"/>
              <a:t> </a:t>
            </a:r>
            <a:r>
              <a:rPr lang="en-GB" dirty="0" err="1"/>
              <a:t>globale</a:t>
            </a:r>
            <a:r>
              <a:rPr lang="en-GB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Comportamento atteso in quanto</a:t>
            </a:r>
            <a:r>
              <a:rPr lang="it-IT" sz="1800" b="0" i="0" u="none" strike="noStrike" baseline="0" dirty="0"/>
              <a:t> recensioni o commenti sono raramente caratterizzati da una completa neutralità, tanto che possono esistere testi etichettati come neutri ma con diversi gradi di positività o negatività.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78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Risultati e Conclusioni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A6D7F-7972-44CC-A556-95B1C859D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5" y="1211031"/>
            <a:ext cx="3197786" cy="3090971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56C98E-DCE8-4F45-A233-763707876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1211031"/>
            <a:ext cx="3179861" cy="30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9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739290"/>
            <a:ext cx="5497380" cy="335951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Grazie per l’attenzione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A5AC63-2C97-4582-9168-57B7B0C7B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5" name="Immagine 4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AC6E09F-6DB2-4A30-B7C9-C70779391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BFDBC8-7E46-49BD-9AE9-01DD8EADF2AA}"/>
              </a:ext>
            </a:extLst>
          </p:cNvPr>
          <p:cNvSpPr txBox="1"/>
          <p:nvPr/>
        </p:nvSpPr>
        <p:spPr>
          <a:xfrm>
            <a:off x="3350360" y="1044700"/>
            <a:ext cx="42757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Obiettivi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Dataset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Approccio metodologico 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Risultati e Conclusioni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BAB47F-5DDC-491A-93CC-3825D6045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9" name="Immagine 8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548A00C7-9FE7-4E93-88FD-5D086ECF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C31C98-3445-49CD-867A-66773497D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C980CF29-8C6F-4E56-9BA7-085021960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76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Classificazione della polarità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8BE121-44F9-428A-ABC5-1CA870E7B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6" name="Immagine 5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1662A90C-2D25-4FBC-9DAE-38650753F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0200FD-7C0A-409D-8DF3-C10BB4194199}"/>
              </a:ext>
            </a:extLst>
          </p:cNvPr>
          <p:cNvSpPr txBox="1">
            <a:spLocks/>
          </p:cNvSpPr>
          <p:nvPr/>
        </p:nvSpPr>
        <p:spPr>
          <a:xfrm>
            <a:off x="448965" y="1808226"/>
            <a:ext cx="8246070" cy="2708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Oggetto d’analisi 		: 	Recensioni Twitter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Periodo 			: 	Febbraio 2015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Polarità 			: 	Positiva, Negativa, 						Neutra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40595"/>
            <a:ext cx="8246070" cy="2575652"/>
          </a:xfrm>
        </p:spPr>
        <p:txBody>
          <a:bodyPr>
            <a:normAutofit/>
          </a:bodyPr>
          <a:lstStyle/>
          <a:p>
            <a:r>
              <a:rPr lang="en-US" dirty="0"/>
              <a:t>14485 tweet</a:t>
            </a:r>
          </a:p>
          <a:p>
            <a:r>
              <a:rPr lang="en-US" dirty="0"/>
              <a:t>15 </a:t>
            </a:r>
            <a:r>
              <a:rPr lang="en-US" dirty="0" err="1"/>
              <a:t>variabili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variabili</a:t>
            </a:r>
            <a:r>
              <a:rPr lang="en-US" dirty="0"/>
              <a:t> di interesse : </a:t>
            </a:r>
            <a:r>
              <a:rPr lang="en-US" b="1" dirty="0"/>
              <a:t>text</a:t>
            </a:r>
            <a:r>
              <a:rPr lang="en-US" dirty="0"/>
              <a:t> ed </a:t>
            </a:r>
            <a:r>
              <a:rPr lang="en-US" b="1" dirty="0" err="1"/>
              <a:t>airline_sentiment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7C8224-CE96-471D-ADBB-3992E4026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BB2A034-A83C-42E9-A35D-68ACC5B69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D1BFB0-42FC-4A7C-A2C6-B022470CDE45}"/>
              </a:ext>
            </a:extLst>
          </p:cNvPr>
          <p:cNvSpPr txBox="1">
            <a:spLocks/>
          </p:cNvSpPr>
          <p:nvPr/>
        </p:nvSpPr>
        <p:spPr>
          <a:xfrm>
            <a:off x="388293" y="119740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47154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en-US" dirty="0" err="1"/>
              <a:t>Sbilanciamento</a:t>
            </a:r>
            <a:r>
              <a:rPr lang="en-US" dirty="0"/>
              <a:t> di </a:t>
            </a:r>
            <a:r>
              <a:rPr lang="en-US" dirty="0" err="1"/>
              <a:t>classe</a:t>
            </a:r>
            <a:r>
              <a:rPr lang="en-US" dirty="0"/>
              <a:t> </a:t>
            </a:r>
          </a:p>
          <a:p>
            <a:r>
              <a:rPr lang="en-US" dirty="0" err="1"/>
              <a:t>Elaborazione</a:t>
            </a:r>
            <a:r>
              <a:rPr lang="en-US" dirty="0"/>
              <a:t> del testo (preprocessing)</a:t>
            </a:r>
          </a:p>
          <a:p>
            <a:r>
              <a:rPr lang="en-US" dirty="0" err="1"/>
              <a:t>Rappresentazione</a:t>
            </a:r>
            <a:r>
              <a:rPr lang="en-US" dirty="0"/>
              <a:t> del testo </a:t>
            </a:r>
          </a:p>
          <a:p>
            <a:r>
              <a:rPr lang="en-US" dirty="0"/>
              <a:t>Data Modeling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Sbilanciamento</a:t>
            </a:r>
            <a:r>
              <a:rPr lang="en-US" u="sng" dirty="0"/>
              <a:t> di </a:t>
            </a:r>
            <a:r>
              <a:rPr lang="en-US" u="sng" dirty="0" err="1"/>
              <a:t>classe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1A9E5C-231D-467A-B441-2D373ECE9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1359099"/>
            <a:ext cx="5052106" cy="32441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CC5CA5-E620-43DA-9A5E-B0B2FC865D91}"/>
              </a:ext>
            </a:extLst>
          </p:cNvPr>
          <p:cNvSpPr txBox="1">
            <a:spLocks/>
          </p:cNvSpPr>
          <p:nvPr/>
        </p:nvSpPr>
        <p:spPr>
          <a:xfrm>
            <a:off x="448965" y="2156813"/>
            <a:ext cx="3970330" cy="1478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9161 Negative</a:t>
            </a:r>
          </a:p>
          <a:p>
            <a:r>
              <a:rPr lang="en-US" dirty="0"/>
              <a:t>3966 Neutral</a:t>
            </a:r>
          </a:p>
          <a:p>
            <a:r>
              <a:rPr lang="en-US" dirty="0"/>
              <a:t>3560 Positive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Sbilanciamento</a:t>
            </a:r>
            <a:r>
              <a:rPr lang="en-US" u="sng" dirty="0"/>
              <a:t> di </a:t>
            </a:r>
            <a:r>
              <a:rPr lang="en-US" u="sng" dirty="0" err="1"/>
              <a:t>classe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5BF326-CD42-400B-82D2-9B600EC5F9C4}"/>
              </a:ext>
            </a:extLst>
          </p:cNvPr>
          <p:cNvSpPr txBox="1"/>
          <p:nvPr/>
        </p:nvSpPr>
        <p:spPr>
          <a:xfrm>
            <a:off x="174349" y="2039422"/>
            <a:ext cx="8795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Risoluzione tramite tecniche di </a:t>
            </a:r>
            <a:r>
              <a:rPr lang="it-IT" b="1" dirty="0"/>
              <a:t>over-sampling </a:t>
            </a:r>
            <a:r>
              <a:rPr lang="it-IT" dirty="0"/>
              <a:t>e </a:t>
            </a:r>
            <a:r>
              <a:rPr lang="it-IT" b="1" dirty="0"/>
              <a:t>under-sampling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Data </a:t>
            </a:r>
            <a:r>
              <a:rPr lang="it-IT" b="1" dirty="0" err="1"/>
              <a:t>Augmentation</a:t>
            </a:r>
            <a:r>
              <a:rPr lang="it-IT" b="1" dirty="0"/>
              <a:t>.</a:t>
            </a:r>
            <a:r>
              <a:rPr lang="it-IT" dirty="0"/>
              <a:t> Espansione artificiale delle dimensioni del dataset. (</a:t>
            </a:r>
            <a:r>
              <a:rPr lang="en-GB" dirty="0"/>
              <a:t>synonyms data augmentation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Campionamento casuale semplice. </a:t>
            </a:r>
            <a:r>
              <a:rPr lang="it-IT" dirty="0"/>
              <a:t>Selezione di record dalla classe maggioritaria.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tecniche utilizzate per bilanciare i dati</a:t>
            </a:r>
            <a:r>
              <a:rPr lang="it-IT" dirty="0">
                <a:solidFill>
                  <a:srgbClr val="5EEC3C"/>
                </a:solidFill>
              </a:rPr>
              <a:t> </a:t>
            </a:r>
            <a:r>
              <a:rPr lang="it-IT" dirty="0">
                <a:solidFill>
                  <a:srgbClr val="5CCC77"/>
                </a:solidFill>
              </a:rPr>
              <a:t>migliorano</a:t>
            </a:r>
            <a:r>
              <a:rPr lang="it-IT" dirty="0">
                <a:solidFill>
                  <a:srgbClr val="5EEC3C"/>
                </a:solidFill>
              </a:rPr>
              <a:t> </a:t>
            </a:r>
            <a:r>
              <a:rPr lang="it-IT" dirty="0"/>
              <a:t>o </a:t>
            </a:r>
            <a:r>
              <a:rPr lang="it-IT" dirty="0">
                <a:solidFill>
                  <a:srgbClr val="FF0000"/>
                </a:solidFill>
              </a:rPr>
              <a:t>peggiorano</a:t>
            </a:r>
            <a:r>
              <a:rPr lang="it-IT" dirty="0"/>
              <a:t> le prestazioni dei classificatori ? </a:t>
            </a:r>
          </a:p>
        </p:txBody>
      </p:sp>
    </p:spTree>
    <p:extLst>
      <p:ext uri="{BB962C8B-B14F-4D97-AF65-F5344CB8AC3E}">
        <p14:creationId xmlns:p14="http://schemas.microsoft.com/office/powerpoint/2010/main" val="281877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Approccio Metodologico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654F50-8FCD-4988-8668-DFA726E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Elaborazione</a:t>
            </a:r>
            <a:r>
              <a:rPr lang="en-US" u="sng" dirty="0"/>
              <a:t> del testo (preprocessing)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6" name="CasellaDiTesto 8">
            <a:extLst>
              <a:ext uri="{FF2B5EF4-FFF2-40B4-BE49-F238E27FC236}">
                <a16:creationId xmlns:a16="http://schemas.microsoft.com/office/drawing/2014/main" id="{242ACA6C-2124-4416-B649-5C21FBCA0875}"/>
              </a:ext>
            </a:extLst>
          </p:cNvPr>
          <p:cNvSpPr txBox="1"/>
          <p:nvPr/>
        </p:nvSpPr>
        <p:spPr>
          <a:xfrm>
            <a:off x="174349" y="1539593"/>
            <a:ext cx="879530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Metodologie applicate, per pulizia e preparazione del testo.</a:t>
            </a:r>
          </a:p>
          <a:p>
            <a:endParaRPr lang="it-IT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Normalizzazione.</a:t>
            </a:r>
            <a:r>
              <a:rPr lang="it-IT" dirty="0"/>
              <a:t> Eliminazione del rumore all’interno del testo da processare quali tag, hashtag, URL, punteggiatura,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Tokenizzazione</a:t>
            </a:r>
            <a:r>
              <a:rPr lang="it-IT" b="1" dirty="0"/>
              <a:t> e stop-words. </a:t>
            </a:r>
            <a:r>
              <a:rPr lang="it-IT" dirty="0"/>
              <a:t>Segmentazione del testo in singoli elementi, e rimozione di termini ricorrenti a basso carattere informativo.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Lemmatizzazione.</a:t>
            </a:r>
            <a:r>
              <a:rPr lang="it-IT" dirty="0"/>
              <a:t> Trasformazione da forma canonica a forma flessa dei termini.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Stemming</a:t>
            </a:r>
            <a:r>
              <a:rPr lang="it-IT" b="1" dirty="0"/>
              <a:t>.</a:t>
            </a:r>
            <a:r>
              <a:rPr lang="it-IT" dirty="0"/>
              <a:t> Troncatura dei termini alla radice.</a:t>
            </a:r>
          </a:p>
        </p:txBody>
      </p:sp>
    </p:spTree>
    <p:extLst>
      <p:ext uri="{BB962C8B-B14F-4D97-AF65-F5344CB8AC3E}">
        <p14:creationId xmlns:p14="http://schemas.microsoft.com/office/powerpoint/2010/main" val="107556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515</Words>
  <Application>Microsoft Office PowerPoint</Application>
  <PresentationFormat>Presentazione su schermo (16:9)</PresentationFormat>
  <Paragraphs>95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Cambria Math</vt:lpstr>
      <vt:lpstr>zeitung</vt:lpstr>
      <vt:lpstr>Office Theme</vt:lpstr>
      <vt:lpstr>Twitter US Airline Sentiment </vt:lpstr>
      <vt:lpstr>Presentazione standard di PowerPoint</vt:lpstr>
      <vt:lpstr>Obiettivi</vt:lpstr>
      <vt:lpstr>Obiettivi</vt:lpstr>
      <vt:lpstr>Dataset</vt:lpstr>
      <vt:lpstr>Approccio Metodologico</vt:lpstr>
      <vt:lpstr>Approccio Metodologico</vt:lpstr>
      <vt:lpstr>Approccio Metodologico</vt:lpstr>
      <vt:lpstr>Approccio Metodologico</vt:lpstr>
      <vt:lpstr>Approccio Metodologico</vt:lpstr>
      <vt:lpstr>Approccio Metodologico</vt:lpstr>
      <vt:lpstr>Risultati e Conclusioni</vt:lpstr>
      <vt:lpstr>Risultati e Conclusioni</vt:lpstr>
      <vt:lpstr>Risultati e 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2021-06-08T16:27:16Z</dcterms:modified>
</cp:coreProperties>
</file>