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0" r:id="rId4"/>
    <p:sldId id="257" r:id="rId5"/>
    <p:sldId id="260" r:id="rId6"/>
    <p:sldId id="261" r:id="rId7"/>
    <p:sldId id="276" r:id="rId8"/>
    <p:sldId id="278" r:id="rId9"/>
    <p:sldId id="277" r:id="rId10"/>
    <p:sldId id="269" r:id="rId11"/>
    <p:sldId id="272" r:id="rId12"/>
    <p:sldId id="265" r:id="rId13"/>
    <p:sldId id="275" r:id="rId14"/>
    <p:sldId id="263" r:id="rId15"/>
    <p:sldId id="264" r:id="rId16"/>
    <p:sldId id="274" r:id="rId17"/>
    <p:sldId id="266" r:id="rId18"/>
    <p:sldId id="273" r:id="rId19"/>
    <p:sldId id="267" r:id="rId20"/>
    <p:sldId id="268" r:id="rId21"/>
    <p:sldId id="25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C77"/>
    <a:srgbClr val="5EEC3C"/>
    <a:srgbClr val="FE9202"/>
    <a:srgbClr val="E7FF01"/>
    <a:srgbClr val="E39A39"/>
    <a:srgbClr val="1D3A00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90" d="100"/>
          <a:sy n="90" d="100"/>
        </p:scale>
        <p:origin x="8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tonio.pennacchia6765#!/vizhome/Iltuobagaglioalsicuroforseoriginal/Viz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profile/antonio.pennacchia6765#!/vizhome/Iltuobagaglioalsicuroforseoriginal/Vi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499" y="2178797"/>
            <a:ext cx="5335525" cy="1679754"/>
          </a:xfrm>
        </p:spPr>
        <p:txBody>
          <a:bodyPr>
            <a:normAutofit/>
          </a:bodyPr>
          <a:lstStyle/>
          <a:p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Twitter US </a:t>
            </a:r>
            <a:r>
              <a:rPr lang="it-IT" sz="2800" b="1" i="0" dirty="0" err="1">
                <a:solidFill>
                  <a:srgbClr val="FFFFFF"/>
                </a:solidFill>
                <a:effectLst/>
                <a:latin typeface="zeitung"/>
              </a:rPr>
              <a:t>Airline</a:t>
            </a:r>
            <a: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  <a:t> Sentiment</a:t>
            </a:r>
            <a:br>
              <a:rPr lang="it-IT" sz="2800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017968"/>
            <a:ext cx="7164342" cy="76352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Lorenzo Mauri (807306) 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Alessandro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Vincenzi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800608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Emanuele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Rebesco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it-IT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864006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DCDA54-7918-4065-9502-FAFFFA509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4EC21E09-8174-4E0B-9D78-08C59A53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della perdita di bagagli aerei per:</a:t>
            </a:r>
          </a:p>
          <a:p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967E37-6B3C-41FF-A2CA-0860AD092926}"/>
              </a:ext>
            </a:extLst>
          </p:cNvPr>
          <p:cNvSpPr/>
          <p:nvPr/>
        </p:nvSpPr>
        <p:spPr>
          <a:xfrm>
            <a:off x="1151680" y="2571750"/>
            <a:ext cx="259598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Colore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C1AB8F-A595-4A19-AB0E-D77D6ED901F7}"/>
              </a:ext>
            </a:extLst>
          </p:cNvPr>
          <p:cNvSpPr/>
          <p:nvPr/>
        </p:nvSpPr>
        <p:spPr>
          <a:xfrm>
            <a:off x="5335525" y="2571750"/>
            <a:ext cx="25959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Rotta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4C4D11-7F44-4DF3-983A-5BF1D7A92E44}"/>
              </a:ext>
            </a:extLst>
          </p:cNvPr>
          <p:cNvSpPr txBox="1"/>
          <p:nvPr/>
        </p:nvSpPr>
        <p:spPr>
          <a:xfrm>
            <a:off x="983433" y="3914134"/>
            <a:ext cx="717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Riferimento a Tabella Classifica ACI: aeroporti con più passeggeri nel 2018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72E058-8BA8-4C44-BF8A-1E403832C188}"/>
              </a:ext>
            </a:extLst>
          </p:cNvPr>
          <p:cNvSpPr txBox="1"/>
          <p:nvPr/>
        </p:nvSpPr>
        <p:spPr>
          <a:xfrm>
            <a:off x="983433" y="4296956"/>
            <a:ext cx="703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Rotte che vanno da aeroporto milanese (BGY,MXP,LIN) a uno degli aeroporti presenti nella classifica ACI, A/R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3EA992-9D30-4D4D-BECF-2C3CFF88BF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BF1FD72D-2D98-41E1-A95D-8AA4E3972C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2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Tecnologie</a:t>
            </a:r>
            <a:r>
              <a:rPr lang="en-US" dirty="0"/>
              <a:t> </a:t>
            </a:r>
            <a:r>
              <a:rPr lang="en-US" dirty="0" err="1"/>
              <a:t>utilizzate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5CC8C7-9E0A-4E96-B095-B53E0E1C7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06B3BBC8-166A-48BD-A850-38D40CFFF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B38058A-1473-4BB6-A2F6-788C829BB93A}"/>
              </a:ext>
            </a:extLst>
          </p:cNvPr>
          <p:cNvSpPr/>
          <p:nvPr/>
        </p:nvSpPr>
        <p:spPr>
          <a:xfrm>
            <a:off x="2968598" y="3089439"/>
            <a:ext cx="1832460" cy="9597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pic>
        <p:nvPicPr>
          <p:cNvPr id="3" name="image6.jpg" descr="mysql">
            <a:extLst>
              <a:ext uri="{FF2B5EF4-FFF2-40B4-BE49-F238E27FC236}">
                <a16:creationId xmlns:a16="http://schemas.microsoft.com/office/drawing/2014/main" id="{7C928B71-720B-407F-8836-68254C51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6" y="2548573"/>
            <a:ext cx="1063730" cy="59046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image22.png">
            <a:extLst>
              <a:ext uri="{FF2B5EF4-FFF2-40B4-BE49-F238E27FC236}">
                <a16:creationId xmlns:a16="http://schemas.microsoft.com/office/drawing/2014/main" id="{67D88244-815B-46F0-A79E-E3D1F8F8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9" y="1293473"/>
            <a:ext cx="1333570" cy="3801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Picture 2" descr="C:\Users\mpedrini\Desktop\tablesu.png">
            <a:extLst>
              <a:ext uri="{FF2B5EF4-FFF2-40B4-BE49-F238E27FC236}">
                <a16:creationId xmlns:a16="http://schemas.microsoft.com/office/drawing/2014/main" id="{11EDDF63-1067-404B-ABEA-6C664938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95" y="3680433"/>
            <a:ext cx="1080120" cy="2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gelestatic.it/businessinsider/it/2017/04/Cattura9.jpg">
            <a:extLst>
              <a:ext uri="{FF2B5EF4-FFF2-40B4-BE49-F238E27FC236}">
                <a16:creationId xmlns:a16="http://schemas.microsoft.com/office/drawing/2014/main" id="{6A3520B5-8486-431A-852F-2739D67DC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4" t="48762" r="33725" b="36982"/>
          <a:stretch/>
        </p:blipFill>
        <p:spPr bwMode="auto">
          <a:xfrm>
            <a:off x="3239691" y="2054061"/>
            <a:ext cx="1129263" cy="3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linux">
            <a:extLst>
              <a:ext uri="{FF2B5EF4-FFF2-40B4-BE49-F238E27FC236}">
                <a16:creationId xmlns:a16="http://schemas.microsoft.com/office/drawing/2014/main" id="{421AD5B6-CE5C-4779-B46B-D697AA69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1" y="3300615"/>
            <a:ext cx="1087227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5795C51-0F37-4BC4-9FFF-4323392579C3}"/>
              </a:ext>
            </a:extLst>
          </p:cNvPr>
          <p:cNvCxnSpPr>
            <a:endCxn id="18" idx="1"/>
          </p:cNvCxnSpPr>
          <p:nvPr/>
        </p:nvCxnSpPr>
        <p:spPr>
          <a:xfrm flipV="1">
            <a:off x="1848633" y="2223451"/>
            <a:ext cx="1391058" cy="67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41F7A1C-4D98-47B2-AB1D-14DB16C676FE}"/>
              </a:ext>
            </a:extLst>
          </p:cNvPr>
          <p:cNvCxnSpPr/>
          <p:nvPr/>
        </p:nvCxnSpPr>
        <p:spPr>
          <a:xfrm flipV="1">
            <a:off x="4572000" y="1567332"/>
            <a:ext cx="1374345" cy="50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A893D1E-16CE-4208-BFEC-C20D42D99DD4}"/>
              </a:ext>
            </a:extLst>
          </p:cNvPr>
          <p:cNvCxnSpPr/>
          <p:nvPr/>
        </p:nvCxnSpPr>
        <p:spPr>
          <a:xfrm>
            <a:off x="4572000" y="2413847"/>
            <a:ext cx="2748690" cy="126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67DD285F-348E-4481-95BE-25AB30CD9E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35" name="Immagine 3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9ED442F9-588E-4CF9-B7C7-985C680950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1195B5-480D-4B2D-AC67-C7B1BE884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DDA0A240-3E05-4E35-8424-639F0BC1A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206805"/>
          </a:xfrm>
        </p:spPr>
        <p:txBody>
          <a:bodyPr>
            <a:normAutofit/>
          </a:bodyPr>
          <a:lstStyle/>
          <a:p>
            <a:r>
              <a:rPr lang="it-IT" dirty="0" err="1"/>
              <a:t>flight</a:t>
            </a:r>
            <a:r>
              <a:rPr lang="it-IT" dirty="0"/>
              <a:t> </a:t>
            </a:r>
          </a:p>
          <a:p>
            <a:r>
              <a:rPr lang="it-IT" dirty="0" err="1"/>
              <a:t>airport</a:t>
            </a:r>
            <a:endParaRPr lang="it-IT" dirty="0"/>
          </a:p>
          <a:p>
            <a:r>
              <a:rPr lang="it-IT" dirty="0" err="1"/>
              <a:t>flight_bag</a:t>
            </a:r>
            <a:endParaRPr lang="it-IT" dirty="0"/>
          </a:p>
          <a:p>
            <a:r>
              <a:rPr lang="it-IT" dirty="0"/>
              <a:t>codificabagcolor.csv</a:t>
            </a:r>
          </a:p>
          <a:p>
            <a:r>
              <a:rPr lang="it-IT" dirty="0"/>
              <a:t>Ranking_Aci.csv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222610-FCFB-45E1-9927-05716CC0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69FCB7B-1D8D-412E-8EE6-101E0135F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206805"/>
          </a:xfrm>
        </p:spPr>
        <p:txBody>
          <a:bodyPr>
            <a:normAutofit/>
          </a:bodyPr>
          <a:lstStyle/>
          <a:p>
            <a:r>
              <a:rPr lang="it-IT" dirty="0" err="1"/>
              <a:t>flight</a:t>
            </a:r>
            <a:endParaRPr lang="it-IT" dirty="0"/>
          </a:p>
          <a:p>
            <a:r>
              <a:rPr lang="it-IT" dirty="0" err="1"/>
              <a:t>airport</a:t>
            </a:r>
            <a:endParaRPr lang="it-IT" dirty="0"/>
          </a:p>
          <a:p>
            <a:r>
              <a:rPr lang="it-IT" dirty="0" err="1"/>
              <a:t>flight_bag</a:t>
            </a:r>
            <a:endParaRPr lang="it-IT" dirty="0"/>
          </a:p>
          <a:p>
            <a:r>
              <a:rPr lang="it-IT" dirty="0"/>
              <a:t>codificabagcolor.csv </a:t>
            </a:r>
          </a:p>
          <a:p>
            <a:r>
              <a:rPr lang="it-IT" dirty="0"/>
              <a:t>Ranking_Aci.csv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2235CB0-C362-4B3F-A389-87E30A6A5EEB}"/>
              </a:ext>
            </a:extLst>
          </p:cNvPr>
          <p:cNvCxnSpPr>
            <a:cxnSpLocks/>
          </p:cNvCxnSpPr>
          <p:nvPr/>
        </p:nvCxnSpPr>
        <p:spPr>
          <a:xfrm flipH="1">
            <a:off x="2586835" y="1916538"/>
            <a:ext cx="2290574" cy="45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AD3147-CEA9-4AD9-9455-14AAD9A16626}"/>
              </a:ext>
            </a:extLst>
          </p:cNvPr>
          <p:cNvSpPr txBox="1"/>
          <p:nvPr/>
        </p:nvSpPr>
        <p:spPr>
          <a:xfrm>
            <a:off x="5030115" y="1731872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Variabile ‘Lost’ Binaria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9D39DD-72A4-48E9-8C7B-663B5D4A0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D27C3D90-9157-4FA7-94B1-6990B3F7A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B76E77-CD78-44A0-BCF3-BFBD67ACE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0642A093-9535-4A5C-A600-0F3F377C5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A282B3A-AF35-4A1C-B8AE-BE9F4820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502815"/>
            <a:ext cx="4905375" cy="2971800"/>
          </a:xfrm>
          <a:prstGeom prst="rect">
            <a:avLst/>
          </a:prstGeom>
        </p:spPr>
      </p:pic>
      <p:pic>
        <p:nvPicPr>
          <p:cNvPr id="5" name="image22.png">
            <a:extLst>
              <a:ext uri="{FF2B5EF4-FFF2-40B4-BE49-F238E27FC236}">
                <a16:creationId xmlns:a16="http://schemas.microsoft.com/office/drawing/2014/main" id="{B39FBF84-60F4-449A-B530-0DC4F044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070917"/>
            <a:ext cx="1333570" cy="3801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850F36-82A3-40E9-849E-E93546F290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BDE110A-9167-408E-87B0-7F54878C7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6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Infografiche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23E4A6-3D64-4F9F-AF59-A8AEA1CA4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22397821-F870-4FDE-ACEC-B3E1EE50E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Infografica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7254F2-0058-4DD3-A824-080A9E71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2" y="1197405"/>
            <a:ext cx="7473395" cy="315054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5050A4-D41C-4750-871F-4B019B66BB50}"/>
              </a:ext>
            </a:extLst>
          </p:cNvPr>
          <p:cNvSpPr txBox="1"/>
          <p:nvPr/>
        </p:nvSpPr>
        <p:spPr>
          <a:xfrm>
            <a:off x="601669" y="4556915"/>
            <a:ext cx="794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Disponibile selezionando la dashboard 4 della ‘Storia’ presente al seguente </a:t>
            </a:r>
            <a:r>
              <a:rPr lang="it-IT" sz="1200" dirty="0">
                <a:hlinkClick r:id="rId3"/>
              </a:rPr>
              <a:t>link</a:t>
            </a:r>
            <a:endParaRPr lang="it-IT" sz="1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1AC1D8-B33C-480C-9B1D-B6B469EB61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6126F3C0-C4DA-47BD-BD40-C2E1D41FE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BFDBC8-7E46-49BD-9AE9-01DD8EADF2AA}"/>
              </a:ext>
            </a:extLst>
          </p:cNvPr>
          <p:cNvSpPr txBox="1"/>
          <p:nvPr/>
        </p:nvSpPr>
        <p:spPr>
          <a:xfrm>
            <a:off x="3350360" y="1044700"/>
            <a:ext cx="42757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Obiettivi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Metodologia 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Risultati e Conclusioni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BAB47F-5DDC-491A-93CC-3825D6045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548A00C7-9FE7-4E93-88FD-5D086ECF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Infografica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5050A4-D41C-4750-871F-4B019B66BB50}"/>
              </a:ext>
            </a:extLst>
          </p:cNvPr>
          <p:cNvSpPr txBox="1"/>
          <p:nvPr/>
        </p:nvSpPr>
        <p:spPr>
          <a:xfrm>
            <a:off x="601669" y="4556915"/>
            <a:ext cx="794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Disponibile selezionando la dashboard 6 della ‘Storia’ presente al seguente </a:t>
            </a:r>
            <a:r>
              <a:rPr lang="it-IT" sz="1200" dirty="0">
                <a:hlinkClick r:id="rId2"/>
              </a:rPr>
              <a:t>link</a:t>
            </a:r>
            <a:endParaRPr lang="it-IT" sz="1200" dirty="0"/>
          </a:p>
        </p:txBody>
      </p:sp>
      <p:pic>
        <p:nvPicPr>
          <p:cNvPr id="6" name="Immagine 5" descr="Immagine che contiene testo, tavolo, sedendo&#10;&#10;Descrizione generata automaticamente">
            <a:extLst>
              <a:ext uri="{FF2B5EF4-FFF2-40B4-BE49-F238E27FC236}">
                <a16:creationId xmlns:a16="http://schemas.microsoft.com/office/drawing/2014/main" id="{93ABF6EB-FC67-4C89-B101-80D9CB8E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25" y="1044700"/>
            <a:ext cx="5211548" cy="33595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1D2D76-003C-4A87-82E7-9F0DD228FE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63D9808-5A9D-412E-BF57-B9856386E8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739290"/>
            <a:ext cx="5497380" cy="335951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Grazie per l’attenzione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A5AC63-2C97-4582-9168-57B7B0C7B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AC6E09F-6DB2-4A30-B7C9-C70779391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C31C98-3445-49CD-867A-66773497D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980CF29-8C6F-4E56-9BA7-08502196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Classificazione della </a:t>
            </a:r>
            <a:r>
              <a:rPr lang="it-IT" dirty="0" err="1"/>
              <a:t>polarit</a:t>
            </a:r>
            <a:r>
              <a:rPr lang="en-US" dirty="0"/>
              <a:t>à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8BE121-44F9-428A-ABC5-1CA870E7B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1662A90C-2D25-4FBC-9DAE-38650753F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0200FD-7C0A-409D-8DF3-C10BB4194199}"/>
              </a:ext>
            </a:extLst>
          </p:cNvPr>
          <p:cNvSpPr txBox="1">
            <a:spLocks/>
          </p:cNvSpPr>
          <p:nvPr/>
        </p:nvSpPr>
        <p:spPr>
          <a:xfrm>
            <a:off x="448965" y="1808226"/>
            <a:ext cx="8246070" cy="2708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Oggetto d’analisi 		: 	Recensioni Twitter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Periodo 			: 	Febbraio 2015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Polarità 			: 	Positiva, Negativa, 						Neutra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40595"/>
            <a:ext cx="8246070" cy="2575652"/>
          </a:xfrm>
        </p:spPr>
        <p:txBody>
          <a:bodyPr>
            <a:normAutofit/>
          </a:bodyPr>
          <a:lstStyle/>
          <a:p>
            <a:r>
              <a:rPr lang="en-US" dirty="0"/>
              <a:t>14485 tweet</a:t>
            </a:r>
          </a:p>
          <a:p>
            <a:r>
              <a:rPr lang="en-US" dirty="0"/>
              <a:t>15 </a:t>
            </a:r>
            <a:r>
              <a:rPr lang="en-US" dirty="0" err="1"/>
              <a:t>variabili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variabili</a:t>
            </a:r>
            <a:r>
              <a:rPr lang="en-US" dirty="0"/>
              <a:t> di interesse : </a:t>
            </a:r>
            <a:r>
              <a:rPr lang="en-US" b="1" dirty="0"/>
              <a:t>text</a:t>
            </a:r>
            <a:r>
              <a:rPr lang="en-US" dirty="0"/>
              <a:t> ed </a:t>
            </a:r>
            <a:r>
              <a:rPr lang="en-US" b="1" dirty="0" err="1"/>
              <a:t>airline_sentiment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C8224-CE96-471D-ADBB-3992E4026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BB2A034-A83C-42E9-A35D-68ACC5B69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D1BFB0-42FC-4A7C-A2C6-B022470CDE45}"/>
              </a:ext>
            </a:extLst>
          </p:cNvPr>
          <p:cNvSpPr txBox="1">
            <a:spLocks/>
          </p:cNvSpPr>
          <p:nvPr/>
        </p:nvSpPr>
        <p:spPr>
          <a:xfrm>
            <a:off x="388293" y="119740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47154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en-US" dirty="0" err="1"/>
              <a:t>Sbilanciamento</a:t>
            </a:r>
            <a:r>
              <a:rPr lang="en-US" dirty="0"/>
              <a:t> di </a:t>
            </a:r>
            <a:r>
              <a:rPr lang="en-US" dirty="0" err="1"/>
              <a:t>classe</a:t>
            </a:r>
            <a:r>
              <a:rPr lang="en-US" dirty="0"/>
              <a:t> </a:t>
            </a:r>
          </a:p>
          <a:p>
            <a:r>
              <a:rPr lang="en-US" dirty="0" err="1"/>
              <a:t>Elaborazione</a:t>
            </a:r>
            <a:r>
              <a:rPr lang="en-US" dirty="0"/>
              <a:t> del testo (preprocessing)</a:t>
            </a:r>
          </a:p>
          <a:p>
            <a:r>
              <a:rPr lang="en-US" dirty="0" err="1"/>
              <a:t>Rappresentazione</a:t>
            </a:r>
            <a:r>
              <a:rPr lang="en-US" dirty="0"/>
              <a:t> del testo </a:t>
            </a:r>
          </a:p>
          <a:p>
            <a:r>
              <a:rPr lang="en-US" dirty="0"/>
              <a:t>Data Modeling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1A9E5C-231D-467A-B441-2D373ECE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359099"/>
            <a:ext cx="5052106" cy="32441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CC5CA5-E620-43DA-9A5E-B0B2FC865D91}"/>
              </a:ext>
            </a:extLst>
          </p:cNvPr>
          <p:cNvSpPr txBox="1">
            <a:spLocks/>
          </p:cNvSpPr>
          <p:nvPr/>
        </p:nvSpPr>
        <p:spPr>
          <a:xfrm>
            <a:off x="448965" y="2009249"/>
            <a:ext cx="3970330" cy="224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9161 Negative</a:t>
            </a:r>
          </a:p>
          <a:p>
            <a:r>
              <a:rPr lang="en-US" dirty="0"/>
              <a:t>3966 </a:t>
            </a:r>
            <a:r>
              <a:rPr lang="en-US" dirty="0" err="1"/>
              <a:t>Neutre</a:t>
            </a:r>
            <a:endParaRPr lang="en-US" dirty="0"/>
          </a:p>
          <a:p>
            <a:r>
              <a:rPr lang="en-US" dirty="0"/>
              <a:t>3560 Positive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403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/>
              <a:t>Sbilanciamento</a:t>
            </a:r>
            <a:r>
              <a:rPr lang="en-US" u="sng" dirty="0"/>
              <a:t> di </a:t>
            </a:r>
            <a:r>
              <a:rPr lang="en-US" u="sng" dirty="0" err="1"/>
              <a:t>classe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1A9E5C-231D-467A-B441-2D373ECE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359099"/>
            <a:ext cx="5052106" cy="324410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C5BF326-CD42-400B-82D2-9B600EC5F9C4}"/>
              </a:ext>
            </a:extLst>
          </p:cNvPr>
          <p:cNvSpPr txBox="1"/>
          <p:nvPr/>
        </p:nvSpPr>
        <p:spPr>
          <a:xfrm>
            <a:off x="205145" y="1610010"/>
            <a:ext cx="4011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Risoluzione tramite tecniche di </a:t>
            </a:r>
            <a:r>
              <a:rPr lang="it-IT" b="1" dirty="0" err="1"/>
              <a:t>oversampling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undersampling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Augmentation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Campionamento casuale semplice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tecniche utilizzate per bilanciare i dati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>
                <a:solidFill>
                  <a:srgbClr val="5CCC77"/>
                </a:solidFill>
              </a:rPr>
              <a:t>migliorano</a:t>
            </a:r>
            <a:r>
              <a:rPr lang="it-IT" dirty="0">
                <a:solidFill>
                  <a:srgbClr val="5EEC3C"/>
                </a:solidFill>
              </a:rPr>
              <a:t> </a:t>
            </a:r>
            <a:r>
              <a:rPr lang="it-IT" dirty="0"/>
              <a:t>o </a:t>
            </a:r>
            <a:r>
              <a:rPr lang="it-IT" dirty="0">
                <a:solidFill>
                  <a:srgbClr val="FF0000"/>
                </a:solidFill>
              </a:rPr>
              <a:t>peggiorano</a:t>
            </a:r>
            <a:r>
              <a:rPr lang="it-IT" dirty="0"/>
              <a:t> le prestazioni dei classificatori ? </a:t>
            </a:r>
          </a:p>
        </p:txBody>
      </p:sp>
    </p:spTree>
    <p:extLst>
      <p:ext uri="{BB962C8B-B14F-4D97-AF65-F5344CB8AC3E}">
        <p14:creationId xmlns:p14="http://schemas.microsoft.com/office/powerpoint/2010/main" val="28187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Metodologia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Presentazione su schermo (16:9)</PresentationFormat>
  <Paragraphs>75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zeitung</vt:lpstr>
      <vt:lpstr>Office Theme</vt:lpstr>
      <vt:lpstr>Twitter US Airline Sentiment </vt:lpstr>
      <vt:lpstr>Presentazione standard di PowerPoint</vt:lpstr>
      <vt:lpstr>Obiettivi</vt:lpstr>
      <vt:lpstr>Obiettivi</vt:lpstr>
      <vt:lpstr>Dataset</vt:lpstr>
      <vt:lpstr>Metodologia</vt:lpstr>
      <vt:lpstr>Metodologia</vt:lpstr>
      <vt:lpstr>Metodologia</vt:lpstr>
      <vt:lpstr>Metodologia</vt:lpstr>
      <vt:lpstr>Obiettivi</vt:lpstr>
      <vt:lpstr>Tecnologie utilizzate</vt:lpstr>
      <vt:lpstr>Tecnologie utilizzate</vt:lpstr>
      <vt:lpstr>Dataset</vt:lpstr>
      <vt:lpstr>Dataset</vt:lpstr>
      <vt:lpstr>Dataset</vt:lpstr>
      <vt:lpstr>Architettura</vt:lpstr>
      <vt:lpstr>Architettura</vt:lpstr>
      <vt:lpstr>Infografiche</vt:lpstr>
      <vt:lpstr>Infografica 1</vt:lpstr>
      <vt:lpstr>Infografica 2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2021-06-05T07:13:56Z</dcterms:modified>
</cp:coreProperties>
</file>