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4" r:id="rId12"/>
    <p:sldId id="268" r:id="rId13"/>
    <p:sldId id="263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1638" autoAdjust="0"/>
  </p:normalViewPr>
  <p:slideViewPr>
    <p:cSldViewPr snapToGrid="0" snapToObjects="1">
      <p:cViewPr varScale="1">
        <p:scale>
          <a:sx n="71" d="100"/>
          <a:sy n="71" d="100"/>
        </p:scale>
        <p:origin x="15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23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887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dissipazioni</a:t>
            </a:r>
            <a:r>
              <a:rPr lang="en-US" dirty="0"/>
              <a:t> </a:t>
            </a:r>
            <a:r>
              <a:rPr lang="en-US" dirty="0" err="1"/>
              <a:t>derivanti</a:t>
            </a:r>
            <a:r>
              <a:rPr lang="en-US" dirty="0"/>
              <a:t> da </a:t>
            </a:r>
            <a:r>
              <a:rPr lang="en-US" dirty="0" err="1"/>
              <a:t>trasferimento</a:t>
            </a:r>
            <a:r>
              <a:rPr lang="en-US" dirty="0"/>
              <a:t> di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, </a:t>
            </a:r>
            <a:r>
              <a:rPr lang="en-US" dirty="0" err="1"/>
              <a:t>frizione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ignorati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41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21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2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44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assoc.prof.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Mazzocco</a:t>
            </a:r>
          </a:p>
          <a:p>
            <a:r>
              <a:rPr lang="it-IT" dirty="0"/>
              <a:t>Marco Musile Tanzi</a:t>
            </a:r>
          </a:p>
          <a:p>
            <a:r>
              <a:rPr lang="it-IT" dirty="0"/>
              <a:t>Pierluigi Tagliabue</a:t>
            </a: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C – </a:t>
            </a:r>
            <a:br>
              <a:rPr lang="en-US" sz="2800" dirty="0"/>
            </a:br>
            <a:r>
              <a:rPr lang="en-US" sz="2800" dirty="0"/>
              <a:t>SCHEMA DI RISOLUZIONE NUMERICO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4E4900-6AD0-4413-101E-4994312D90C1}"/>
              </a:ext>
            </a:extLst>
          </p:cNvPr>
          <p:cNvSpPr txBox="1"/>
          <p:nvPr/>
        </p:nvSpPr>
        <p:spPr>
          <a:xfrm>
            <a:off x="288521" y="1557505"/>
            <a:ext cx="8721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 la risoluzione del modello idraulico RELAP5 implementa un algoritmo 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differenze finite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semi-implicito.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schema di risoluzione implementa una tecnica di risoluzione diretta per matrici sparse per l’avanzamento del time-step.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L’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assoluta stabilità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è garantita imponendo il rispetto del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limite di </a:t>
            </a:r>
            <a:r>
              <a:rPr lang="it-IT" b="1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per il time-step.</a:t>
            </a:r>
            <a:endParaRPr lang="it-IT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limite è calcolato sia sulle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junctions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sia sulle celle e viene scelto il time-step minimo.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E’ possibile impostare manualmente un algoritmo risolutivo a differenze finite quasi-implicito che rende possibile violare il limite di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.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5619EA0-A201-7EC6-4165-02C88871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25" y="3404164"/>
            <a:ext cx="1345970" cy="8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88521" y="1302011"/>
            <a:ext cx="8721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prstClr val="black"/>
                </a:solidFill>
                <a:latin typeface="Calibri"/>
              </a:rPr>
              <a:t>CORRELAZIONI RELAP5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RELAP utilizza una </a:t>
            </a:r>
            <a:r>
              <a:rPr kumimoji="0" lang="it-IT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tabulazion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e del valore del Critical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Heat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Flux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. La tabella è la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2006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Groenveld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Lookup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Table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[3] ed esprime il CHF in funzione di titolo di vapore, pressione e flusso di massa. 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100 – 21000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kPa</a:t>
            </a: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x: 0 – 1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G: 0 – 8000 kg/m</a:t>
            </a:r>
            <a:r>
              <a:rPr lang="it-IT" sz="1600" baseline="26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/s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Oltre alla tabella RELAP5 permette all’utente di usare una serie di correlazioni empiriche [4] sviluppate dal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Nuclear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Research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Institute Rez nella Repubblica Ceca e applicabile su un ampio range di pressioni e flussi di massa.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639AB2-0AB8-20D9-E2C4-A2E46A68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02" y="2652914"/>
            <a:ext cx="5400714" cy="23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68446" y="1286602"/>
            <a:ext cx="87210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 WESTINGHOUSE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(W-3)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per il CHF con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distribuzione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potenza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uniforme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è: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Questa viene poi corretta per tenere conto della distribuzione sinusoidale della potenza lungo l’asse: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55-160 bar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G: 1356-6800 kg/m</a:t>
            </a:r>
            <a:r>
              <a:rPr kumimoji="0" lang="it-IT" sz="1600" i="0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857F9A-2FA0-6FBC-19C8-DF13833B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81" y="2120256"/>
            <a:ext cx="5924593" cy="163831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0A343F-013E-CA6B-E87D-4844D7A3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98" y="4365849"/>
            <a:ext cx="1385898" cy="50482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BC8E34-3CCE-E10A-7EAF-E87FCC5AD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54"/>
          <a:stretch/>
        </p:blipFill>
        <p:spPr>
          <a:xfrm>
            <a:off x="2571264" y="4136098"/>
            <a:ext cx="3681439" cy="964333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24E6F0-AE49-4F64-94FC-4F5151C37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703" y="4172327"/>
            <a:ext cx="2790845" cy="78105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F171DB-89C5-8F27-2809-BEBFCA4D8DF2}"/>
              </a:ext>
            </a:extLst>
          </p:cNvPr>
          <p:cNvSpPr txBox="1"/>
          <p:nvPr/>
        </p:nvSpPr>
        <p:spPr>
          <a:xfrm>
            <a:off x="3926542" y="5517662"/>
            <a:ext cx="2884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</a:t>
            </a:r>
            <a:r>
              <a:rPr lang="en-US" sz="1600" baseline="-18000" dirty="0" err="1"/>
              <a:t>e</a:t>
            </a:r>
            <a:r>
              <a:rPr lang="en-US" sz="1600" dirty="0"/>
              <a:t>: -0.15 – 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L: 0.254-3.7m</a:t>
            </a:r>
          </a:p>
        </p:txBody>
      </p:sp>
    </p:spTree>
    <p:extLst>
      <p:ext uri="{BB962C8B-B14F-4D97-AF65-F5344CB8AC3E}">
        <p14:creationId xmlns:p14="http://schemas.microsoft.com/office/powerpoint/2010/main" val="269530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Todreas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N. E., &amp;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Kazimi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M. S. (2011).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Nuclear systems: Volume 1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 London: Taylor &amp; Francis.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[2] </a:t>
            </a:r>
            <a:r>
              <a:rPr lang="en-US" sz="1400" dirty="0"/>
              <a:t>American Society of Mechanical Engineers. Thermodynamic and Transport Properties of Steam. United     Engineering Center, 345 East 45th Street, New York, NY. 1967.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[3] D.C. Groeneveld, J.Q. Shan, A.Z. </a:t>
            </a:r>
            <a:r>
              <a:rPr lang="en-US" sz="1400" dirty="0" err="1"/>
              <a:t>Vasić</a:t>
            </a:r>
            <a:r>
              <a:rPr lang="en-US" sz="1400" dirty="0"/>
              <a:t>, L.K.H. Leung, A. </a:t>
            </a:r>
            <a:r>
              <a:rPr lang="en-US" sz="1400" dirty="0" err="1"/>
              <a:t>Durmayaz</a:t>
            </a:r>
            <a:r>
              <a:rPr lang="en-US" sz="1400" dirty="0"/>
              <a:t>, J. Yang, S.C. Cheng, A. </a:t>
            </a:r>
            <a:r>
              <a:rPr lang="en-US" sz="1400" dirty="0" err="1"/>
              <a:t>Tanase</a:t>
            </a:r>
            <a:r>
              <a:rPr lang="en-US" sz="1400" dirty="0"/>
              <a:t>,</a:t>
            </a:r>
          </a:p>
          <a:p>
            <a:pPr>
              <a:defRPr/>
            </a:pPr>
            <a:r>
              <a:rPr lang="en-US" sz="1400" dirty="0"/>
              <a:t>The 2006 CHF look-up table, Nuclear Engineering and Design, Volume 237, Issues 15–17, 2007, Pages 1909-1922,</a:t>
            </a:r>
          </a:p>
          <a:p>
            <a:pPr>
              <a:defRPr/>
            </a:pPr>
            <a:r>
              <a:rPr lang="en-US" sz="1400" dirty="0"/>
              <a:t>ISSN 0029-5493.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[4] R. </a:t>
            </a:r>
            <a:r>
              <a:rPr lang="en-US" sz="1400" dirty="0" err="1"/>
              <a:t>Pernica</a:t>
            </a:r>
            <a:r>
              <a:rPr lang="en-US" sz="1400" dirty="0"/>
              <a:t> and J. </a:t>
            </a:r>
            <a:r>
              <a:rPr lang="en-US" sz="1400" dirty="0" err="1"/>
              <a:t>Cizek</a:t>
            </a:r>
            <a:r>
              <a:rPr lang="en-US" sz="1400" dirty="0"/>
              <a:t>. PG General Correlation of CHFR and Statistical Evaluation Results. NRI Report. UJV-10156-T. February 1994.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33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K)[1].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monodimensionale</a:t>
            </a:r>
            <a:r>
              <a:rPr lang="en-US" b="1" dirty="0"/>
              <a:t> per </a:t>
            </a:r>
            <a:r>
              <a:rPr lang="en-US" b="1" dirty="0" err="1"/>
              <a:t>flusso</a:t>
            </a:r>
            <a:r>
              <a:rPr lang="en-US" b="1" dirty="0"/>
              <a:t> a due </a:t>
            </a:r>
            <a:r>
              <a:rPr lang="en-US" b="1" dirty="0" err="1"/>
              <a:t>fluidi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/>
              <a:t>EQUAZIONI DEL MOTO</a:t>
            </a:r>
            <a:r>
              <a:rPr lang="en-US" dirty="0"/>
              <a:t>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455"/>
            <a:ext cx="8680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RELAZIONI DI STATO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date da un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modello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 sei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equazioni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Le 5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variabili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stato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indipendenti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Pressione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Frazione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vuoto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interna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</a:t>
            </a:r>
            <a:r>
              <a:rPr kumimoji="0" lang="en-US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i="0" u="none" strike="noStrike" kern="1200" cap="none" spc="0" normalizeH="0" baseline="-18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Titolo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non-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condensabili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US" baseline="-18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Tutte le rimanenti variabili termodinamiche (temperature, densità, pressioni parziali, titoli) sono espresse in funzione di quelle indipendenti.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Oltre a queste grandezze termodinamiche sono richieste delle derivate parziali per la linearizzazione nell’ambito della risoluzione numerica.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RELAP5 sfrutta la tabulazione della maggior parte delle grandezze termodinamiche necessarie ma ne ricava in autonomia alcune.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grandezze e derivate nelle tabelle[2]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Pressione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Temperatura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Volume 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Energia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interna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Coefficiente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espansione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Compressibilità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isotermica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(k)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Calore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	(C</a:t>
            </a:r>
            <a:r>
              <a:rPr lang="en-US" baseline="-180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grandezze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rimanenti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ricavate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liquida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vapore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97CD0-0B8F-BB7C-74E4-9052349C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4588477"/>
            <a:ext cx="2439831" cy="7503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F7DC37-9DD7-6656-90BD-57DEB628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" y="5338856"/>
            <a:ext cx="2016744" cy="667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A8588-2EA7-D838-C7A6-97526C73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10" y="4617047"/>
            <a:ext cx="2595581" cy="795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DBE11-7487-0CE1-F33D-6178A913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410" y="5338856"/>
            <a:ext cx="2488287" cy="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994"/>
            <a:ext cx="8721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STRUTTURE TERMICHE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 rappresentate da un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 monodimensionale di conduzione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 geometria rettangolare, cilindrica o sferica.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proprietà termiche dei materiali possono essere inserite in input dall’utente oppure possono essere utilizzate le tabelle fornite dal software.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In ogni caso viene risolta numericamente la forma integrale dell’equazione del calore: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Ai bordi vengono imposti modelli di scambio termico tra la struttura idrodinamica e quella termica specifici e dettagliatamente differenziati per rappresentare correttamente un ventaglio di casi diversi di convezione e irraggiamento.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D9E6E9-E9EF-B6F3-95DC-071560D7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1" y="3759151"/>
            <a:ext cx="7409797" cy="10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22182"/>
            <a:ext cx="87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Per lo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SCAMBIO TERMICO CONVETTIVO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viene descritto tramite correlazioni empiriche selezionate dalle seguente routine: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EC0F98-3828-FBD4-5E2F-EA2C9665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3" y="1645347"/>
            <a:ext cx="3614816" cy="44350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ABC71A0-21AF-2741-5B64-3D530A0E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" y="1906903"/>
            <a:ext cx="4015021" cy="41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116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383</TotalTime>
  <Words>1297</Words>
  <Application>Microsoft Office PowerPoint</Application>
  <PresentationFormat>Presentazione su schermo (4:3)</PresentationFormat>
  <Paragraphs>202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POLI</vt:lpstr>
      <vt:lpstr>TITOLO</vt:lpstr>
      <vt:lpstr>APPENDICE A – Modello PWR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C –  SCHEMA DI RISOLUZIONE NUMERICO RELAP5</vt:lpstr>
      <vt:lpstr>APPENDICE D – CORRELAZIONI CHF</vt:lpstr>
      <vt:lpstr>APPENDICE D – CORRELAZIONI CHF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48</cp:revision>
  <dcterms:created xsi:type="dcterms:W3CDTF">2015-05-26T12:27:57Z</dcterms:created>
  <dcterms:modified xsi:type="dcterms:W3CDTF">2022-06-24T15:09:10Z</dcterms:modified>
</cp:coreProperties>
</file>