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8F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165" autoAdjust="0"/>
    <p:restoredTop sz="91638" autoAdjust="0"/>
  </p:normalViewPr>
  <p:slideViewPr>
    <p:cSldViewPr snapToGrid="0" snapToObjects="1">
      <p:cViewPr varScale="1">
        <p:scale>
          <a:sx n="71" d="100"/>
          <a:sy n="71" d="100"/>
        </p:scale>
        <p:origin x="150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644E0-6133-49E5-A3AD-BABC8DA91923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D5554-9AB2-47CF-9ED0-BEE842EB88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12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D5554-9AB2-47CF-9ED0-BEE842EB88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05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 due </a:t>
            </a:r>
            <a:r>
              <a:rPr lang="en-US" dirty="0" err="1"/>
              <a:t>variabili</a:t>
            </a:r>
            <a:r>
              <a:rPr lang="en-US" dirty="0"/>
              <a:t> </a:t>
            </a:r>
            <a:r>
              <a:rPr lang="en-US" dirty="0" err="1"/>
              <a:t>indipendenti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TEMPO (t) e POSIZIONE (x).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D5554-9AB2-47CF-9ED0-BEE842EB88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59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Solo </a:t>
            </a:r>
            <a:r>
              <a:rPr lang="en-US" dirty="0" err="1"/>
              <a:t>successivamente</a:t>
            </a:r>
            <a:r>
              <a:rPr lang="en-US" dirty="0"/>
              <a:t> </a:t>
            </a:r>
            <a:r>
              <a:rPr lang="en-US" dirty="0" err="1"/>
              <a:t>queste</a:t>
            </a:r>
            <a:r>
              <a:rPr lang="en-US" dirty="0"/>
              <a:t> </a:t>
            </a:r>
            <a:r>
              <a:rPr lang="en-US" dirty="0" err="1"/>
              <a:t>equazioni</a:t>
            </a:r>
            <a:r>
              <a:rPr lang="en-US" dirty="0"/>
              <a:t> di base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modificate</a:t>
            </a:r>
            <a:r>
              <a:rPr lang="en-US" dirty="0"/>
              <a:t> ed </a:t>
            </a:r>
            <a:r>
              <a:rPr lang="en-US" dirty="0" err="1"/>
              <a:t>estese</a:t>
            </a:r>
            <a:r>
              <a:rPr lang="en-US" dirty="0"/>
              <a:t> per </a:t>
            </a:r>
            <a:r>
              <a:rPr lang="en-US" dirty="0" err="1"/>
              <a:t>considerare</a:t>
            </a:r>
            <a:r>
              <a:rPr lang="en-US" dirty="0"/>
              <a:t> </a:t>
            </a:r>
            <a:r>
              <a:rPr lang="en-US" dirty="0" err="1"/>
              <a:t>anche</a:t>
            </a:r>
            <a:r>
              <a:rPr lang="en-US" dirty="0"/>
              <a:t>:</a:t>
            </a:r>
          </a:p>
          <a:p>
            <a:pPr marL="228600" indent="-228600">
              <a:buAutoNum type="arabicParenR"/>
            </a:pPr>
            <a:r>
              <a:rPr lang="en-US" dirty="0"/>
              <a:t>Non-</a:t>
            </a:r>
            <a:r>
              <a:rPr lang="en-US" dirty="0" err="1"/>
              <a:t>condensabili</a:t>
            </a:r>
            <a:r>
              <a:rPr lang="en-US" dirty="0"/>
              <a:t>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/>
              <a:t>gassosa</a:t>
            </a:r>
            <a:endParaRPr lang="en-US" dirty="0"/>
          </a:p>
          <a:p>
            <a:pPr marL="228600" indent="-228600">
              <a:buAutoNum type="arabicParenR"/>
            </a:pPr>
            <a:r>
              <a:rPr lang="en-US" dirty="0" err="1"/>
              <a:t>Concentrazione</a:t>
            </a:r>
            <a:r>
              <a:rPr lang="en-US" dirty="0"/>
              <a:t> di </a:t>
            </a:r>
            <a:r>
              <a:rPr lang="en-US" dirty="0" err="1"/>
              <a:t>boro</a:t>
            </a:r>
            <a:r>
              <a:rPr lang="en-US" dirty="0"/>
              <a:t>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/>
              <a:t>liquida</a:t>
            </a:r>
            <a:endParaRPr lang="en-US" dirty="0"/>
          </a:p>
          <a:p>
            <a:pPr marL="228600" indent="-228600">
              <a:buAutoNum type="arabicParenR"/>
            </a:pPr>
            <a:r>
              <a:rPr lang="en-US" dirty="0" err="1"/>
              <a:t>Stratificazione</a:t>
            </a:r>
            <a:r>
              <a:rPr lang="en-US" dirty="0"/>
              <a:t> </a:t>
            </a:r>
            <a:r>
              <a:rPr lang="en-US" dirty="0" err="1"/>
              <a:t>termica</a:t>
            </a:r>
            <a:r>
              <a:rPr lang="en-US" dirty="0"/>
              <a:t> per </a:t>
            </a:r>
            <a:r>
              <a:rPr lang="en-US" dirty="0" err="1"/>
              <a:t>flussi</a:t>
            </a:r>
            <a:r>
              <a:rPr lang="en-US" dirty="0"/>
              <a:t> a basso Reynolds in pipe </a:t>
            </a:r>
            <a:r>
              <a:rPr lang="en-US" dirty="0" err="1"/>
              <a:t>orizzontali</a:t>
            </a:r>
            <a:r>
              <a:rPr lang="en-US" dirty="0"/>
              <a:t>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D5554-9AB2-47CF-9ED0-BEE842EB889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862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 </a:t>
            </a:r>
            <a:r>
              <a:rPr lang="en-US" dirty="0" err="1"/>
              <a:t>dissipazioni</a:t>
            </a:r>
            <a:r>
              <a:rPr lang="en-US" dirty="0"/>
              <a:t> </a:t>
            </a:r>
            <a:r>
              <a:rPr lang="en-US" dirty="0" err="1"/>
              <a:t>derivanti</a:t>
            </a:r>
            <a:r>
              <a:rPr lang="en-US" dirty="0"/>
              <a:t> da </a:t>
            </a:r>
            <a:r>
              <a:rPr lang="en-US" dirty="0" err="1"/>
              <a:t>trasferimento</a:t>
            </a:r>
            <a:r>
              <a:rPr lang="en-US" dirty="0"/>
              <a:t> di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interfacciale</a:t>
            </a:r>
            <a:r>
              <a:rPr lang="en-US" dirty="0"/>
              <a:t>, </a:t>
            </a:r>
            <a:r>
              <a:rPr lang="en-US" dirty="0" err="1"/>
              <a:t>frizione</a:t>
            </a:r>
            <a:r>
              <a:rPr lang="en-US" dirty="0"/>
              <a:t> </a:t>
            </a:r>
            <a:r>
              <a:rPr lang="en-US" dirty="0" err="1"/>
              <a:t>interfacciale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ignorati</a:t>
            </a:r>
            <a:r>
              <a:rPr lang="en-US" dirty="0"/>
              <a:t>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0085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8591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0141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2623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 userDrawn="1"/>
        </p:nvSpPr>
        <p:spPr>
          <a:xfrm>
            <a:off x="0" y="3832224"/>
            <a:ext cx="9144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169" name="Gruppo 168"/>
          <p:cNvGrpSpPr/>
          <p:nvPr userDrawn="1"/>
        </p:nvGrpSpPr>
        <p:grpSpPr>
          <a:xfrm>
            <a:off x="48007" y="3816351"/>
            <a:ext cx="9036647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41534" y="4149725"/>
            <a:ext cx="7772400" cy="9683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41534" y="5260975"/>
            <a:ext cx="77724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514812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24/06/2022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155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24/06/2022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36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 userDrawn="1"/>
        </p:nvSpPr>
        <p:spPr>
          <a:xfrm>
            <a:off x="0" y="1"/>
            <a:ext cx="9144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323726" cy="4525963"/>
          </a:xfrm>
        </p:spPr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129" name="Rettangolo 128"/>
          <p:cNvSpPr/>
          <p:nvPr userDrawn="1"/>
        </p:nvSpPr>
        <p:spPr>
          <a:xfrm>
            <a:off x="0" y="6126162"/>
            <a:ext cx="9144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0" name="CasellaDiTesto 129"/>
          <p:cNvSpPr txBox="1"/>
          <p:nvPr userDrawn="1"/>
        </p:nvSpPr>
        <p:spPr>
          <a:xfrm>
            <a:off x="157778" y="6363505"/>
            <a:ext cx="3069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>
                <a:solidFill>
                  <a:srgbClr val="FFFFFF"/>
                </a:solidFill>
                <a:latin typeface="Arial"/>
                <a:cs typeface="Arial"/>
              </a:rPr>
              <a:t>Nome Cognome</a:t>
            </a:r>
            <a:r>
              <a:rPr lang="it-IT" sz="1200" b="1" baseline="0" dirty="0">
                <a:solidFill>
                  <a:srgbClr val="FFFFFF"/>
                </a:solidFill>
                <a:latin typeface="Arial"/>
                <a:cs typeface="Arial"/>
              </a:rPr>
              <a:t>, assoc.prof. ABC </a:t>
            </a:r>
            <a:r>
              <a:rPr lang="it-IT" sz="1200" b="1" baseline="0" dirty="0" err="1">
                <a:solidFill>
                  <a:srgbClr val="FFFFFF"/>
                </a:solidFill>
                <a:latin typeface="Arial"/>
                <a:cs typeface="Arial"/>
              </a:rPr>
              <a:t>Dept</a:t>
            </a:r>
            <a:r>
              <a:rPr lang="it-IT" sz="1200" b="1" baseline="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lang="it-IT" sz="12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grpSp>
        <p:nvGrpSpPr>
          <p:cNvPr id="132" name="Gruppo 131"/>
          <p:cNvGrpSpPr/>
          <p:nvPr userDrawn="1"/>
        </p:nvGrpSpPr>
        <p:grpSpPr>
          <a:xfrm>
            <a:off x="48007" y="1089904"/>
            <a:ext cx="9036647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898" y="6346378"/>
            <a:ext cx="2780124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886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24/06/2022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192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24/06/2022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6006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24/06/2022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0953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24/06/2022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844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24/06/2022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5977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24/06/2022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758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24/06/2022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8063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288521" y="139166"/>
            <a:ext cx="8581043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 dirty="0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1434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11961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indent="0" algn="l" defTabSz="457200" rtl="0" eaLnBrk="1" latinLnBrk="0" hangingPunct="1">
        <a:spcBef>
          <a:spcPct val="0"/>
        </a:spcBef>
        <a:buNone/>
        <a:defRPr sz="22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Wingdings" charset="2"/>
        <a:buNone/>
        <a:defRPr sz="2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01_Polimi_centrato_COL_positivo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1721149"/>
            <a:ext cx="2730901" cy="2126951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Lorenzo Mazzocco</a:t>
            </a:r>
          </a:p>
          <a:p>
            <a:r>
              <a:rPr lang="it-IT" dirty="0"/>
              <a:t>Marco Musile Tanzi</a:t>
            </a:r>
          </a:p>
          <a:p>
            <a:r>
              <a:rPr lang="it-IT" dirty="0"/>
              <a:t>Pierluigi Tagliabue</a:t>
            </a:r>
          </a:p>
        </p:txBody>
      </p:sp>
    </p:spTree>
    <p:extLst>
      <p:ext uri="{BB962C8B-B14F-4D97-AF65-F5344CB8AC3E}">
        <p14:creationId xmlns:p14="http://schemas.microsoft.com/office/powerpoint/2010/main" val="498270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it-IT" sz="2800" dirty="0"/>
              <a:t>APPENDICE A – Modello PWR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1"/>
            <a:ext cx="8323726" cy="1188076"/>
          </a:xfrm>
        </p:spPr>
        <p:txBody>
          <a:bodyPr>
            <a:normAutofit/>
          </a:bodyPr>
          <a:lstStyle/>
          <a:p>
            <a:r>
              <a:rPr lang="it-IT" sz="2000" dirty="0">
                <a:latin typeface="+mn-lt"/>
              </a:rPr>
              <a:t>Le grandezze fondamentali per il modello di PWR sono prese da </a:t>
            </a:r>
            <a:r>
              <a:rPr lang="it-IT" sz="2000" b="1" dirty="0" err="1">
                <a:latin typeface="+mn-lt"/>
              </a:rPr>
              <a:t>Todreas</a:t>
            </a:r>
            <a:r>
              <a:rPr lang="it-IT" sz="2000" b="1" dirty="0">
                <a:latin typeface="+mn-lt"/>
              </a:rPr>
              <a:t> N., </a:t>
            </a:r>
            <a:r>
              <a:rPr lang="it-IT" sz="2000" b="1" dirty="0" err="1">
                <a:latin typeface="+mn-lt"/>
              </a:rPr>
              <a:t>Kazimi</a:t>
            </a:r>
            <a:r>
              <a:rPr lang="it-IT" sz="2000" b="1" dirty="0">
                <a:latin typeface="+mn-lt"/>
              </a:rPr>
              <a:t> M. «</a:t>
            </a:r>
            <a:r>
              <a:rPr lang="it-IT" sz="2000" b="1" dirty="0" err="1">
                <a:latin typeface="+mn-lt"/>
              </a:rPr>
              <a:t>Nuclear</a:t>
            </a:r>
            <a:r>
              <a:rPr lang="it-IT" sz="2000" b="1" dirty="0">
                <a:latin typeface="+mn-lt"/>
              </a:rPr>
              <a:t> Systems Vol. I – Thermal </a:t>
            </a:r>
            <a:r>
              <a:rPr lang="it-IT" sz="2000" b="1" dirty="0" err="1">
                <a:latin typeface="+mn-lt"/>
              </a:rPr>
              <a:t>Hydraulic</a:t>
            </a:r>
            <a:r>
              <a:rPr lang="it-IT" sz="2000" b="1" dirty="0">
                <a:latin typeface="+mn-lt"/>
              </a:rPr>
              <a:t> Fundamentals» </a:t>
            </a:r>
            <a:r>
              <a:rPr lang="it-IT" sz="2000" dirty="0">
                <a:latin typeface="+mn-lt"/>
              </a:rPr>
              <a:t>(</a:t>
            </a:r>
            <a:r>
              <a:rPr lang="it-IT" sz="2000" dirty="0" err="1">
                <a:latin typeface="+mn-lt"/>
              </a:rPr>
              <a:t>Appendix</a:t>
            </a:r>
            <a:r>
              <a:rPr lang="it-IT" sz="2000" dirty="0">
                <a:latin typeface="+mn-lt"/>
              </a:rPr>
              <a:t> K)[1].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748F998-35E4-9BB6-3B26-76EAE97D06F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88521" y="2920284"/>
            <a:ext cx="364472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Nominal pressure</a:t>
            </a:r>
          </a:p>
          <a:p>
            <a:r>
              <a:rPr lang="en-US" dirty="0"/>
              <a:t>Total core pressure drop</a:t>
            </a:r>
          </a:p>
          <a:p>
            <a:r>
              <a:rPr lang="en-US" dirty="0"/>
              <a:t>Core inlet temperature</a:t>
            </a:r>
          </a:p>
          <a:p>
            <a:r>
              <a:rPr lang="en-US" dirty="0"/>
              <a:t>Core outlet temperature</a:t>
            </a:r>
          </a:p>
          <a:p>
            <a:r>
              <a:rPr lang="en-US" dirty="0"/>
              <a:t>Avg. core power density</a:t>
            </a:r>
          </a:p>
          <a:p>
            <a:r>
              <a:rPr lang="en-US" dirty="0"/>
              <a:t>Avg. core specific power</a:t>
            </a:r>
          </a:p>
          <a:p>
            <a:r>
              <a:rPr lang="en-US" dirty="0"/>
              <a:t>Rod-to-rod pitch</a:t>
            </a:r>
          </a:p>
          <a:p>
            <a:r>
              <a:rPr lang="en-US" dirty="0"/>
              <a:t>Fuel rod outside diameter</a:t>
            </a:r>
          </a:p>
          <a:p>
            <a:r>
              <a:rPr lang="en-US" dirty="0"/>
              <a:t>Cladding thickness</a:t>
            </a:r>
          </a:p>
          <a:p>
            <a:r>
              <a:rPr lang="en-US" dirty="0"/>
              <a:t>Fuel-cladding gap</a:t>
            </a:r>
          </a:p>
          <a:p>
            <a:r>
              <a:rPr lang="en-US" dirty="0"/>
              <a:t>Fuel pellet diameter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6F03634-0137-2152-9F54-9F661AAD940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026512" y="2836570"/>
            <a:ext cx="23816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fuel rod height</a:t>
            </a:r>
          </a:p>
          <a:p>
            <a:r>
              <a:rPr lang="en-US" dirty="0"/>
              <a:t>Heated fuel height</a:t>
            </a:r>
          </a:p>
          <a:p>
            <a:r>
              <a:rPr lang="en-US" dirty="0"/>
              <a:t>Peak LHGR</a:t>
            </a:r>
          </a:p>
          <a:p>
            <a:r>
              <a:rPr lang="en-US" dirty="0"/>
              <a:t>Core average LHGR</a:t>
            </a:r>
          </a:p>
          <a:p>
            <a:r>
              <a:rPr lang="en-US" dirty="0"/>
              <a:t>Subchannel flow rate</a:t>
            </a:r>
          </a:p>
          <a:p>
            <a:r>
              <a:rPr lang="en-US" dirty="0"/>
              <a:t>Subchannel flow area</a:t>
            </a:r>
          </a:p>
          <a:p>
            <a:r>
              <a:rPr lang="en-US" dirty="0"/>
              <a:t>Subchannel mass flux</a:t>
            </a:r>
          </a:p>
          <a:p>
            <a:endParaRPr lang="en-US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EE45FBD-6EDE-05F9-4939-9D42949B199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881287" y="2920283"/>
            <a:ext cx="19880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155.1   [bar]</a:t>
            </a:r>
          </a:p>
          <a:p>
            <a:r>
              <a:rPr lang="en-US" dirty="0"/>
              <a:t>1.97     [bar]</a:t>
            </a:r>
          </a:p>
          <a:p>
            <a:r>
              <a:rPr lang="en-US" dirty="0"/>
              <a:t>293.1   [°C]</a:t>
            </a:r>
          </a:p>
          <a:p>
            <a:r>
              <a:rPr lang="en-US" dirty="0"/>
              <a:t>326.8   [°C]</a:t>
            </a:r>
          </a:p>
          <a:p>
            <a:r>
              <a:rPr lang="en-US" dirty="0"/>
              <a:t>104.5   [</a:t>
            </a:r>
            <a:r>
              <a:rPr lang="en-US" dirty="0" err="1"/>
              <a:t>kW</a:t>
            </a:r>
            <a:r>
              <a:rPr lang="en-US" baseline="-16000" dirty="0" err="1"/>
              <a:t>th</a:t>
            </a:r>
            <a:r>
              <a:rPr lang="en-US" dirty="0"/>
              <a:t>/L]</a:t>
            </a:r>
          </a:p>
          <a:p>
            <a:r>
              <a:rPr lang="en-US" dirty="0"/>
              <a:t>38.3     [</a:t>
            </a:r>
            <a:r>
              <a:rPr lang="en-US" dirty="0" err="1"/>
              <a:t>kW</a:t>
            </a:r>
            <a:r>
              <a:rPr lang="en-US" u="sng" baseline="-16000" dirty="0" err="1"/>
              <a:t>th</a:t>
            </a:r>
            <a:r>
              <a:rPr lang="en-US" dirty="0"/>
              <a:t>/kg]</a:t>
            </a:r>
          </a:p>
          <a:p>
            <a:r>
              <a:rPr lang="en-US" dirty="0"/>
              <a:t>12.6     [mm]</a:t>
            </a:r>
          </a:p>
          <a:p>
            <a:r>
              <a:rPr lang="en-US" dirty="0"/>
              <a:t>9.5       [mm]</a:t>
            </a:r>
          </a:p>
          <a:p>
            <a:r>
              <a:rPr lang="en-US" dirty="0"/>
              <a:t>0.572  [mm]</a:t>
            </a:r>
          </a:p>
          <a:p>
            <a:r>
              <a:rPr lang="en-US" dirty="0"/>
              <a:t>0.083  [mm]</a:t>
            </a:r>
          </a:p>
          <a:p>
            <a:r>
              <a:rPr lang="en-US" dirty="0"/>
              <a:t>8.192  [mm]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7688DEB-1C2C-1BD1-DAEB-D6197E7A7F7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280674" y="2836570"/>
            <a:ext cx="19880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3.876   [m]</a:t>
            </a:r>
          </a:p>
          <a:p>
            <a:r>
              <a:rPr lang="en-US" dirty="0"/>
              <a:t>3.658   [m]</a:t>
            </a:r>
          </a:p>
          <a:p>
            <a:r>
              <a:rPr lang="en-US" dirty="0"/>
              <a:t>44.62   [kW/m]</a:t>
            </a:r>
          </a:p>
          <a:p>
            <a:r>
              <a:rPr lang="en-US" dirty="0"/>
              <a:t>17.86   [kW/m]</a:t>
            </a:r>
          </a:p>
          <a:p>
            <a:r>
              <a:rPr lang="en-US" dirty="0"/>
              <a:t>0.335   [kg/s]</a:t>
            </a:r>
          </a:p>
          <a:p>
            <a:r>
              <a:rPr lang="en-US" dirty="0"/>
              <a:t>0.879   [cm</a:t>
            </a:r>
            <a:r>
              <a:rPr lang="en-US" baseline="24000" dirty="0"/>
              <a:t>2</a:t>
            </a:r>
            <a:r>
              <a:rPr lang="en-US" dirty="0"/>
              <a:t>]</a:t>
            </a:r>
          </a:p>
          <a:p>
            <a:r>
              <a:rPr lang="en-US" dirty="0"/>
              <a:t>3907    [kg/s/m</a:t>
            </a:r>
            <a:r>
              <a:rPr lang="en-US" baseline="24000" dirty="0"/>
              <a:t>2</a:t>
            </a:r>
            <a:r>
              <a:rPr lang="en-US" dirty="0"/>
              <a:t>]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C1BB940-CE73-082E-B83D-B64B6B07C088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49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sz="2800" dirty="0"/>
              <a:t>APPENDICE B – MODELLO IDRODINAMICO RELAP5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FB074AD-2E66-FF98-49BC-0D08D07BC374}"/>
              </a:ext>
            </a:extLst>
          </p:cNvPr>
          <p:cNvSpPr txBox="1"/>
          <p:nvPr/>
        </p:nvSpPr>
        <p:spPr>
          <a:xfrm>
            <a:off x="154545" y="1384429"/>
            <a:ext cx="8581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 </a:t>
            </a:r>
            <a:r>
              <a:rPr lang="en-US" dirty="0" err="1"/>
              <a:t>versione</a:t>
            </a:r>
            <a:r>
              <a:rPr lang="en-US" dirty="0"/>
              <a:t> </a:t>
            </a:r>
            <a:r>
              <a:rPr lang="en-US" dirty="0" err="1"/>
              <a:t>utilizzata</a:t>
            </a:r>
            <a:r>
              <a:rPr lang="en-US" dirty="0"/>
              <a:t> è </a:t>
            </a:r>
            <a:r>
              <a:rPr lang="en-US" b="1" dirty="0"/>
              <a:t>RELAP5 Mod3.3 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8D47C01-37A9-A785-01D6-E48CC881BF8F}"/>
              </a:ext>
            </a:extLst>
          </p:cNvPr>
          <p:cNvSpPr txBox="1"/>
          <p:nvPr/>
        </p:nvSpPr>
        <p:spPr>
          <a:xfrm>
            <a:off x="154546" y="1813981"/>
            <a:ext cx="85810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Il </a:t>
            </a:r>
            <a:r>
              <a:rPr lang="en-US" dirty="0" err="1"/>
              <a:t>modello</a:t>
            </a:r>
            <a:r>
              <a:rPr lang="en-US" dirty="0"/>
              <a:t> </a:t>
            </a:r>
            <a:r>
              <a:rPr lang="en-US" dirty="0" err="1"/>
              <a:t>idrodinamico</a:t>
            </a:r>
            <a:r>
              <a:rPr lang="en-US" dirty="0"/>
              <a:t> </a:t>
            </a:r>
            <a:r>
              <a:rPr lang="en-US" dirty="0" err="1"/>
              <a:t>utilizzato</a:t>
            </a:r>
            <a:r>
              <a:rPr lang="en-US" dirty="0"/>
              <a:t> è un </a:t>
            </a:r>
            <a:r>
              <a:rPr lang="en-US" b="1" dirty="0" err="1"/>
              <a:t>modello</a:t>
            </a:r>
            <a:r>
              <a:rPr lang="en-US" b="1" dirty="0"/>
              <a:t> </a:t>
            </a:r>
            <a:r>
              <a:rPr lang="en-US" b="1" dirty="0" err="1"/>
              <a:t>monodimensionale</a:t>
            </a:r>
            <a:r>
              <a:rPr lang="en-US" b="1" dirty="0"/>
              <a:t> per </a:t>
            </a:r>
            <a:r>
              <a:rPr lang="en-US" b="1" dirty="0" err="1"/>
              <a:t>flusso</a:t>
            </a:r>
            <a:r>
              <a:rPr lang="en-US" b="1" dirty="0"/>
              <a:t> a due </a:t>
            </a:r>
            <a:r>
              <a:rPr lang="en-US" b="1" dirty="0" err="1"/>
              <a:t>fluidi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dirty="0" err="1"/>
              <a:t>miscela</a:t>
            </a:r>
            <a:r>
              <a:rPr lang="en-US" dirty="0"/>
              <a:t> </a:t>
            </a:r>
            <a:r>
              <a:rPr lang="en-US" dirty="0" err="1"/>
              <a:t>bifase</a:t>
            </a:r>
            <a:r>
              <a:rPr lang="en-US" dirty="0"/>
              <a:t> </a:t>
            </a:r>
            <a:r>
              <a:rPr lang="en-US" dirty="0" err="1"/>
              <a:t>acqua-vapore</a:t>
            </a:r>
            <a:r>
              <a:rPr lang="en-US" dirty="0"/>
              <a:t>). </a:t>
            </a:r>
          </a:p>
          <a:p>
            <a:endParaRPr lang="en-US" dirty="0"/>
          </a:p>
          <a:p>
            <a:r>
              <a:rPr lang="en-US" dirty="0"/>
              <a:t>Le </a:t>
            </a:r>
            <a:r>
              <a:rPr lang="en-US" b="1" dirty="0"/>
              <a:t>EQUAZIONI DEL MOTO</a:t>
            </a:r>
            <a:r>
              <a:rPr lang="en-US" dirty="0"/>
              <a:t> per due </a:t>
            </a:r>
            <a:r>
              <a:rPr lang="en-US" dirty="0" err="1"/>
              <a:t>fluidi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formulate in </a:t>
            </a:r>
            <a:r>
              <a:rPr lang="en-US" dirty="0" err="1"/>
              <a:t>funzione</a:t>
            </a:r>
            <a:r>
              <a:rPr lang="en-US" dirty="0"/>
              <a:t> di </a:t>
            </a:r>
            <a:r>
              <a:rPr lang="en-US" dirty="0" err="1"/>
              <a:t>parametri</a:t>
            </a:r>
            <a:r>
              <a:rPr lang="en-US" dirty="0"/>
              <a:t> del </a:t>
            </a:r>
            <a:r>
              <a:rPr lang="en-US" dirty="0" err="1"/>
              <a:t>flusso</a:t>
            </a:r>
            <a:r>
              <a:rPr lang="en-US" dirty="0"/>
              <a:t> </a:t>
            </a:r>
            <a:r>
              <a:rPr lang="en-US" dirty="0" err="1"/>
              <a:t>mediati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tempo e </a:t>
            </a:r>
            <a:r>
              <a:rPr lang="en-US" dirty="0" err="1"/>
              <a:t>nello</a:t>
            </a:r>
            <a:r>
              <a:rPr lang="en-US" dirty="0"/>
              <a:t> </a:t>
            </a:r>
            <a:r>
              <a:rPr lang="en-US" dirty="0" err="1"/>
              <a:t>spazio</a:t>
            </a:r>
            <a:r>
              <a:rPr lang="en-US" dirty="0"/>
              <a:t>.</a:t>
            </a:r>
          </a:p>
          <a:p>
            <a:r>
              <a:rPr lang="en-US" dirty="0"/>
              <a:t>Per </a:t>
            </a:r>
            <a:r>
              <a:rPr lang="en-US" dirty="0" err="1"/>
              <a:t>fenomeni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dipendono</a:t>
            </a:r>
            <a:r>
              <a:rPr lang="en-US" dirty="0"/>
              <a:t> da </a:t>
            </a:r>
            <a:r>
              <a:rPr lang="en-US" dirty="0" err="1"/>
              <a:t>gradienti</a:t>
            </a:r>
            <a:r>
              <a:rPr lang="en-US" dirty="0"/>
              <a:t> </a:t>
            </a:r>
            <a:r>
              <a:rPr lang="en-US" dirty="0" err="1"/>
              <a:t>radiali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utilizzano</a:t>
            </a:r>
            <a:r>
              <a:rPr lang="en-US" dirty="0"/>
              <a:t> le </a:t>
            </a:r>
            <a:r>
              <a:rPr lang="en-US" dirty="0" err="1"/>
              <a:t>proprietà</a:t>
            </a:r>
            <a:r>
              <a:rPr lang="en-US" dirty="0"/>
              <a:t> di </a:t>
            </a:r>
            <a:r>
              <a:rPr lang="en-US" dirty="0" err="1"/>
              <a:t>miscelamento</a:t>
            </a:r>
            <a:r>
              <a:rPr lang="en-US" dirty="0"/>
              <a:t> </a:t>
            </a:r>
            <a:r>
              <a:rPr lang="en-US" dirty="0" err="1"/>
              <a:t>adiabatico</a:t>
            </a:r>
            <a:r>
              <a:rPr lang="en-US" dirty="0"/>
              <a:t> (bulk) e </a:t>
            </a:r>
            <a:r>
              <a:rPr lang="en-US" dirty="0" err="1"/>
              <a:t>correlazioni</a:t>
            </a:r>
            <a:r>
              <a:rPr lang="en-US" dirty="0"/>
              <a:t> </a:t>
            </a:r>
            <a:r>
              <a:rPr lang="en-US" dirty="0" err="1"/>
              <a:t>empiriche</a:t>
            </a:r>
            <a:r>
              <a:rPr lang="en-US" dirty="0"/>
              <a:t> apposite per il </a:t>
            </a:r>
            <a:r>
              <a:rPr lang="en-US" dirty="0" err="1"/>
              <a:t>fenomeno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Il </a:t>
            </a:r>
            <a:r>
              <a:rPr lang="en-US" dirty="0" err="1"/>
              <a:t>modello</a:t>
            </a:r>
            <a:r>
              <a:rPr lang="en-US" dirty="0"/>
              <a:t> ha </a:t>
            </a:r>
            <a:r>
              <a:rPr lang="en-US" b="1" dirty="0"/>
              <a:t>8 </a:t>
            </a:r>
            <a:r>
              <a:rPr lang="en-US" b="1" dirty="0" err="1"/>
              <a:t>variabili</a:t>
            </a:r>
            <a:r>
              <a:rPr lang="en-US" b="1" dirty="0"/>
              <a:t> </a:t>
            </a:r>
            <a:r>
              <a:rPr lang="en-US" b="1" dirty="0" err="1"/>
              <a:t>dipendenti</a:t>
            </a:r>
            <a:r>
              <a:rPr lang="en-US" b="1" dirty="0"/>
              <a:t> </a:t>
            </a:r>
            <a:r>
              <a:rPr lang="en-US" b="1" dirty="0" err="1"/>
              <a:t>primarie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Pressione</a:t>
            </a:r>
            <a:r>
              <a:rPr lang="en-US" dirty="0"/>
              <a:t> (P)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Energie</a:t>
            </a:r>
            <a:r>
              <a:rPr lang="en-US" dirty="0"/>
              <a:t> interne </a:t>
            </a:r>
            <a:r>
              <a:rPr lang="en-US" dirty="0" err="1"/>
              <a:t>specifiche</a:t>
            </a:r>
            <a:r>
              <a:rPr lang="en-US" dirty="0"/>
              <a:t> </a:t>
            </a:r>
            <a:r>
              <a:rPr lang="en-US" dirty="0" err="1"/>
              <a:t>fasiche</a:t>
            </a:r>
            <a:r>
              <a:rPr lang="en-US" dirty="0"/>
              <a:t> (U</a:t>
            </a:r>
            <a:r>
              <a:rPr lang="en-US" baseline="-18000" dirty="0"/>
              <a:t>g</a:t>
            </a:r>
            <a:r>
              <a:rPr lang="en-US" dirty="0"/>
              <a:t>, </a:t>
            </a:r>
            <a:r>
              <a:rPr lang="en-US" dirty="0" err="1"/>
              <a:t>U</a:t>
            </a:r>
            <a:r>
              <a:rPr lang="en-US" baseline="-18000" dirty="0" err="1"/>
              <a:t>f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Frazione</a:t>
            </a:r>
            <a:r>
              <a:rPr lang="en-US" dirty="0"/>
              <a:t> di </a:t>
            </a:r>
            <a:r>
              <a:rPr lang="en-US" dirty="0" err="1"/>
              <a:t>vapore</a:t>
            </a:r>
            <a:r>
              <a:rPr lang="en-US" dirty="0"/>
              <a:t> </a:t>
            </a:r>
            <a:r>
              <a:rPr lang="en-US" dirty="0" err="1"/>
              <a:t>volumetrica</a:t>
            </a:r>
            <a:r>
              <a:rPr lang="en-US" dirty="0"/>
              <a:t> (</a:t>
            </a:r>
            <a:r>
              <a:rPr lang="el-GR" dirty="0"/>
              <a:t>α</a:t>
            </a:r>
            <a:r>
              <a:rPr lang="en-US" baseline="-18000" dirty="0"/>
              <a:t>g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Velocità</a:t>
            </a:r>
            <a:r>
              <a:rPr lang="en-US" dirty="0"/>
              <a:t> </a:t>
            </a:r>
            <a:r>
              <a:rPr lang="en-US" dirty="0" err="1"/>
              <a:t>fasiche</a:t>
            </a:r>
            <a:r>
              <a:rPr lang="en-US" dirty="0"/>
              <a:t> (v</a:t>
            </a:r>
            <a:r>
              <a:rPr lang="en-US" baseline="-18000" dirty="0"/>
              <a:t>g</a:t>
            </a:r>
            <a:r>
              <a:rPr lang="en-US" dirty="0"/>
              <a:t>, </a:t>
            </a:r>
            <a:r>
              <a:rPr lang="en-US" dirty="0" err="1"/>
              <a:t>v</a:t>
            </a:r>
            <a:r>
              <a:rPr lang="en-US" baseline="-18000" dirty="0" err="1"/>
              <a:t>f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Titolo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non-</a:t>
            </a:r>
            <a:r>
              <a:rPr lang="en-US" dirty="0" err="1"/>
              <a:t>condensabili</a:t>
            </a:r>
            <a:r>
              <a:rPr lang="en-US" dirty="0"/>
              <a:t> (</a:t>
            </a:r>
            <a:r>
              <a:rPr lang="en-US" dirty="0" err="1"/>
              <a:t>X</a:t>
            </a:r>
            <a:r>
              <a:rPr lang="en-US" baseline="-18000" dirty="0" err="1"/>
              <a:t>n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Densità</a:t>
            </a:r>
            <a:r>
              <a:rPr lang="en-US" dirty="0"/>
              <a:t> del </a:t>
            </a:r>
            <a:r>
              <a:rPr lang="en-US" dirty="0" err="1"/>
              <a:t>boro</a:t>
            </a:r>
            <a:r>
              <a:rPr lang="en-US" dirty="0"/>
              <a:t> (</a:t>
            </a:r>
            <a:r>
              <a:rPr lang="en-US" dirty="0" err="1"/>
              <a:t>ρ</a:t>
            </a:r>
            <a:r>
              <a:rPr lang="en-US" baseline="-18000" dirty="0" err="1"/>
              <a:t>b</a:t>
            </a:r>
            <a:r>
              <a:rPr lang="en-US" dirty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06F267B-6B45-1DE0-F27C-0B4C9A1A256E}"/>
              </a:ext>
            </a:extLst>
          </p:cNvPr>
          <p:cNvSpPr txBox="1"/>
          <p:nvPr/>
        </p:nvSpPr>
        <p:spPr>
          <a:xfrm>
            <a:off x="5161759" y="3998839"/>
            <a:ext cx="38779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 </a:t>
            </a:r>
            <a:r>
              <a:rPr lang="en-US" b="1" dirty="0"/>
              <a:t>6 </a:t>
            </a:r>
            <a:r>
              <a:rPr lang="en-US" b="1" dirty="0" err="1"/>
              <a:t>variabili</a:t>
            </a:r>
            <a:r>
              <a:rPr lang="en-US" b="1" dirty="0"/>
              <a:t> </a:t>
            </a:r>
            <a:r>
              <a:rPr lang="en-US" b="1" dirty="0" err="1"/>
              <a:t>dipendenti</a:t>
            </a:r>
            <a:r>
              <a:rPr lang="en-US" b="1" dirty="0"/>
              <a:t> </a:t>
            </a:r>
            <a:r>
              <a:rPr lang="en-US" b="1" dirty="0" err="1"/>
              <a:t>secondarie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Densità</a:t>
            </a:r>
            <a:r>
              <a:rPr lang="en-US" dirty="0"/>
              <a:t> </a:t>
            </a:r>
            <a:r>
              <a:rPr lang="en-US" dirty="0" err="1"/>
              <a:t>fasiche</a:t>
            </a:r>
            <a:r>
              <a:rPr lang="en-US" dirty="0"/>
              <a:t> (</a:t>
            </a:r>
            <a:r>
              <a:rPr lang="en-US" dirty="0" err="1"/>
              <a:t>ρ</a:t>
            </a:r>
            <a:r>
              <a:rPr lang="en-US" baseline="-18000" dirty="0" err="1"/>
              <a:t>g</a:t>
            </a:r>
            <a:r>
              <a:rPr lang="en-US" baseline="-18000" dirty="0"/>
              <a:t> </a:t>
            </a:r>
            <a:r>
              <a:rPr lang="en-US" dirty="0"/>
              <a:t>, </a:t>
            </a:r>
            <a:r>
              <a:rPr lang="en-US" dirty="0" err="1"/>
              <a:t>ρ</a:t>
            </a:r>
            <a:r>
              <a:rPr lang="en-US" baseline="-18000" dirty="0" err="1"/>
              <a:t>f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Temperature </a:t>
            </a:r>
            <a:r>
              <a:rPr lang="en-US" dirty="0" err="1"/>
              <a:t>fasiche</a:t>
            </a:r>
            <a:r>
              <a:rPr lang="en-US" dirty="0"/>
              <a:t> (</a:t>
            </a:r>
            <a:r>
              <a:rPr lang="en-US" dirty="0" err="1"/>
              <a:t>T</a:t>
            </a:r>
            <a:r>
              <a:rPr lang="en-US" baseline="-18000" dirty="0" err="1"/>
              <a:t>g</a:t>
            </a:r>
            <a:r>
              <a:rPr lang="en-US" dirty="0"/>
              <a:t>, </a:t>
            </a:r>
            <a:r>
              <a:rPr lang="en-US" dirty="0" err="1"/>
              <a:t>T</a:t>
            </a:r>
            <a:r>
              <a:rPr lang="en-US" baseline="-18000" dirty="0" err="1"/>
              <a:t>f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Temperatura</a:t>
            </a:r>
            <a:r>
              <a:rPr lang="en-US" dirty="0"/>
              <a:t> di </a:t>
            </a:r>
            <a:r>
              <a:rPr lang="en-US" dirty="0" err="1"/>
              <a:t>saturazione</a:t>
            </a:r>
            <a:r>
              <a:rPr lang="en-US" dirty="0"/>
              <a:t> (T</a:t>
            </a:r>
            <a:r>
              <a:rPr lang="en-US" baseline="24000" dirty="0"/>
              <a:t>s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Frazione</a:t>
            </a:r>
            <a:r>
              <a:rPr lang="en-US" dirty="0"/>
              <a:t> non </a:t>
            </a:r>
            <a:r>
              <a:rPr lang="en-US" dirty="0" err="1"/>
              <a:t>condensabile</a:t>
            </a:r>
            <a:endParaRPr lang="en-US" dirty="0"/>
          </a:p>
          <a:p>
            <a:pPr lvl="1"/>
            <a:r>
              <a:rPr lang="en-US" dirty="0"/>
              <a:t>	di gas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/>
              <a:t>gassosa</a:t>
            </a:r>
            <a:r>
              <a:rPr lang="en-US" dirty="0"/>
              <a:t> (</a:t>
            </a:r>
            <a:r>
              <a:rPr lang="en-US" dirty="0" err="1"/>
              <a:t>X</a:t>
            </a:r>
            <a:r>
              <a:rPr lang="en-US" baseline="-18000" dirty="0" err="1"/>
              <a:t>ni</a:t>
            </a:r>
            <a:r>
              <a:rPr lang="en-US" dirty="0"/>
              <a:t>)	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22E7DA96-4803-C3A7-294B-33250ADD7570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83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sz="2800" dirty="0"/>
              <a:t>APPENDICE B – MODELLO IDRODINAMICO RELAP5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2E153B4-97E3-4249-39A7-E573A8631E5F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FB4B2BF-D8F7-A1E9-9F73-2F6C72540F93}"/>
              </a:ext>
            </a:extLst>
          </p:cNvPr>
          <p:cNvSpPr txBox="1"/>
          <p:nvPr/>
        </p:nvSpPr>
        <p:spPr>
          <a:xfrm>
            <a:off x="288521" y="1577677"/>
            <a:ext cx="85810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 </a:t>
            </a:r>
            <a:r>
              <a:rPr lang="en-US" dirty="0" err="1"/>
              <a:t>equazioni</a:t>
            </a:r>
            <a:r>
              <a:rPr lang="en-US" dirty="0"/>
              <a:t> </a:t>
            </a:r>
            <a:r>
              <a:rPr lang="en-US" dirty="0" err="1"/>
              <a:t>differenziali</a:t>
            </a:r>
            <a:r>
              <a:rPr lang="en-US" dirty="0"/>
              <a:t> di base per il moto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modello</a:t>
            </a:r>
            <a:r>
              <a:rPr lang="en-US" dirty="0"/>
              <a:t> a due </a:t>
            </a:r>
            <a:r>
              <a:rPr lang="en-US" dirty="0" err="1"/>
              <a:t>fluidi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: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 </a:t>
            </a:r>
            <a:r>
              <a:rPr lang="en-US" dirty="0" err="1"/>
              <a:t>equazioni</a:t>
            </a:r>
            <a:r>
              <a:rPr lang="en-US" dirty="0"/>
              <a:t> di </a:t>
            </a:r>
            <a:r>
              <a:rPr lang="en-US" b="1" dirty="0" err="1"/>
              <a:t>continuità</a:t>
            </a:r>
            <a:r>
              <a:rPr lang="en-US" b="1" dirty="0"/>
              <a:t> </a:t>
            </a:r>
            <a:r>
              <a:rPr lang="en-US" b="1" dirty="0" err="1"/>
              <a:t>fasiche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 </a:t>
            </a:r>
            <a:r>
              <a:rPr lang="en-US" dirty="0" err="1"/>
              <a:t>equazioni</a:t>
            </a:r>
            <a:r>
              <a:rPr lang="en-US" dirty="0"/>
              <a:t> di </a:t>
            </a:r>
            <a:r>
              <a:rPr lang="en-US" b="1" dirty="0" err="1"/>
              <a:t>conservazione</a:t>
            </a:r>
            <a:r>
              <a:rPr lang="en-US" b="1" dirty="0"/>
              <a:t> </a:t>
            </a:r>
            <a:r>
              <a:rPr lang="en-US" b="1" dirty="0" err="1"/>
              <a:t>della</a:t>
            </a:r>
            <a:r>
              <a:rPr lang="en-US" b="1" dirty="0"/>
              <a:t> </a:t>
            </a:r>
            <a:r>
              <a:rPr lang="en-US" b="1" dirty="0" err="1"/>
              <a:t>q.tà</a:t>
            </a:r>
            <a:r>
              <a:rPr lang="en-US" b="1" dirty="0"/>
              <a:t> di moto </a:t>
            </a:r>
            <a:r>
              <a:rPr lang="en-US" b="1" dirty="0" err="1"/>
              <a:t>fasiche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 </a:t>
            </a:r>
            <a:r>
              <a:rPr lang="en-US" dirty="0" err="1"/>
              <a:t>equazioni</a:t>
            </a:r>
            <a:r>
              <a:rPr lang="en-US" dirty="0"/>
              <a:t> di </a:t>
            </a:r>
            <a:r>
              <a:rPr lang="en-US" b="1" dirty="0" err="1"/>
              <a:t>conservazione</a:t>
            </a:r>
            <a:r>
              <a:rPr lang="en-US" b="1" dirty="0"/>
              <a:t> </a:t>
            </a:r>
            <a:r>
              <a:rPr lang="en-US" b="1" dirty="0" err="1"/>
              <a:t>dell’energia</a:t>
            </a:r>
            <a:r>
              <a:rPr lang="en-US" b="1" dirty="0"/>
              <a:t> </a:t>
            </a:r>
            <a:r>
              <a:rPr lang="en-US" b="1" dirty="0" err="1"/>
              <a:t>fasiche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 </a:t>
            </a:r>
            <a:r>
              <a:rPr lang="en-US" dirty="0" err="1"/>
              <a:t>equazioni</a:t>
            </a:r>
            <a:r>
              <a:rPr lang="en-US" dirty="0"/>
              <a:t> per </a:t>
            </a:r>
            <a:r>
              <a:rPr lang="en-US" dirty="0" err="1"/>
              <a:t>i</a:t>
            </a:r>
            <a:r>
              <a:rPr lang="en-US" dirty="0"/>
              <a:t> termini di </a:t>
            </a:r>
            <a:r>
              <a:rPr lang="en-US" b="1" dirty="0" err="1"/>
              <a:t>dissipazione</a:t>
            </a:r>
            <a:endParaRPr lang="en-US" b="1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7CBFDC0-BE4B-9426-EBF2-5F6DD32CB4DD}"/>
              </a:ext>
            </a:extLst>
          </p:cNvPr>
          <p:cNvSpPr txBox="1"/>
          <p:nvPr/>
        </p:nvSpPr>
        <p:spPr>
          <a:xfrm>
            <a:off x="281478" y="3671729"/>
            <a:ext cx="85810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Solo </a:t>
            </a:r>
            <a:r>
              <a:rPr lang="en-US" dirty="0" err="1"/>
              <a:t>successivamente</a:t>
            </a:r>
            <a:r>
              <a:rPr lang="en-US" dirty="0"/>
              <a:t> </a:t>
            </a:r>
            <a:r>
              <a:rPr lang="en-US" dirty="0" err="1"/>
              <a:t>queste</a:t>
            </a:r>
            <a:r>
              <a:rPr lang="en-US" dirty="0"/>
              <a:t> </a:t>
            </a:r>
            <a:r>
              <a:rPr lang="en-US" dirty="0" err="1"/>
              <a:t>equazioni</a:t>
            </a:r>
            <a:r>
              <a:rPr lang="en-US" dirty="0"/>
              <a:t> </a:t>
            </a:r>
            <a:r>
              <a:rPr lang="en-US" dirty="0" err="1"/>
              <a:t>possono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modificate</a:t>
            </a:r>
            <a:r>
              <a:rPr lang="en-US" dirty="0"/>
              <a:t> ed </a:t>
            </a:r>
            <a:r>
              <a:rPr lang="en-US" dirty="0" err="1"/>
              <a:t>estese</a:t>
            </a:r>
            <a:r>
              <a:rPr lang="en-US" dirty="0"/>
              <a:t> </a:t>
            </a:r>
            <a:r>
              <a:rPr lang="en-US" dirty="0" err="1"/>
              <a:t>aggiungendo</a:t>
            </a:r>
            <a:r>
              <a:rPr lang="en-US" dirty="0"/>
              <a:t>: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 </a:t>
            </a:r>
            <a:r>
              <a:rPr lang="en-US" dirty="0" err="1"/>
              <a:t>equazione</a:t>
            </a:r>
            <a:r>
              <a:rPr lang="en-US" dirty="0"/>
              <a:t> per </a:t>
            </a:r>
            <a:r>
              <a:rPr lang="en-US" b="1" dirty="0"/>
              <a:t>non-</a:t>
            </a:r>
            <a:r>
              <a:rPr lang="en-US" b="1" dirty="0" err="1"/>
              <a:t>condensabili</a:t>
            </a:r>
            <a:r>
              <a:rPr lang="en-US" b="1" dirty="0"/>
              <a:t> </a:t>
            </a:r>
            <a:r>
              <a:rPr lang="en-US" b="1" dirty="0" err="1"/>
              <a:t>nella</a:t>
            </a:r>
            <a:r>
              <a:rPr lang="en-US" b="1" dirty="0"/>
              <a:t> </a:t>
            </a:r>
            <a:r>
              <a:rPr lang="en-US" b="1" dirty="0" err="1"/>
              <a:t>fase</a:t>
            </a:r>
            <a:r>
              <a:rPr lang="en-US" b="1" dirty="0"/>
              <a:t> </a:t>
            </a:r>
            <a:r>
              <a:rPr lang="en-US" b="1" dirty="0" err="1"/>
              <a:t>gassosa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 </a:t>
            </a:r>
            <a:r>
              <a:rPr lang="en-US" dirty="0" err="1"/>
              <a:t>equazione</a:t>
            </a:r>
            <a:r>
              <a:rPr lang="en-US" dirty="0"/>
              <a:t> per la </a:t>
            </a:r>
            <a:r>
              <a:rPr lang="en-US" b="1" dirty="0" err="1"/>
              <a:t>concentrazione</a:t>
            </a:r>
            <a:r>
              <a:rPr lang="en-US" b="1" dirty="0"/>
              <a:t> di </a:t>
            </a:r>
            <a:r>
              <a:rPr lang="en-US" b="1" dirty="0" err="1"/>
              <a:t>boro</a:t>
            </a:r>
            <a:r>
              <a:rPr lang="en-US" b="1" dirty="0"/>
              <a:t> </a:t>
            </a:r>
            <a:r>
              <a:rPr lang="en-US" b="1" dirty="0" err="1"/>
              <a:t>nel</a:t>
            </a:r>
            <a:r>
              <a:rPr lang="en-US" b="1" dirty="0"/>
              <a:t> </a:t>
            </a:r>
            <a:r>
              <a:rPr lang="en-US" b="1" dirty="0" err="1"/>
              <a:t>liquido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 </a:t>
            </a:r>
            <a:r>
              <a:rPr lang="en-US" dirty="0" err="1"/>
              <a:t>eventuale</a:t>
            </a:r>
            <a:r>
              <a:rPr lang="en-US" dirty="0"/>
              <a:t> </a:t>
            </a:r>
            <a:r>
              <a:rPr lang="en-US" dirty="0" err="1"/>
              <a:t>modifica</a:t>
            </a:r>
            <a:r>
              <a:rPr lang="en-US" dirty="0"/>
              <a:t> alle </a:t>
            </a:r>
            <a:r>
              <a:rPr lang="en-US" dirty="0" err="1"/>
              <a:t>q.tà</a:t>
            </a:r>
            <a:r>
              <a:rPr lang="en-US" dirty="0"/>
              <a:t> di moto per </a:t>
            </a:r>
            <a:r>
              <a:rPr lang="en-US" dirty="0" err="1"/>
              <a:t>considerare</a:t>
            </a:r>
            <a:r>
              <a:rPr lang="en-US" dirty="0"/>
              <a:t> la </a:t>
            </a:r>
            <a:r>
              <a:rPr lang="en-US" b="1" dirty="0" err="1"/>
              <a:t>stratificazione</a:t>
            </a:r>
            <a:r>
              <a:rPr lang="en-US" b="1" dirty="0"/>
              <a:t> </a:t>
            </a:r>
            <a:r>
              <a:rPr lang="en-US" b="1" dirty="0" err="1"/>
              <a:t>termica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98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sz="2800" dirty="0"/>
              <a:t>APPENDICE B – MODELLO IDRODINAMICO RELAP5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2E153B4-97E3-4249-39A7-E573A8631E5F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FB4B2BF-D8F7-A1E9-9F73-2F6C72540F93}"/>
              </a:ext>
            </a:extLst>
          </p:cNvPr>
          <p:cNvSpPr txBox="1"/>
          <p:nvPr/>
        </p:nvSpPr>
        <p:spPr>
          <a:xfrm>
            <a:off x="281477" y="1369110"/>
            <a:ext cx="8581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equazioni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differenziali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di base per il moto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modello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 due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fluidi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sono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E71138F-1A4B-64D4-0B98-BDB6242DD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614" y="2493315"/>
            <a:ext cx="2200291" cy="552454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94438F6F-8FD1-0B60-51CE-8A8E88B714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3468" y="2470756"/>
            <a:ext cx="2324117" cy="600079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FCDA214-E878-FD72-18E5-0A01A1B5488D}"/>
              </a:ext>
            </a:extLst>
          </p:cNvPr>
          <p:cNvSpPr txBox="1"/>
          <p:nvPr/>
        </p:nvSpPr>
        <p:spPr>
          <a:xfrm>
            <a:off x="199031" y="2590778"/>
            <a:ext cx="152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CONTINUITA’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A5F2483-9FB4-2CD3-C51D-D60B95EBDBBE}"/>
              </a:ext>
            </a:extLst>
          </p:cNvPr>
          <p:cNvSpPr txBox="1"/>
          <p:nvPr/>
        </p:nvSpPr>
        <p:spPr>
          <a:xfrm>
            <a:off x="199031" y="3635047"/>
            <a:ext cx="1686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Q.TA’ DI MOTO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9195649-D7CC-1CC6-CCC2-F09C918691C6}"/>
              </a:ext>
            </a:extLst>
          </p:cNvPr>
          <p:cNvSpPr txBox="1"/>
          <p:nvPr/>
        </p:nvSpPr>
        <p:spPr>
          <a:xfrm>
            <a:off x="281477" y="4743203"/>
            <a:ext cx="152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ENERGIA</a:t>
            </a:r>
          </a:p>
        </p:txBody>
      </p:sp>
      <p:pic>
        <p:nvPicPr>
          <p:cNvPr id="14" name="Immagine 13" descr="Immagine che contiene testo&#10;&#10;Descrizione generata automaticamente">
            <a:extLst>
              <a:ext uri="{FF2B5EF4-FFF2-40B4-BE49-F238E27FC236}">
                <a16:creationId xmlns:a16="http://schemas.microsoft.com/office/drawing/2014/main" id="{BFC3473F-1F0B-37AD-F109-81789C48E8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0903" y="3267820"/>
            <a:ext cx="3414066" cy="985726"/>
          </a:xfrm>
          <a:prstGeom prst="rect">
            <a:avLst/>
          </a:prstGeom>
        </p:spPr>
      </p:pic>
      <p:pic>
        <p:nvPicPr>
          <p:cNvPr id="16" name="Immagine 15" descr="Immagine che contiene testo&#10;&#10;Descrizione generata automaticamente">
            <a:extLst>
              <a:ext uri="{FF2B5EF4-FFF2-40B4-BE49-F238E27FC236}">
                <a16:creationId xmlns:a16="http://schemas.microsoft.com/office/drawing/2014/main" id="{6DF323E9-EAA1-E775-A615-B516E1F6BF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1609" y="3365561"/>
            <a:ext cx="3414066" cy="937329"/>
          </a:xfrm>
          <a:prstGeom prst="rect">
            <a:avLst/>
          </a:prstGeom>
        </p:spPr>
      </p:pic>
      <p:pic>
        <p:nvPicPr>
          <p:cNvPr id="18" name="Immagine 17" descr="Immagine che contiene testo&#10;&#10;Descrizione generata automaticamente">
            <a:extLst>
              <a:ext uri="{FF2B5EF4-FFF2-40B4-BE49-F238E27FC236}">
                <a16:creationId xmlns:a16="http://schemas.microsoft.com/office/drawing/2014/main" id="{A44CB700-BDD3-F091-756D-BCFDCB0756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1424" y="4521140"/>
            <a:ext cx="3047837" cy="760088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58F9F315-9368-66B3-55FC-7EBA26A9F9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54990" y="4597616"/>
            <a:ext cx="3143777" cy="698219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B173162C-2220-3239-EFA8-D47938BF32DD}"/>
              </a:ext>
            </a:extLst>
          </p:cNvPr>
          <p:cNvSpPr txBox="1"/>
          <p:nvPr/>
        </p:nvSpPr>
        <p:spPr>
          <a:xfrm>
            <a:off x="259002" y="5504651"/>
            <a:ext cx="152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DISSIPAZIONI</a:t>
            </a:r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732723CE-95F6-69A5-B0E1-3BF8067A5DD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14754" y="5556756"/>
            <a:ext cx="1681175" cy="366715"/>
          </a:xfrm>
          <a:prstGeom prst="rect">
            <a:avLst/>
          </a:prstGeom>
        </p:spPr>
      </p:pic>
      <p:pic>
        <p:nvPicPr>
          <p:cNvPr id="25" name="Immagine 24" descr="Immagine che contiene testo&#10;&#10;Descrizione generata automaticamente">
            <a:extLst>
              <a:ext uri="{FF2B5EF4-FFF2-40B4-BE49-F238E27FC236}">
                <a16:creationId xmlns:a16="http://schemas.microsoft.com/office/drawing/2014/main" id="{2C3A3B6E-44DD-09BA-440C-7D27BAA7343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11205" y="5463096"/>
            <a:ext cx="1776425" cy="452441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A454D94A-1CCA-3067-34BA-FA2BF0D6622D}"/>
              </a:ext>
            </a:extLst>
          </p:cNvPr>
          <p:cNvSpPr txBox="1"/>
          <p:nvPr/>
        </p:nvSpPr>
        <p:spPr>
          <a:xfrm>
            <a:off x="2766128" y="1951077"/>
            <a:ext cx="152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VAPORE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990FD96D-2749-7B13-EAD5-8D12131BECB9}"/>
              </a:ext>
            </a:extLst>
          </p:cNvPr>
          <p:cNvSpPr txBox="1"/>
          <p:nvPr/>
        </p:nvSpPr>
        <p:spPr>
          <a:xfrm>
            <a:off x="6394592" y="1951077"/>
            <a:ext cx="152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LIQUIDO</a:t>
            </a:r>
          </a:p>
        </p:txBody>
      </p:sp>
    </p:spTree>
    <p:extLst>
      <p:ext uri="{BB962C8B-B14F-4D97-AF65-F5344CB8AC3E}">
        <p14:creationId xmlns:p14="http://schemas.microsoft.com/office/powerpoint/2010/main" val="3071307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sz="2800" dirty="0"/>
              <a:t>APPENDICE B – MODELLO IDRODINAMICO RELAP5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2E153B4-97E3-4249-39A7-E573A8631E5F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FB4B2BF-D8F7-A1E9-9F73-2F6C72540F93}"/>
              </a:ext>
            </a:extLst>
          </p:cNvPr>
          <p:cNvSpPr txBox="1"/>
          <p:nvPr/>
        </p:nvSpPr>
        <p:spPr>
          <a:xfrm>
            <a:off x="288521" y="1577677"/>
            <a:ext cx="868066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 </a:t>
            </a:r>
            <a:r>
              <a:rPr lang="en-US" b="1" dirty="0">
                <a:solidFill>
                  <a:prstClr val="black"/>
                </a:solidFill>
                <a:latin typeface="Calibri"/>
              </a:rPr>
              <a:t>RELAZIONI DI STATO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sono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date da un </a:t>
            </a:r>
            <a:r>
              <a:rPr lang="en-US" b="1" dirty="0" err="1">
                <a:solidFill>
                  <a:prstClr val="black"/>
                </a:solidFill>
                <a:latin typeface="Calibri"/>
              </a:rPr>
              <a:t>modello</a:t>
            </a:r>
            <a:r>
              <a:rPr lang="en-US" b="1" dirty="0">
                <a:solidFill>
                  <a:prstClr val="black"/>
                </a:solidFill>
                <a:latin typeface="Calibri"/>
              </a:rPr>
              <a:t> a sei </a:t>
            </a:r>
            <a:r>
              <a:rPr lang="en-US" b="1" dirty="0" err="1">
                <a:solidFill>
                  <a:prstClr val="black"/>
                </a:solidFill>
                <a:latin typeface="Calibri"/>
              </a:rPr>
              <a:t>equazioni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Le 5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variabili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di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stato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indipendenti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sono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kumimoji="0" lang="en-US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Pressione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(P)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prstClr val="black"/>
                </a:solidFill>
                <a:latin typeface="Calibri"/>
              </a:rPr>
              <a:t>Frazione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di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vuoto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(</a:t>
            </a:r>
            <a:r>
              <a:rPr lang="el-GR" dirty="0"/>
              <a:t>α</a:t>
            </a:r>
            <a:r>
              <a:rPr lang="en-US" baseline="-18000" dirty="0"/>
              <a:t>g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kumimoji="0" lang="en-US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Energie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interna </a:t>
            </a:r>
            <a:r>
              <a:rPr kumimoji="0" lang="en-US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specifiche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fasiche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(U</a:t>
            </a:r>
            <a:r>
              <a:rPr kumimoji="0" lang="en-US" i="0" u="none" strike="noStrike" kern="1200" cap="none" spc="0" normalizeH="0" baseline="-18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</a:t>
            </a:r>
            <a:r>
              <a:rPr kumimoji="0" lang="en-US" i="0" u="none" strike="noStrike" kern="1200" cap="none" spc="0" normalizeH="0" baseline="-18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prstClr val="black"/>
                </a:solidFill>
                <a:latin typeface="Calibri"/>
              </a:rPr>
              <a:t>Titolo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dei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non-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condensabili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(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X</a:t>
            </a:r>
            <a:r>
              <a:rPr lang="en-US" baseline="-18000" dirty="0" err="1">
                <a:solidFill>
                  <a:prstClr val="black"/>
                </a:solidFill>
                <a:latin typeface="Calibri"/>
              </a:rPr>
              <a:t>n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  <a:p>
            <a:pPr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  <a:p>
            <a:pPr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Tutte le rimanenti variabili termodinamiche (temperature, densità, pressioni parziali, titoli) sono espresse in funzione di quelle indipendenti.</a:t>
            </a:r>
          </a:p>
          <a:p>
            <a:pPr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Oltre a queste grandezze termodinamiche sono richieste delle derivate parziali per la linearizzazione nell’ambito della risoluzione numerica.</a:t>
            </a:r>
          </a:p>
          <a:p>
            <a:pPr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RELAP5 sfrutta la tabulazione della maggior parte delle grandezze termodinamiche necessarie ma ne ricava in autonomia alcune.</a:t>
            </a:r>
          </a:p>
          <a:p>
            <a:pPr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6761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sz="2800" dirty="0"/>
              <a:t>APPENDICE B – MODELLO IDRODINAMICO RELAP5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2E153B4-97E3-4249-39A7-E573A8631E5F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FB4B2BF-D8F7-A1E9-9F73-2F6C72540F93}"/>
              </a:ext>
            </a:extLst>
          </p:cNvPr>
          <p:cNvSpPr txBox="1"/>
          <p:nvPr/>
        </p:nvSpPr>
        <p:spPr>
          <a:xfrm>
            <a:off x="288521" y="1382694"/>
            <a:ext cx="87210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 grandezze e derivate nelle tabelle[2] sono: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Pressione di saturazione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Temperatura di saturazione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Volume specifico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	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prstClr val="black"/>
                </a:solidFill>
                <a:latin typeface="Calibri"/>
              </a:rPr>
              <a:t>Energia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interna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specifica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prstClr val="black"/>
                </a:solidFill>
                <a:latin typeface="Calibri"/>
              </a:rPr>
              <a:t>Coefficiente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di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espansione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isobarica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(</a:t>
            </a:r>
            <a:r>
              <a:rPr lang="el-GR" dirty="0">
                <a:solidFill>
                  <a:prstClr val="black"/>
                </a:solidFill>
                <a:latin typeface="Calibri"/>
              </a:rPr>
              <a:t>β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prstClr val="black"/>
                </a:solidFill>
                <a:latin typeface="Calibri"/>
              </a:rPr>
              <a:t>Compressibilità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isotermica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(k)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prstClr val="black"/>
                </a:solidFill>
                <a:latin typeface="Calibri"/>
              </a:rPr>
              <a:t>Calore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specifico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isobarico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 	(C</a:t>
            </a:r>
            <a:r>
              <a:rPr lang="en-US" baseline="-18000" dirty="0">
                <a:solidFill>
                  <a:prstClr val="black"/>
                </a:solidFill>
                <a:latin typeface="Calibri"/>
              </a:rPr>
              <a:t>p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)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grandezze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rimanenti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sono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ricavate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tramite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le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seguenti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relazioni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per la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fase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liquida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altre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4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speculari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per la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fase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vapore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):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A897CD0-0B8F-BB7C-74E4-9052349C7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93" y="4588477"/>
            <a:ext cx="2439831" cy="75037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C8F7DC37-9DD7-6656-90BD-57DEB628FA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693" y="5338856"/>
            <a:ext cx="2016744" cy="667796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07EA8588-2EA7-D838-C7A6-97526C739D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2410" y="4617047"/>
            <a:ext cx="2595581" cy="795343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0B7DBE11-7487-0CE1-F33D-6178A913AC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2410" y="5338856"/>
            <a:ext cx="2488287" cy="69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626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2800" dirty="0"/>
              <a:t>REFERENCES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2E153B4-97E3-4249-39A7-E573A8631E5F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FB4B2BF-D8F7-A1E9-9F73-2F6C72540F93}"/>
              </a:ext>
            </a:extLst>
          </p:cNvPr>
          <p:cNvSpPr txBox="1"/>
          <p:nvPr/>
        </p:nvSpPr>
        <p:spPr>
          <a:xfrm>
            <a:off x="288521" y="1382694"/>
            <a:ext cx="872100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[1]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</a:rPr>
              <a:t>Todreas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, N. E., &amp; </a:t>
            </a:r>
            <a:r>
              <a:rPr lang="en-US" sz="1400" b="0" i="0" dirty="0" err="1">
                <a:solidFill>
                  <a:srgbClr val="000000"/>
                </a:solidFill>
                <a:effectLst/>
              </a:rPr>
              <a:t>Kazimi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, M. S. (2011). </a:t>
            </a:r>
            <a:r>
              <a:rPr lang="en-US" sz="1400" b="0" i="1" dirty="0">
                <a:solidFill>
                  <a:srgbClr val="000000"/>
                </a:solidFill>
                <a:effectLst/>
              </a:rPr>
              <a:t>Nuclear systems: Volume 1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. London: Taylor &amp; Francis.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pPr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[2] </a:t>
            </a:r>
            <a:r>
              <a:rPr lang="en-US" sz="1400" dirty="0"/>
              <a:t>American Society of Mechanical Engineers. Thermodynamic and Transport Properties of Steam. United     Engineering Center, 345 East 45th Street, New York, NY. 1967.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4335270"/>
      </p:ext>
    </p:extLst>
  </p:cSld>
  <p:clrMapOvr>
    <a:masterClrMapping/>
  </p:clrMapOvr>
</p:sld>
</file>

<file path=ppt/theme/theme1.xml><?xml version="1.0" encoding="utf-8"?>
<a:theme xmlns:a="http://schemas.openxmlformats.org/drawingml/2006/main" name="PO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POLI</Template>
  <TotalTime>299</TotalTime>
  <Words>794</Words>
  <Application>Microsoft Office PowerPoint</Application>
  <PresentationFormat>Presentazione su schermo (4:3)</PresentationFormat>
  <Paragraphs>125</Paragraphs>
  <Slides>8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POLI</vt:lpstr>
      <vt:lpstr>TITOLO</vt:lpstr>
      <vt:lpstr>APPENDICE A – Modello PWR</vt:lpstr>
      <vt:lpstr>APPENDICE B – MODELLO IDRODINAMICO RELAP5</vt:lpstr>
      <vt:lpstr>APPENDICE B – MODELLO IDRODINAMICO RELAP5</vt:lpstr>
      <vt:lpstr>APPENDICE B – MODELLO IDRODINAMICO RELAP5</vt:lpstr>
      <vt:lpstr>APPENDICE B – MODELLO IDRODINAMICO RELAP5</vt:lpstr>
      <vt:lpstr>APPENDICE B – MODELLO IDRODINAMICO RELAP5</vt:lpstr>
      <vt:lpstr>REFERENCES</vt:lpstr>
    </vt:vector>
  </TitlesOfParts>
  <Company>Area Servizi 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Colleoni</dc:creator>
  <cp:lastModifiedBy>Lorenzo Mazzocco</cp:lastModifiedBy>
  <cp:revision>38</cp:revision>
  <dcterms:created xsi:type="dcterms:W3CDTF">2015-05-26T12:27:57Z</dcterms:created>
  <dcterms:modified xsi:type="dcterms:W3CDTF">2022-06-24T13:32:25Z</dcterms:modified>
</cp:coreProperties>
</file>