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91638" autoAdjust="0"/>
  </p:normalViewPr>
  <p:slideViewPr>
    <p:cSldViewPr snapToGrid="0" snapToObjects="1">
      <p:cViewPr varScale="1">
        <p:scale>
          <a:sx n="71" d="100"/>
          <a:sy n="71" d="100"/>
        </p:scale>
        <p:origin x="150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644E0-6133-49E5-A3AD-BABC8DA91923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D5554-9AB2-47CF-9ED0-BEE842EB88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1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0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due </a:t>
            </a:r>
            <a:r>
              <a:rPr lang="en-US" dirty="0" err="1"/>
              <a:t>variabili</a:t>
            </a:r>
            <a:r>
              <a:rPr lang="en-US" dirty="0"/>
              <a:t> </a:t>
            </a:r>
            <a:r>
              <a:rPr lang="en-US" dirty="0" err="1"/>
              <a:t>indipendenti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TEMPO (t) e POSIZIONE (x).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5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Solo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di base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ed </a:t>
            </a:r>
            <a:r>
              <a:rPr lang="en-US" dirty="0" err="1"/>
              <a:t>estese</a:t>
            </a:r>
            <a:r>
              <a:rPr lang="en-US" dirty="0"/>
              <a:t> per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:</a:t>
            </a:r>
          </a:p>
          <a:p>
            <a:pPr marL="228600" indent="-228600">
              <a:buAutoNum type="arabicParenR"/>
            </a:pPr>
            <a:r>
              <a:rPr lang="en-US" dirty="0"/>
              <a:t>Non-</a:t>
            </a:r>
            <a:r>
              <a:rPr lang="en-US" dirty="0" err="1"/>
              <a:t>condensabili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gassosa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 err="1"/>
              <a:t>Concentrazione</a:t>
            </a:r>
            <a:r>
              <a:rPr lang="en-US" dirty="0"/>
              <a:t> di </a:t>
            </a:r>
            <a:r>
              <a:rPr lang="en-US" dirty="0" err="1"/>
              <a:t>boro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liquida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 err="1"/>
              <a:t>Stratificazione</a:t>
            </a:r>
            <a:r>
              <a:rPr lang="en-US" dirty="0"/>
              <a:t> </a:t>
            </a:r>
            <a:r>
              <a:rPr lang="en-US" dirty="0" err="1"/>
              <a:t>termica</a:t>
            </a:r>
            <a:r>
              <a:rPr lang="en-US" dirty="0"/>
              <a:t> per </a:t>
            </a:r>
            <a:r>
              <a:rPr lang="en-US" dirty="0" err="1"/>
              <a:t>flussi</a:t>
            </a:r>
            <a:r>
              <a:rPr lang="en-US" dirty="0"/>
              <a:t> a basso Reynolds in pipe </a:t>
            </a:r>
            <a:r>
              <a:rPr lang="en-US" dirty="0" err="1"/>
              <a:t>orizzontali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62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dissipazioni</a:t>
            </a:r>
            <a:r>
              <a:rPr lang="en-US" dirty="0"/>
              <a:t> </a:t>
            </a:r>
            <a:r>
              <a:rPr lang="en-US" dirty="0" err="1"/>
              <a:t>derivanti</a:t>
            </a:r>
            <a:r>
              <a:rPr lang="en-US" dirty="0"/>
              <a:t> da </a:t>
            </a:r>
            <a:r>
              <a:rPr lang="en-US" dirty="0" err="1"/>
              <a:t>trasferimento</a:t>
            </a:r>
            <a:r>
              <a:rPr lang="en-US" dirty="0"/>
              <a:t> di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interfacciale</a:t>
            </a:r>
            <a:r>
              <a:rPr lang="en-US" dirty="0"/>
              <a:t>, </a:t>
            </a:r>
            <a:r>
              <a:rPr lang="en-US" dirty="0" err="1"/>
              <a:t>frizione</a:t>
            </a:r>
            <a:r>
              <a:rPr lang="en-US" dirty="0"/>
              <a:t> </a:t>
            </a:r>
            <a:r>
              <a:rPr lang="en-US" dirty="0" err="1"/>
              <a:t>interfacciale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ignorati</a:t>
            </a:r>
            <a:r>
              <a:rPr lang="en-US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085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591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141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62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assoc.prof.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721149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Lorenzo Mazzocco</a:t>
            </a:r>
          </a:p>
          <a:p>
            <a:r>
              <a:rPr lang="it-IT" dirty="0"/>
              <a:t>Marco Musile Tanzi</a:t>
            </a:r>
          </a:p>
          <a:p>
            <a:r>
              <a:rPr lang="it-IT" dirty="0"/>
              <a:t>Pierluigi Tagliabue</a:t>
            </a:r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APPENDICE A – Modello PWR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1188076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Le grandezze fondamentali per il modello di PWR sono prese da </a:t>
            </a:r>
            <a:r>
              <a:rPr lang="it-IT" sz="2000" b="1" dirty="0" err="1">
                <a:latin typeface="+mn-lt"/>
              </a:rPr>
              <a:t>Todreas</a:t>
            </a:r>
            <a:r>
              <a:rPr lang="it-IT" sz="2000" b="1" dirty="0">
                <a:latin typeface="+mn-lt"/>
              </a:rPr>
              <a:t> N., </a:t>
            </a:r>
            <a:r>
              <a:rPr lang="it-IT" sz="2000" b="1" dirty="0" err="1">
                <a:latin typeface="+mn-lt"/>
              </a:rPr>
              <a:t>Kazimi</a:t>
            </a:r>
            <a:r>
              <a:rPr lang="it-IT" sz="2000" b="1" dirty="0">
                <a:latin typeface="+mn-lt"/>
              </a:rPr>
              <a:t> M. «</a:t>
            </a:r>
            <a:r>
              <a:rPr lang="it-IT" sz="2000" b="1" dirty="0" err="1">
                <a:latin typeface="+mn-lt"/>
              </a:rPr>
              <a:t>Nuclear</a:t>
            </a:r>
            <a:r>
              <a:rPr lang="it-IT" sz="2000" b="1" dirty="0">
                <a:latin typeface="+mn-lt"/>
              </a:rPr>
              <a:t> Systems Vol. I – Thermal </a:t>
            </a:r>
            <a:r>
              <a:rPr lang="it-IT" sz="2000" b="1" dirty="0" err="1">
                <a:latin typeface="+mn-lt"/>
              </a:rPr>
              <a:t>Hydraulic</a:t>
            </a:r>
            <a:r>
              <a:rPr lang="it-IT" sz="2000" b="1" dirty="0">
                <a:latin typeface="+mn-lt"/>
              </a:rPr>
              <a:t> Fundamentals» </a:t>
            </a:r>
            <a:r>
              <a:rPr lang="it-IT" sz="2000" dirty="0">
                <a:latin typeface="+mn-lt"/>
              </a:rPr>
              <a:t>(</a:t>
            </a:r>
            <a:r>
              <a:rPr lang="it-IT" sz="2000" dirty="0" err="1">
                <a:latin typeface="+mn-lt"/>
              </a:rPr>
              <a:t>Appendix</a:t>
            </a:r>
            <a:r>
              <a:rPr lang="it-IT" sz="2000" dirty="0">
                <a:latin typeface="+mn-lt"/>
              </a:rPr>
              <a:t> K).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748F998-35E4-9BB6-3B26-76EAE97D06F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8521" y="2920284"/>
            <a:ext cx="36447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Nominal pressure</a:t>
            </a:r>
          </a:p>
          <a:p>
            <a:r>
              <a:rPr lang="en-US" dirty="0"/>
              <a:t>Total core pressure drop</a:t>
            </a:r>
          </a:p>
          <a:p>
            <a:r>
              <a:rPr lang="en-US" dirty="0"/>
              <a:t>Core inlet temperature</a:t>
            </a:r>
          </a:p>
          <a:p>
            <a:r>
              <a:rPr lang="en-US" dirty="0"/>
              <a:t>Core outlet temperature</a:t>
            </a:r>
          </a:p>
          <a:p>
            <a:r>
              <a:rPr lang="en-US" dirty="0"/>
              <a:t>Avg. core power density</a:t>
            </a:r>
          </a:p>
          <a:p>
            <a:r>
              <a:rPr lang="en-US" dirty="0"/>
              <a:t>Avg. core specific power</a:t>
            </a:r>
          </a:p>
          <a:p>
            <a:r>
              <a:rPr lang="en-US" dirty="0"/>
              <a:t>Rod-to-rod pitch</a:t>
            </a:r>
          </a:p>
          <a:p>
            <a:r>
              <a:rPr lang="en-US" dirty="0"/>
              <a:t>Fuel rod outside diameter</a:t>
            </a:r>
          </a:p>
          <a:p>
            <a:r>
              <a:rPr lang="en-US" dirty="0"/>
              <a:t>Cladding thickness</a:t>
            </a:r>
          </a:p>
          <a:p>
            <a:r>
              <a:rPr lang="en-US" dirty="0"/>
              <a:t>Fuel-cladding gap</a:t>
            </a:r>
          </a:p>
          <a:p>
            <a:r>
              <a:rPr lang="en-US" dirty="0"/>
              <a:t>Fuel pellet diameter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F03634-0137-2152-9F54-9F661AAD94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26512" y="2836570"/>
            <a:ext cx="2381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fuel rod height</a:t>
            </a:r>
          </a:p>
          <a:p>
            <a:r>
              <a:rPr lang="en-US" dirty="0"/>
              <a:t>Heated fuel height</a:t>
            </a:r>
          </a:p>
          <a:p>
            <a:r>
              <a:rPr lang="en-US" dirty="0"/>
              <a:t>Peak LHGR</a:t>
            </a:r>
          </a:p>
          <a:p>
            <a:r>
              <a:rPr lang="en-US" dirty="0"/>
              <a:t>Core average LHGR</a:t>
            </a:r>
          </a:p>
          <a:p>
            <a:r>
              <a:rPr lang="en-US" dirty="0"/>
              <a:t>Subchannel flow rate</a:t>
            </a:r>
          </a:p>
          <a:p>
            <a:r>
              <a:rPr lang="en-US" dirty="0"/>
              <a:t>Subchannel flow area</a:t>
            </a:r>
          </a:p>
          <a:p>
            <a:r>
              <a:rPr lang="en-US" dirty="0"/>
              <a:t>Subchannel mass flux</a:t>
            </a:r>
          </a:p>
          <a:p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E45FBD-6EDE-05F9-4939-9D42949B199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81287" y="2920283"/>
            <a:ext cx="1988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155.1   [bar]</a:t>
            </a:r>
          </a:p>
          <a:p>
            <a:r>
              <a:rPr lang="en-US" dirty="0"/>
              <a:t>1.97     [bar]</a:t>
            </a:r>
          </a:p>
          <a:p>
            <a:r>
              <a:rPr lang="en-US" dirty="0"/>
              <a:t>293.1   [°C]</a:t>
            </a:r>
          </a:p>
          <a:p>
            <a:r>
              <a:rPr lang="en-US" dirty="0"/>
              <a:t>326.8   [°C]</a:t>
            </a:r>
          </a:p>
          <a:p>
            <a:r>
              <a:rPr lang="en-US" dirty="0"/>
              <a:t>104.5   [</a:t>
            </a:r>
            <a:r>
              <a:rPr lang="en-US" dirty="0" err="1"/>
              <a:t>kW</a:t>
            </a:r>
            <a:r>
              <a:rPr lang="en-US" baseline="-16000" dirty="0" err="1"/>
              <a:t>th</a:t>
            </a:r>
            <a:r>
              <a:rPr lang="en-US" dirty="0"/>
              <a:t>/L]</a:t>
            </a:r>
          </a:p>
          <a:p>
            <a:r>
              <a:rPr lang="en-US" dirty="0"/>
              <a:t>38.3     [</a:t>
            </a:r>
            <a:r>
              <a:rPr lang="en-US" dirty="0" err="1"/>
              <a:t>kW</a:t>
            </a:r>
            <a:r>
              <a:rPr lang="en-US" u="sng" baseline="-16000" dirty="0" err="1"/>
              <a:t>th</a:t>
            </a:r>
            <a:r>
              <a:rPr lang="en-US" dirty="0"/>
              <a:t>/kg]</a:t>
            </a:r>
          </a:p>
          <a:p>
            <a:r>
              <a:rPr lang="en-US" dirty="0"/>
              <a:t>12.6     [mm]</a:t>
            </a:r>
          </a:p>
          <a:p>
            <a:r>
              <a:rPr lang="en-US" dirty="0"/>
              <a:t>9.5       [mm]</a:t>
            </a:r>
          </a:p>
          <a:p>
            <a:r>
              <a:rPr lang="en-US" dirty="0"/>
              <a:t>0.572  [mm]</a:t>
            </a:r>
          </a:p>
          <a:p>
            <a:r>
              <a:rPr lang="en-US" dirty="0"/>
              <a:t>0.083  [mm]</a:t>
            </a:r>
          </a:p>
          <a:p>
            <a:r>
              <a:rPr lang="en-US" dirty="0"/>
              <a:t>8.192  [mm]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7688DEB-1C2C-1BD1-DAEB-D6197E7A7F7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80674" y="2836570"/>
            <a:ext cx="1988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3.876   [m]</a:t>
            </a:r>
          </a:p>
          <a:p>
            <a:r>
              <a:rPr lang="en-US" dirty="0"/>
              <a:t>3.658   [m]</a:t>
            </a:r>
          </a:p>
          <a:p>
            <a:r>
              <a:rPr lang="en-US" dirty="0"/>
              <a:t>44.62   [kW/m]</a:t>
            </a:r>
          </a:p>
          <a:p>
            <a:r>
              <a:rPr lang="en-US" dirty="0"/>
              <a:t>17.86   [kW/m]</a:t>
            </a:r>
          </a:p>
          <a:p>
            <a:r>
              <a:rPr lang="en-US" dirty="0"/>
              <a:t>0.335   [kg/s]</a:t>
            </a:r>
          </a:p>
          <a:p>
            <a:r>
              <a:rPr lang="en-US" dirty="0"/>
              <a:t>0.879   [cm</a:t>
            </a:r>
            <a:r>
              <a:rPr lang="en-US" baseline="24000" dirty="0"/>
              <a:t>2</a:t>
            </a:r>
            <a:r>
              <a:rPr lang="en-US" dirty="0"/>
              <a:t>]</a:t>
            </a:r>
          </a:p>
          <a:p>
            <a:r>
              <a:rPr lang="en-US" dirty="0"/>
              <a:t>3907    [kg/s/m</a:t>
            </a:r>
            <a:r>
              <a:rPr lang="en-US" baseline="24000" dirty="0"/>
              <a:t>2</a:t>
            </a:r>
            <a:r>
              <a:rPr lang="en-US" dirty="0"/>
              <a:t>]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MODELLO IDRODINAMICO RELAP5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B074AD-2E66-FF98-49BC-0D08D07BC374}"/>
              </a:ext>
            </a:extLst>
          </p:cNvPr>
          <p:cNvSpPr txBox="1"/>
          <p:nvPr/>
        </p:nvSpPr>
        <p:spPr>
          <a:xfrm>
            <a:off x="154545" y="1384429"/>
            <a:ext cx="858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versione</a:t>
            </a:r>
            <a:r>
              <a:rPr lang="en-US" dirty="0"/>
              <a:t> </a:t>
            </a:r>
            <a:r>
              <a:rPr lang="en-US" dirty="0" err="1"/>
              <a:t>utilizzata</a:t>
            </a:r>
            <a:r>
              <a:rPr lang="en-US" dirty="0"/>
              <a:t> è </a:t>
            </a:r>
            <a:r>
              <a:rPr lang="en-US" b="1" dirty="0"/>
              <a:t>RELAP5 Mod3.3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D47C01-37A9-A785-01D6-E48CC881BF8F}"/>
              </a:ext>
            </a:extLst>
          </p:cNvPr>
          <p:cNvSpPr txBox="1"/>
          <p:nvPr/>
        </p:nvSpPr>
        <p:spPr>
          <a:xfrm>
            <a:off x="154546" y="1813981"/>
            <a:ext cx="85810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idrodinamico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è un </a:t>
            </a:r>
            <a:r>
              <a:rPr lang="en-US" b="1" dirty="0" err="1"/>
              <a:t>modello</a:t>
            </a:r>
            <a:r>
              <a:rPr lang="en-US" b="1" dirty="0"/>
              <a:t> </a:t>
            </a:r>
            <a:r>
              <a:rPr lang="en-US" b="1" dirty="0" err="1"/>
              <a:t>monodimensionale</a:t>
            </a:r>
            <a:r>
              <a:rPr lang="en-US" b="1" dirty="0"/>
              <a:t> per </a:t>
            </a:r>
            <a:r>
              <a:rPr lang="en-US" b="1" dirty="0" err="1"/>
              <a:t>flusso</a:t>
            </a:r>
            <a:r>
              <a:rPr lang="en-US" b="1" dirty="0"/>
              <a:t> a due </a:t>
            </a:r>
            <a:r>
              <a:rPr lang="en-US" b="1" dirty="0" err="1"/>
              <a:t>fluidi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miscela</a:t>
            </a:r>
            <a:r>
              <a:rPr lang="en-US" dirty="0"/>
              <a:t> </a:t>
            </a:r>
            <a:r>
              <a:rPr lang="en-US" dirty="0" err="1"/>
              <a:t>bifase</a:t>
            </a:r>
            <a:r>
              <a:rPr lang="en-US" dirty="0"/>
              <a:t> </a:t>
            </a:r>
            <a:r>
              <a:rPr lang="en-US" dirty="0" err="1"/>
              <a:t>acqua-vapore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dirty="0"/>
              <a:t>Le </a:t>
            </a:r>
            <a:r>
              <a:rPr lang="en-US" b="1" dirty="0"/>
              <a:t>EQUAZIONI DEL MOTO</a:t>
            </a:r>
            <a:r>
              <a:rPr lang="en-US" dirty="0"/>
              <a:t> per due </a:t>
            </a:r>
            <a:r>
              <a:rPr lang="en-US" dirty="0" err="1"/>
              <a:t>fluidi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formulate in </a:t>
            </a:r>
            <a:r>
              <a:rPr lang="en-US" dirty="0" err="1"/>
              <a:t>funzione</a:t>
            </a:r>
            <a:r>
              <a:rPr lang="en-US" dirty="0"/>
              <a:t> di </a:t>
            </a:r>
            <a:r>
              <a:rPr lang="en-US" dirty="0" err="1"/>
              <a:t>parametri</a:t>
            </a:r>
            <a:r>
              <a:rPr lang="en-US" dirty="0"/>
              <a:t> del </a:t>
            </a:r>
            <a:r>
              <a:rPr lang="en-US" dirty="0" err="1"/>
              <a:t>flusso</a:t>
            </a:r>
            <a:r>
              <a:rPr lang="en-US" dirty="0"/>
              <a:t> </a:t>
            </a:r>
            <a:r>
              <a:rPr lang="en-US" dirty="0" err="1"/>
              <a:t>mediati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tempo e </a:t>
            </a:r>
            <a:r>
              <a:rPr lang="en-US" dirty="0" err="1"/>
              <a:t>nello</a:t>
            </a:r>
            <a:r>
              <a:rPr lang="en-US" dirty="0"/>
              <a:t> </a:t>
            </a:r>
            <a:r>
              <a:rPr lang="en-US" dirty="0" err="1"/>
              <a:t>spazio</a:t>
            </a:r>
            <a:r>
              <a:rPr lang="en-US" dirty="0"/>
              <a:t>.</a:t>
            </a:r>
          </a:p>
          <a:p>
            <a:r>
              <a:rPr lang="en-US" dirty="0"/>
              <a:t>Per </a:t>
            </a:r>
            <a:r>
              <a:rPr lang="en-US" dirty="0" err="1"/>
              <a:t>fenomeni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dipendono</a:t>
            </a:r>
            <a:r>
              <a:rPr lang="en-US" dirty="0"/>
              <a:t> da </a:t>
            </a:r>
            <a:r>
              <a:rPr lang="en-US" dirty="0" err="1"/>
              <a:t>gradienti</a:t>
            </a:r>
            <a:r>
              <a:rPr lang="en-US" dirty="0"/>
              <a:t> </a:t>
            </a:r>
            <a:r>
              <a:rPr lang="en-US" dirty="0" err="1"/>
              <a:t>radiali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utilizzano</a:t>
            </a:r>
            <a:r>
              <a:rPr lang="en-US" dirty="0"/>
              <a:t> le </a:t>
            </a:r>
            <a:r>
              <a:rPr lang="en-US" dirty="0" err="1"/>
              <a:t>proprietà</a:t>
            </a:r>
            <a:r>
              <a:rPr lang="en-US" dirty="0"/>
              <a:t> di </a:t>
            </a:r>
            <a:r>
              <a:rPr lang="en-US" dirty="0" err="1"/>
              <a:t>miscelamento</a:t>
            </a:r>
            <a:r>
              <a:rPr lang="en-US" dirty="0"/>
              <a:t> </a:t>
            </a:r>
            <a:r>
              <a:rPr lang="en-US" dirty="0" err="1"/>
              <a:t>adiabatico</a:t>
            </a:r>
            <a:r>
              <a:rPr lang="en-US" dirty="0"/>
              <a:t> (bulk) e </a:t>
            </a:r>
            <a:r>
              <a:rPr lang="en-US" dirty="0" err="1"/>
              <a:t>correlazioni</a:t>
            </a:r>
            <a:r>
              <a:rPr lang="en-US" dirty="0"/>
              <a:t> </a:t>
            </a:r>
            <a:r>
              <a:rPr lang="en-US" dirty="0" err="1"/>
              <a:t>empiriche</a:t>
            </a:r>
            <a:r>
              <a:rPr lang="en-US" dirty="0"/>
              <a:t> apposite per il </a:t>
            </a:r>
            <a:r>
              <a:rPr lang="en-US" dirty="0" err="1"/>
              <a:t>fenomeno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ha </a:t>
            </a:r>
            <a:r>
              <a:rPr lang="en-US" b="1" dirty="0"/>
              <a:t>8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dipendenti</a:t>
            </a:r>
            <a:r>
              <a:rPr lang="en-US" b="1" dirty="0"/>
              <a:t> </a:t>
            </a:r>
            <a:r>
              <a:rPr lang="en-US" b="1" dirty="0" err="1"/>
              <a:t>primarie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Pressione</a:t>
            </a:r>
            <a:r>
              <a:rPr lang="en-US" dirty="0"/>
              <a:t> (P)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Energie</a:t>
            </a:r>
            <a:r>
              <a:rPr lang="en-US" dirty="0"/>
              <a:t> interne </a:t>
            </a:r>
            <a:r>
              <a:rPr lang="en-US" dirty="0" err="1"/>
              <a:t>specifiche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(U</a:t>
            </a:r>
            <a:r>
              <a:rPr lang="en-US" baseline="-18000" dirty="0"/>
              <a:t>g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Frazione</a:t>
            </a:r>
            <a:r>
              <a:rPr lang="en-US" dirty="0"/>
              <a:t> di </a:t>
            </a:r>
            <a:r>
              <a:rPr lang="en-US" dirty="0" err="1"/>
              <a:t>vapore</a:t>
            </a:r>
            <a:r>
              <a:rPr lang="en-US" dirty="0"/>
              <a:t> </a:t>
            </a:r>
            <a:r>
              <a:rPr lang="en-US" dirty="0" err="1"/>
              <a:t>volumetrica</a:t>
            </a:r>
            <a:r>
              <a:rPr lang="en-US" dirty="0"/>
              <a:t> (</a:t>
            </a:r>
            <a:r>
              <a:rPr lang="el-GR" dirty="0"/>
              <a:t>α</a:t>
            </a:r>
            <a:r>
              <a:rPr lang="en-US" baseline="-18000" dirty="0"/>
              <a:t>g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Velocità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(v</a:t>
            </a:r>
            <a:r>
              <a:rPr lang="en-US" baseline="-18000" dirty="0"/>
              <a:t>g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non-</a:t>
            </a:r>
            <a:r>
              <a:rPr lang="en-US" dirty="0" err="1"/>
              <a:t>condensabili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baseline="-18000" dirty="0" err="1"/>
              <a:t>n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Densità</a:t>
            </a:r>
            <a:r>
              <a:rPr lang="en-US" dirty="0"/>
              <a:t> del </a:t>
            </a:r>
            <a:r>
              <a:rPr lang="en-US" dirty="0" err="1"/>
              <a:t>boro</a:t>
            </a:r>
            <a:r>
              <a:rPr lang="en-US" dirty="0"/>
              <a:t> (</a:t>
            </a:r>
            <a:r>
              <a:rPr lang="en-US" dirty="0" err="1"/>
              <a:t>ρ</a:t>
            </a:r>
            <a:r>
              <a:rPr lang="en-US" baseline="-18000" dirty="0" err="1"/>
              <a:t>b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6F267B-6B45-1DE0-F27C-0B4C9A1A256E}"/>
              </a:ext>
            </a:extLst>
          </p:cNvPr>
          <p:cNvSpPr txBox="1"/>
          <p:nvPr/>
        </p:nvSpPr>
        <p:spPr>
          <a:xfrm>
            <a:off x="5161759" y="3998839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</a:t>
            </a:r>
            <a:r>
              <a:rPr lang="en-US" b="1" dirty="0"/>
              <a:t>6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dipendenti</a:t>
            </a:r>
            <a:r>
              <a:rPr lang="en-US" b="1" dirty="0"/>
              <a:t> </a:t>
            </a:r>
            <a:r>
              <a:rPr lang="en-US" b="1" dirty="0" err="1"/>
              <a:t>secondarie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Densità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</a:t>
            </a:r>
            <a:r>
              <a:rPr lang="en-US" dirty="0" err="1"/>
              <a:t>ρ</a:t>
            </a:r>
            <a:r>
              <a:rPr lang="en-US" baseline="-18000" dirty="0" err="1"/>
              <a:t>g</a:t>
            </a:r>
            <a:r>
              <a:rPr lang="en-US" baseline="-18000" dirty="0"/>
              <a:t> </a:t>
            </a:r>
            <a:r>
              <a:rPr lang="en-US" dirty="0"/>
              <a:t>, </a:t>
            </a:r>
            <a:r>
              <a:rPr lang="en-US" dirty="0" err="1"/>
              <a:t>ρ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Temperature </a:t>
            </a:r>
            <a:r>
              <a:rPr lang="en-US" dirty="0" err="1"/>
              <a:t>fasiche</a:t>
            </a:r>
            <a:r>
              <a:rPr lang="en-US" dirty="0"/>
              <a:t> (</a:t>
            </a:r>
            <a:r>
              <a:rPr lang="en-US" dirty="0" err="1"/>
              <a:t>T</a:t>
            </a:r>
            <a:r>
              <a:rPr lang="en-US" baseline="-18000" dirty="0" err="1"/>
              <a:t>g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Temperatura</a:t>
            </a:r>
            <a:r>
              <a:rPr lang="en-US" dirty="0"/>
              <a:t> di </a:t>
            </a:r>
            <a:r>
              <a:rPr lang="en-US" dirty="0" err="1"/>
              <a:t>saturazione</a:t>
            </a:r>
            <a:r>
              <a:rPr lang="en-US" dirty="0"/>
              <a:t> (T</a:t>
            </a:r>
            <a:r>
              <a:rPr lang="en-US" baseline="24000" dirty="0"/>
              <a:t>s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Frazione</a:t>
            </a:r>
            <a:r>
              <a:rPr lang="en-US" dirty="0"/>
              <a:t> non </a:t>
            </a:r>
            <a:r>
              <a:rPr lang="en-US" dirty="0" err="1"/>
              <a:t>condensabile</a:t>
            </a:r>
            <a:endParaRPr lang="en-US" dirty="0"/>
          </a:p>
          <a:p>
            <a:pPr lvl="1"/>
            <a:r>
              <a:rPr lang="en-US" dirty="0"/>
              <a:t>	di gas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gassosa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baseline="-18000" dirty="0" err="1"/>
              <a:t>ni</a:t>
            </a:r>
            <a:r>
              <a:rPr lang="en-US" dirty="0"/>
              <a:t>)	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2E7DA96-4803-C3A7-294B-33250ADD7570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8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MODELLO IDRODINAMICO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577677"/>
            <a:ext cx="8581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differenziali</a:t>
            </a:r>
            <a:r>
              <a:rPr lang="en-US" dirty="0"/>
              <a:t> di base per il moto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a due </a:t>
            </a:r>
            <a:r>
              <a:rPr lang="en-US" dirty="0" err="1"/>
              <a:t>fluidi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continuità</a:t>
            </a:r>
            <a:r>
              <a:rPr lang="en-US" b="1" dirty="0"/>
              <a:t> </a:t>
            </a:r>
            <a:r>
              <a:rPr lang="en-US" b="1" dirty="0" err="1"/>
              <a:t>fasiche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conservazione</a:t>
            </a:r>
            <a:r>
              <a:rPr lang="en-US" b="1" dirty="0"/>
              <a:t> </a:t>
            </a:r>
            <a:r>
              <a:rPr lang="en-US" b="1" dirty="0" err="1"/>
              <a:t>della</a:t>
            </a:r>
            <a:r>
              <a:rPr lang="en-US" b="1" dirty="0"/>
              <a:t> </a:t>
            </a:r>
            <a:r>
              <a:rPr lang="en-US" b="1" dirty="0" err="1"/>
              <a:t>q.tà</a:t>
            </a:r>
            <a:r>
              <a:rPr lang="en-US" b="1" dirty="0"/>
              <a:t> di moto </a:t>
            </a:r>
            <a:r>
              <a:rPr lang="en-US" b="1" dirty="0" err="1"/>
              <a:t>fasiche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conservazione</a:t>
            </a:r>
            <a:r>
              <a:rPr lang="en-US" b="1" dirty="0"/>
              <a:t> </a:t>
            </a:r>
            <a:r>
              <a:rPr lang="en-US" b="1" dirty="0" err="1"/>
              <a:t>dell’energia</a:t>
            </a:r>
            <a:r>
              <a:rPr lang="en-US" b="1" dirty="0"/>
              <a:t> </a:t>
            </a:r>
            <a:r>
              <a:rPr lang="en-US" b="1" dirty="0" err="1"/>
              <a:t>fasiche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per </a:t>
            </a:r>
            <a:r>
              <a:rPr lang="en-US" dirty="0" err="1"/>
              <a:t>i</a:t>
            </a:r>
            <a:r>
              <a:rPr lang="en-US" dirty="0"/>
              <a:t> termini di </a:t>
            </a:r>
            <a:r>
              <a:rPr lang="en-US" b="1" dirty="0" err="1"/>
              <a:t>dissipazione</a:t>
            </a:r>
            <a:endParaRPr lang="en-US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CBFDC0-BE4B-9426-EBF2-5F6DD32CB4DD}"/>
              </a:ext>
            </a:extLst>
          </p:cNvPr>
          <p:cNvSpPr txBox="1"/>
          <p:nvPr/>
        </p:nvSpPr>
        <p:spPr>
          <a:xfrm>
            <a:off x="281478" y="3671729"/>
            <a:ext cx="8581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Solo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ed </a:t>
            </a:r>
            <a:r>
              <a:rPr lang="en-US" dirty="0" err="1"/>
              <a:t>estese</a:t>
            </a:r>
            <a:r>
              <a:rPr lang="en-US" dirty="0"/>
              <a:t> </a:t>
            </a:r>
            <a:r>
              <a:rPr lang="en-US" dirty="0" err="1"/>
              <a:t>aggiungendo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equazione</a:t>
            </a:r>
            <a:r>
              <a:rPr lang="en-US" dirty="0"/>
              <a:t> per </a:t>
            </a:r>
            <a:r>
              <a:rPr lang="en-US" b="1" dirty="0"/>
              <a:t>non-</a:t>
            </a:r>
            <a:r>
              <a:rPr lang="en-US" b="1" dirty="0" err="1"/>
              <a:t>condensabili</a:t>
            </a:r>
            <a:r>
              <a:rPr lang="en-US" b="1" dirty="0"/>
              <a:t> </a:t>
            </a:r>
            <a:r>
              <a:rPr lang="en-US" b="1" dirty="0" err="1"/>
              <a:t>nella</a:t>
            </a:r>
            <a:r>
              <a:rPr lang="en-US" b="1" dirty="0"/>
              <a:t> </a:t>
            </a:r>
            <a:r>
              <a:rPr lang="en-US" b="1" dirty="0" err="1"/>
              <a:t>fase</a:t>
            </a:r>
            <a:r>
              <a:rPr lang="en-US" b="1" dirty="0"/>
              <a:t> </a:t>
            </a:r>
            <a:r>
              <a:rPr lang="en-US" b="1" dirty="0" err="1"/>
              <a:t>gassosa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equazione</a:t>
            </a:r>
            <a:r>
              <a:rPr lang="en-US" dirty="0"/>
              <a:t> per la </a:t>
            </a:r>
            <a:r>
              <a:rPr lang="en-US" b="1" dirty="0" err="1"/>
              <a:t>concentrazione</a:t>
            </a:r>
            <a:r>
              <a:rPr lang="en-US" b="1" dirty="0"/>
              <a:t> di </a:t>
            </a:r>
            <a:r>
              <a:rPr lang="en-US" b="1" dirty="0" err="1"/>
              <a:t>boro</a:t>
            </a:r>
            <a:r>
              <a:rPr lang="en-US" b="1" dirty="0"/>
              <a:t> </a:t>
            </a:r>
            <a:r>
              <a:rPr lang="en-US" b="1" dirty="0" err="1"/>
              <a:t>nel</a:t>
            </a:r>
            <a:r>
              <a:rPr lang="en-US" b="1" dirty="0"/>
              <a:t> </a:t>
            </a:r>
            <a:r>
              <a:rPr lang="en-US" b="1" dirty="0" err="1"/>
              <a:t>liquido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eventuale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alle </a:t>
            </a:r>
            <a:r>
              <a:rPr lang="en-US" dirty="0" err="1"/>
              <a:t>q.tà</a:t>
            </a:r>
            <a:r>
              <a:rPr lang="en-US" dirty="0"/>
              <a:t> di moto per </a:t>
            </a:r>
            <a:r>
              <a:rPr lang="en-US" dirty="0" err="1"/>
              <a:t>considerare</a:t>
            </a:r>
            <a:r>
              <a:rPr lang="en-US" dirty="0"/>
              <a:t> la </a:t>
            </a:r>
            <a:r>
              <a:rPr lang="en-US" b="1" dirty="0" err="1"/>
              <a:t>stratificazione</a:t>
            </a:r>
            <a:r>
              <a:rPr lang="en-US" b="1" dirty="0"/>
              <a:t> </a:t>
            </a:r>
            <a:r>
              <a:rPr lang="en-US" b="1" dirty="0" err="1"/>
              <a:t>termica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9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MODELLO IDRODINAMICO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1477" y="1369110"/>
            <a:ext cx="858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equazioni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differenziali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 base per il moto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due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fluidi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E71138F-1A4B-64D4-0B98-BDB6242DD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614" y="2493315"/>
            <a:ext cx="2200291" cy="55245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4438F6F-8FD1-0B60-51CE-8A8E88B71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468" y="2470756"/>
            <a:ext cx="2324117" cy="60007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FCDA214-E878-FD72-18E5-0A01A1B5488D}"/>
              </a:ext>
            </a:extLst>
          </p:cNvPr>
          <p:cNvSpPr txBox="1"/>
          <p:nvPr/>
        </p:nvSpPr>
        <p:spPr>
          <a:xfrm>
            <a:off x="199031" y="2590778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CONTINUITA’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A5F2483-9FB4-2CD3-C51D-D60B95EBDBBE}"/>
              </a:ext>
            </a:extLst>
          </p:cNvPr>
          <p:cNvSpPr txBox="1"/>
          <p:nvPr/>
        </p:nvSpPr>
        <p:spPr>
          <a:xfrm>
            <a:off x="199031" y="3635047"/>
            <a:ext cx="168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Q.TA’ DI MOTO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9195649-D7CC-1CC6-CCC2-F09C918691C6}"/>
              </a:ext>
            </a:extLst>
          </p:cNvPr>
          <p:cNvSpPr txBox="1"/>
          <p:nvPr/>
        </p:nvSpPr>
        <p:spPr>
          <a:xfrm>
            <a:off x="281477" y="4743203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ENERGIA</a:t>
            </a:r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FC3473F-1F0B-37AD-F109-81789C48E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903" y="3267820"/>
            <a:ext cx="3414066" cy="985726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DF323E9-EAA1-E775-A615-B516E1F6B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609" y="3365561"/>
            <a:ext cx="3414066" cy="937329"/>
          </a:xfrm>
          <a:prstGeom prst="rect">
            <a:avLst/>
          </a:pr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4CB700-BDD3-F091-756D-BCFDCB075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1424" y="4521140"/>
            <a:ext cx="3047837" cy="76008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58F9F315-9368-66B3-55FC-7EBA26A9F9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4990" y="4597616"/>
            <a:ext cx="3143777" cy="698219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173162C-2220-3239-EFA8-D47938BF32DD}"/>
              </a:ext>
            </a:extLst>
          </p:cNvPr>
          <p:cNvSpPr txBox="1"/>
          <p:nvPr/>
        </p:nvSpPr>
        <p:spPr>
          <a:xfrm>
            <a:off x="259002" y="5504651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DISSIPAZIONI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732723CE-95F6-69A5-B0E1-3BF8067A5D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4754" y="5556756"/>
            <a:ext cx="1681175" cy="366715"/>
          </a:xfrm>
          <a:prstGeom prst="rect">
            <a:avLst/>
          </a:prstGeom>
        </p:spPr>
      </p:pic>
      <p:pic>
        <p:nvPicPr>
          <p:cNvPr id="25" name="Immagine 2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C3A3B6E-44DD-09BA-440C-7D27BAA734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1205" y="5463096"/>
            <a:ext cx="1776425" cy="452441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454D94A-1CCA-3067-34BA-FA2BF0D6622D}"/>
              </a:ext>
            </a:extLst>
          </p:cNvPr>
          <p:cNvSpPr txBox="1"/>
          <p:nvPr/>
        </p:nvSpPr>
        <p:spPr>
          <a:xfrm>
            <a:off x="2766128" y="1951077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VAPORE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90FD96D-2749-7B13-EAD5-8D12131BECB9}"/>
              </a:ext>
            </a:extLst>
          </p:cNvPr>
          <p:cNvSpPr txBox="1"/>
          <p:nvPr/>
        </p:nvSpPr>
        <p:spPr>
          <a:xfrm>
            <a:off x="6394592" y="1951077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LIQUIDO</a:t>
            </a:r>
          </a:p>
        </p:txBody>
      </p:sp>
    </p:spTree>
    <p:extLst>
      <p:ext uri="{BB962C8B-B14F-4D97-AF65-F5344CB8AC3E}">
        <p14:creationId xmlns:p14="http://schemas.microsoft.com/office/powerpoint/2010/main" val="307130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MODELLO IDRODINAMICO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577677"/>
            <a:ext cx="86806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RELAZIONI DI STATO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sono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date da un </a:t>
            </a:r>
            <a:r>
              <a:rPr lang="en-US" b="1" dirty="0" err="1">
                <a:solidFill>
                  <a:prstClr val="black"/>
                </a:solidFill>
                <a:latin typeface="Calibri"/>
              </a:rPr>
              <a:t>modello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 a sei </a:t>
            </a:r>
            <a:r>
              <a:rPr lang="en-US" b="1" dirty="0" err="1">
                <a:solidFill>
                  <a:prstClr val="black"/>
                </a:solidFill>
                <a:latin typeface="Calibri"/>
              </a:rPr>
              <a:t>equazioni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Le 5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variabili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stato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indipendenti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sono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Pressione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(P)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Frazione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vuoto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l-GR" dirty="0"/>
              <a:t>α</a:t>
            </a:r>
            <a:r>
              <a:rPr lang="en-US" baseline="-18000" dirty="0"/>
              <a:t>g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Energie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interna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specifiche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fasiche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(U</a:t>
            </a:r>
            <a:r>
              <a:rPr kumimoji="0" lang="en-US" i="0" u="none" strike="noStrike" kern="1200" cap="none" spc="0" normalizeH="0" baseline="-18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i="0" u="none" strike="noStrike" kern="1200" cap="none" spc="0" normalizeH="0" baseline="-18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Titolo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dei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non-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condensabili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X</a:t>
            </a:r>
            <a:r>
              <a:rPr lang="en-US" baseline="-18000" dirty="0" err="1">
                <a:solidFill>
                  <a:prstClr val="black"/>
                </a:solidFill>
                <a:latin typeface="Calibri"/>
              </a:rPr>
              <a:t>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Tutte le rimanenti variabili termodinamiche (temperature, densità, pressioni parziali, titoli) sono espresse in funzione di quelle indipendenti.</a:t>
            </a:r>
          </a:p>
          <a:p>
            <a:pPr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Oltre a queste grandezze termodinamiche sono richieste delle derivate parziali per la linearizzazione nell’ambito della risoluzione numerica.</a:t>
            </a: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RELAP5 sfrutta la tabulazione della maggior parte delle grandezze termodinamiche necessarie ma ne ricava in autonomia alcune.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676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MODELLO IDRODINAMICO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82694"/>
            <a:ext cx="87210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grandezze e derivate nelle tabelle[2] sono: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Pressione di saturazione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Temperatura di saturazione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Volume specifico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	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Energia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interna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specifica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Coefficiente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espansione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isobarica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l-GR" dirty="0">
                <a:solidFill>
                  <a:prstClr val="black"/>
                </a:solidFill>
                <a:latin typeface="Calibri"/>
              </a:rPr>
              <a:t>β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Compressibilità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isotermica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(k)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Calore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specifico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isobarico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 	(C</a:t>
            </a:r>
            <a:r>
              <a:rPr lang="en-US" baseline="-18000" dirty="0">
                <a:solidFill>
                  <a:prstClr val="black"/>
                </a:solidFill>
                <a:latin typeface="Calibri"/>
              </a:rPr>
              <a:t>p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grandezze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rimanenti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ricavate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tramite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seguenti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relazioni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per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liquida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altre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4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speculari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per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vapore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A897CD0-0B8F-BB7C-74E4-9052349C7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3" y="4588477"/>
            <a:ext cx="2439831" cy="75037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8F7DC37-9DD7-6656-90BD-57DEB628F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93" y="5338856"/>
            <a:ext cx="2016744" cy="66779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7EA8588-2EA7-D838-C7A6-97526C739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410" y="4617047"/>
            <a:ext cx="2595581" cy="79534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B7DBE11-7487-0CE1-F33D-6178A913A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2410" y="5338856"/>
            <a:ext cx="2488287" cy="6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2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REFERENCES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82694"/>
            <a:ext cx="8721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[2] </a:t>
            </a:r>
            <a:r>
              <a:rPr lang="en-US" sz="1400" dirty="0"/>
              <a:t>American Society of Mechanical Engineers. Thermodynamic and Transport Properties of Steam. United     Engineering Center, 345 East 45th Street, New York, NY. 1967.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[] </a:t>
            </a:r>
          </a:p>
        </p:txBody>
      </p:sp>
    </p:spTree>
    <p:extLst>
      <p:ext uri="{BB962C8B-B14F-4D97-AF65-F5344CB8AC3E}">
        <p14:creationId xmlns:p14="http://schemas.microsoft.com/office/powerpoint/2010/main" val="3204335270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297</TotalTime>
  <Words>761</Words>
  <Application>Microsoft Office PowerPoint</Application>
  <PresentationFormat>Presentazione su schermo (4:3)</PresentationFormat>
  <Paragraphs>126</Paragraphs>
  <Slides>8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POLI</vt:lpstr>
      <vt:lpstr>TITOLO</vt:lpstr>
      <vt:lpstr>APPENDICE A – Modello PWR</vt:lpstr>
      <vt:lpstr>APPENDICE B – MODELLO IDRODINAMICO RELAP5</vt:lpstr>
      <vt:lpstr>APPENDICE B – MODELLO IDRODINAMICO RELAP5</vt:lpstr>
      <vt:lpstr>APPENDICE B – MODELLO IDRODINAMICO RELAP5</vt:lpstr>
      <vt:lpstr>APPENDICE B – MODELLO IDRODINAMICO RELAP5</vt:lpstr>
      <vt:lpstr>APPENDICE B – MODELLO IDRODINAMICO RELAP5</vt:lpstr>
      <vt:lpstr>REFERENCES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Lorenzo Mazzocco</cp:lastModifiedBy>
  <cp:revision>37</cp:revision>
  <dcterms:created xsi:type="dcterms:W3CDTF">2015-05-26T12:27:57Z</dcterms:created>
  <dcterms:modified xsi:type="dcterms:W3CDTF">2022-06-24T13:29:48Z</dcterms:modified>
</cp:coreProperties>
</file>