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0" r:id="rId3"/>
    <p:sldId id="276" r:id="rId4"/>
    <p:sldId id="277" r:id="rId5"/>
    <p:sldId id="278" r:id="rId6"/>
    <p:sldId id="271" r:id="rId7"/>
    <p:sldId id="279" r:id="rId8"/>
    <p:sldId id="272" r:id="rId9"/>
    <p:sldId id="273" r:id="rId10"/>
    <p:sldId id="280" r:id="rId11"/>
    <p:sldId id="274" r:id="rId12"/>
    <p:sldId id="282" r:id="rId13"/>
    <p:sldId id="284" r:id="rId14"/>
    <p:sldId id="281" r:id="rId15"/>
    <p:sldId id="283" r:id="rId16"/>
    <p:sldId id="285" r:id="rId17"/>
    <p:sldId id="275" r:id="rId18"/>
    <p:sldId id="257" r:id="rId19"/>
    <p:sldId id="258" r:id="rId20"/>
    <p:sldId id="259" r:id="rId21"/>
    <p:sldId id="260" r:id="rId22"/>
    <p:sldId id="261" r:id="rId23"/>
    <p:sldId id="262" r:id="rId24"/>
    <p:sldId id="265" r:id="rId25"/>
    <p:sldId id="266" r:id="rId26"/>
    <p:sldId id="267" r:id="rId27"/>
    <p:sldId id="264" r:id="rId28"/>
    <p:sldId id="268" r:id="rId29"/>
    <p:sldId id="269" r:id="rId30"/>
    <p:sldId id="286" r:id="rId31"/>
    <p:sldId id="287" r:id="rId32"/>
    <p:sldId id="263" r:id="rId3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89199" autoAdjust="0"/>
  </p:normalViewPr>
  <p:slideViewPr>
    <p:cSldViewPr snapToGrid="0" snapToObjects="1">
      <p:cViewPr varScale="1">
        <p:scale>
          <a:sx n="73" d="100"/>
          <a:sy n="73" d="100"/>
        </p:scale>
        <p:origin x="2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composizione</a:t>
            </a:r>
            <a:r>
              <a:rPr lang="en-US" dirty="0"/>
              <a:t> del gap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intende</a:t>
            </a:r>
            <a:r>
              <a:rPr lang="en-US" dirty="0"/>
              <a:t> un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moli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1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HEAT STRUCTURE TEMPERATURE: </a:t>
            </a: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inizializzazione</a:t>
            </a:r>
            <a:r>
              <a:rPr lang="en-US" dirty="0"/>
              <a:t>.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influenza le </a:t>
            </a:r>
            <a:r>
              <a:rPr lang="en-US" dirty="0" err="1"/>
              <a:t>variabili</a:t>
            </a:r>
            <a:endParaRPr lang="en-US" dirty="0"/>
          </a:p>
          <a:p>
            <a:r>
              <a:rPr lang="en-US" dirty="0"/>
              <a:t>GAP PRESSURE/GAP COMPOSITION: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per la </a:t>
            </a:r>
            <a:r>
              <a:rPr lang="en-US" dirty="0" err="1"/>
              <a:t>posizione</a:t>
            </a:r>
            <a:r>
              <a:rPr lang="en-US" dirty="0"/>
              <a:t> non </a:t>
            </a:r>
            <a:r>
              <a:rPr lang="en-US" dirty="0" err="1"/>
              <a:t>influenzano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combustibile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POWER/ INLET TEMPERATURE / MASS FLOW RATE: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come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prevedibili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  <a:p>
            <a:endParaRPr lang="en-US" dirty="0"/>
          </a:p>
          <a:p>
            <a:r>
              <a:rPr lang="en-US" dirty="0"/>
              <a:t>GAP COMPOSITION: </a:t>
            </a:r>
            <a:r>
              <a:rPr lang="en-US" dirty="0" err="1"/>
              <a:t>diminuisce</a:t>
            </a:r>
            <a:r>
              <a:rPr lang="en-US" dirty="0"/>
              <a:t> la temperature del fuel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percentuale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e </a:t>
            </a:r>
            <a:r>
              <a:rPr lang="en-US" dirty="0" err="1"/>
              <a:t>l’elio</a:t>
            </a:r>
            <a:r>
              <a:rPr lang="en-US" dirty="0"/>
              <a:t> ha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9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Ovviamente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interne </a:t>
            </a:r>
            <a:r>
              <a:rPr lang="en-US" dirty="0" err="1"/>
              <a:t>alla</a:t>
            </a:r>
            <a:r>
              <a:rPr lang="en-US" dirty="0"/>
              <a:t> fuel rod non </a:t>
            </a:r>
            <a:r>
              <a:rPr lang="en-US" dirty="0" err="1"/>
              <a:t>influenzano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fenomeni</a:t>
            </a:r>
            <a:r>
              <a:rPr lang="en-US" dirty="0"/>
              <a:t> di </a:t>
            </a:r>
            <a:r>
              <a:rPr lang="en-US" dirty="0" err="1"/>
              <a:t>termoidraulica</a:t>
            </a:r>
            <a:r>
              <a:rPr lang="en-US" dirty="0"/>
              <a:t> </a:t>
            </a:r>
            <a:r>
              <a:rPr lang="en-US" dirty="0" err="1"/>
              <a:t>rappresentati</a:t>
            </a:r>
            <a:r>
              <a:rPr lang="en-US" dirty="0"/>
              <a:t> dal MDNBR.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RICORDARE CHE MDNBR PIU’ ALTO E’ MEGLIO E’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UO2 non ha </a:t>
            </a:r>
            <a:r>
              <a:rPr lang="en-US" dirty="0" err="1"/>
              <a:t>effetto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temperature del cladding</a:t>
            </a:r>
          </a:p>
          <a:p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ho </a:t>
            </a:r>
            <a:r>
              <a:rPr lang="en-US" dirty="0" err="1"/>
              <a:t>interposto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considerate e il coolant </a:t>
            </a:r>
            <a:r>
              <a:rPr lang="en-US" dirty="0" err="1"/>
              <a:t>maggiorie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(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da </a:t>
            </a:r>
            <a:r>
              <a:rPr lang="en-US" dirty="0" err="1"/>
              <a:t>entrambi</a:t>
            </a:r>
            <a:r>
              <a:rPr lang="en-US" dirty="0"/>
              <a:t> I </a:t>
            </a:r>
            <a:r>
              <a:rPr lang="en-US" dirty="0" err="1"/>
              <a:t>grafici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73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risolvono</a:t>
            </a:r>
            <a:r>
              <a:rPr lang="en-US" dirty="0"/>
              <a:t> per le 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primarie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termodinamiche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prese da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al software.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derivate da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apposite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5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SPIEGARE ELEMENTI del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8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4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Spiegare</a:t>
            </a:r>
            <a:r>
              <a:rPr lang="en-US" dirty="0"/>
              <a:t> </a:t>
            </a:r>
            <a:r>
              <a:rPr lang="en-US" dirty="0" err="1"/>
              <a:t>cos’è</a:t>
            </a:r>
            <a:r>
              <a:rPr lang="en-US" dirty="0"/>
              <a:t> il MDNBR</a:t>
            </a:r>
          </a:p>
          <a:p>
            <a:endParaRPr lang="en-US" dirty="0"/>
          </a:p>
          <a:p>
            <a:r>
              <a:rPr lang="en-US" dirty="0"/>
              <a:t>Dire </a:t>
            </a:r>
            <a:r>
              <a:rPr lang="en-US" dirty="0" err="1"/>
              <a:t>che</a:t>
            </a:r>
            <a:r>
              <a:rPr lang="en-US" dirty="0"/>
              <a:t> il CHFR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1D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)</a:t>
            </a:r>
          </a:p>
          <a:p>
            <a:r>
              <a:rPr lang="en-US" dirty="0"/>
              <a:t>Il MDNBR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0D (è un semplice 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MDNBR </a:t>
            </a:r>
            <a:r>
              <a:rPr lang="en-US" dirty="0" err="1"/>
              <a:t>richiesto</a:t>
            </a:r>
            <a:r>
              <a:rPr lang="en-US" dirty="0"/>
              <a:t> sempre da NRC è 1.38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8941" y="4149725"/>
            <a:ext cx="8646459" cy="968375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024" y="5816600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33564" y="60823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NOMENCLATURA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</p:spPr>
            <p:txBody>
              <a:bodyPr>
                <a:normAutofit/>
              </a:bodyPr>
              <a:lstStyle/>
              <a:p>
                <a:endParaRPr lang="it-IT" sz="20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) 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𝐶𝐻𝐹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CHFR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 Ratio)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𝐶𝐻𝐹𝑅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𝐶𝐻𝐹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MDNBR</a:t>
                </a:r>
                <a:r>
                  <a:rPr lang="it-IT" sz="2400" dirty="0">
                    <a:latin typeface="+mn-lt"/>
                  </a:rPr>
                  <a:t> (Minimum </a:t>
                </a:r>
                <a:r>
                  <a:rPr lang="it-IT" sz="2400" dirty="0" err="1">
                    <a:latin typeface="+mn-lt"/>
                  </a:rPr>
                  <a:t>Departure</a:t>
                </a:r>
                <a:r>
                  <a:rPr lang="it-IT" sz="2400" dirty="0">
                    <a:latin typeface="+mn-lt"/>
                  </a:rPr>
                  <a:t> from Nucleate </a:t>
                </a:r>
                <a:r>
                  <a:rPr lang="it-IT" sz="2400" dirty="0" err="1">
                    <a:latin typeface="+mn-lt"/>
                  </a:rPr>
                  <a:t>Boiling</a:t>
                </a:r>
                <a:r>
                  <a:rPr lang="it-IT" sz="2400" dirty="0">
                    <a:latin typeface="+mn-lt"/>
                  </a:rPr>
                  <a:t> Ratio)</a:t>
                </a: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339A2-23EC-4C3B-58E4-E5F144DE5B31}"/>
              </a:ext>
            </a:extLst>
          </p:cNvPr>
          <p:cNvSpPr txBox="1"/>
          <p:nvPr/>
        </p:nvSpPr>
        <p:spPr>
          <a:xfrm>
            <a:off x="3751729" y="2938182"/>
            <a:ext cx="25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PROFILO RADIALE TEMPERATURE</a:t>
            </a:r>
          </a:p>
        </p:txBody>
      </p:sp>
    </p:spTree>
    <p:extLst>
      <p:ext uri="{BB962C8B-B14F-4D97-AF65-F5344CB8AC3E}">
        <p14:creationId xmlns:p14="http://schemas.microsoft.com/office/powerpoint/2010/main" val="115669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D15525-BFCC-E535-E6CD-B1A33D8E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050177"/>
            <a:ext cx="3664131" cy="2958737"/>
          </a:xfrm>
        </p:spPr>
        <p:txBody>
          <a:bodyPr>
            <a:normAutofit fontScale="77500" lnSpcReduction="20000"/>
          </a:bodyPr>
          <a:lstStyle/>
          <a:p>
            <a:r>
              <a:rPr lang="it-IT" sz="2000" dirty="0">
                <a:latin typeface="+mn-lt"/>
              </a:rPr>
              <a:t>Le variabili di </a:t>
            </a:r>
            <a:r>
              <a:rPr lang="it-IT" sz="2000" b="1" dirty="0">
                <a:latin typeface="+mn-lt"/>
              </a:rPr>
              <a:t>INPUT</a:t>
            </a:r>
            <a:r>
              <a:rPr lang="it-IT" sz="2000" dirty="0">
                <a:latin typeface="+mn-lt"/>
              </a:rPr>
              <a:t>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+mn-lt"/>
              </a:rPr>
              <a:t>Tin</a:t>
            </a:r>
            <a:r>
              <a:rPr lang="it-IT" sz="2000" dirty="0">
                <a:latin typeface="+mn-lt"/>
              </a:rPr>
              <a:t> acqua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 fluido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Potenza generata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Portata massica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Composizione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Pressione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Temperatura di inizializzazione dei solidi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del </a:t>
            </a:r>
            <a:r>
              <a:rPr lang="it-IT" sz="2000" dirty="0" err="1">
                <a:latin typeface="+mn-lt"/>
              </a:rPr>
              <a:t>cladding</a:t>
            </a: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di UO2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0C62A8-ECD7-5E0B-A81F-5CBC34211676}"/>
              </a:ext>
            </a:extLst>
          </p:cNvPr>
          <p:cNvSpPr txBox="1">
            <a:spLocks/>
          </p:cNvSpPr>
          <p:nvPr/>
        </p:nvSpPr>
        <p:spPr>
          <a:xfrm>
            <a:off x="5349240" y="3092630"/>
            <a:ext cx="3742393" cy="2873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n-lt"/>
              </a:rPr>
              <a:t>Gli indicatori in </a:t>
            </a:r>
            <a:r>
              <a:rPr lang="it-IT" sz="1800" b="1" dirty="0">
                <a:latin typeface="+mn-lt"/>
              </a:rPr>
              <a:t>OUTPUT</a:t>
            </a:r>
            <a:r>
              <a:rPr lang="it-IT" sz="1800" dirty="0">
                <a:latin typeface="+mn-lt"/>
              </a:rPr>
              <a:t> sono:</a:t>
            </a:r>
          </a:p>
          <a:p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combustibile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</a:t>
            </a:r>
            <a:r>
              <a:rPr lang="it-IT" sz="1800" dirty="0" err="1">
                <a:latin typeface="+mn-lt"/>
              </a:rPr>
              <a:t>cladding</a:t>
            </a: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MDNBR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5C8F0A9-50EC-8790-FF7C-5BF6655AE531}"/>
              </a:ext>
            </a:extLst>
          </p:cNvPr>
          <p:cNvSpPr/>
          <p:nvPr/>
        </p:nvSpPr>
        <p:spPr>
          <a:xfrm>
            <a:off x="3122022" y="1502229"/>
            <a:ext cx="3161211" cy="1161122"/>
          </a:xfrm>
          <a:prstGeom prst="roundRect">
            <a:avLst>
              <a:gd name="adj" fmla="val 710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2632982004">
                  <a:custGeom>
                    <a:avLst/>
                    <a:gdLst>
                      <a:gd name="connsiteX0" fmla="*/ 0 w 3161211"/>
                      <a:gd name="connsiteY0" fmla="*/ 82486 h 1161122"/>
                      <a:gd name="connsiteX1" fmla="*/ 82486 w 3161211"/>
                      <a:gd name="connsiteY1" fmla="*/ 0 h 1161122"/>
                      <a:gd name="connsiteX2" fmla="*/ 621809 w 3161211"/>
                      <a:gd name="connsiteY2" fmla="*/ 0 h 1161122"/>
                      <a:gd name="connsiteX3" fmla="*/ 1221057 w 3161211"/>
                      <a:gd name="connsiteY3" fmla="*/ 0 h 1161122"/>
                      <a:gd name="connsiteX4" fmla="*/ 1850267 w 3161211"/>
                      <a:gd name="connsiteY4" fmla="*/ 0 h 1161122"/>
                      <a:gd name="connsiteX5" fmla="*/ 2389590 w 3161211"/>
                      <a:gd name="connsiteY5" fmla="*/ 0 h 1161122"/>
                      <a:gd name="connsiteX6" fmla="*/ 3078725 w 3161211"/>
                      <a:gd name="connsiteY6" fmla="*/ 0 h 1161122"/>
                      <a:gd name="connsiteX7" fmla="*/ 3161211 w 3161211"/>
                      <a:gd name="connsiteY7" fmla="*/ 82486 h 1161122"/>
                      <a:gd name="connsiteX8" fmla="*/ 3161211 w 3161211"/>
                      <a:gd name="connsiteY8" fmla="*/ 570600 h 1161122"/>
                      <a:gd name="connsiteX9" fmla="*/ 3161211 w 3161211"/>
                      <a:gd name="connsiteY9" fmla="*/ 1078636 h 1161122"/>
                      <a:gd name="connsiteX10" fmla="*/ 3078725 w 3161211"/>
                      <a:gd name="connsiteY10" fmla="*/ 1161122 h 1161122"/>
                      <a:gd name="connsiteX11" fmla="*/ 2509440 w 3161211"/>
                      <a:gd name="connsiteY11" fmla="*/ 1161122 h 1161122"/>
                      <a:gd name="connsiteX12" fmla="*/ 1850267 w 3161211"/>
                      <a:gd name="connsiteY12" fmla="*/ 1161122 h 1161122"/>
                      <a:gd name="connsiteX13" fmla="*/ 1191094 w 3161211"/>
                      <a:gd name="connsiteY13" fmla="*/ 1161122 h 1161122"/>
                      <a:gd name="connsiteX14" fmla="*/ 82486 w 3161211"/>
                      <a:gd name="connsiteY14" fmla="*/ 1161122 h 1161122"/>
                      <a:gd name="connsiteX15" fmla="*/ 0 w 3161211"/>
                      <a:gd name="connsiteY15" fmla="*/ 1078636 h 1161122"/>
                      <a:gd name="connsiteX16" fmla="*/ 0 w 3161211"/>
                      <a:gd name="connsiteY16" fmla="*/ 580561 h 1161122"/>
                      <a:gd name="connsiteX17" fmla="*/ 0 w 3161211"/>
                      <a:gd name="connsiteY17" fmla="*/ 82486 h 11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161211" h="1161122" fill="none" extrusionOk="0">
                        <a:moveTo>
                          <a:pt x="0" y="82486"/>
                        </a:moveTo>
                        <a:cubicBezTo>
                          <a:pt x="-2718" y="34897"/>
                          <a:pt x="32482" y="-2029"/>
                          <a:pt x="82486" y="0"/>
                        </a:cubicBezTo>
                        <a:cubicBezTo>
                          <a:pt x="211496" y="4187"/>
                          <a:pt x="420483" y="269"/>
                          <a:pt x="621809" y="0"/>
                        </a:cubicBezTo>
                        <a:cubicBezTo>
                          <a:pt x="823135" y="-269"/>
                          <a:pt x="1087765" y="22432"/>
                          <a:pt x="1221057" y="0"/>
                        </a:cubicBezTo>
                        <a:cubicBezTo>
                          <a:pt x="1354349" y="-22432"/>
                          <a:pt x="1676504" y="-18316"/>
                          <a:pt x="1850267" y="0"/>
                        </a:cubicBezTo>
                        <a:cubicBezTo>
                          <a:pt x="2024030" y="18316"/>
                          <a:pt x="2128965" y="-25410"/>
                          <a:pt x="2389590" y="0"/>
                        </a:cubicBezTo>
                        <a:cubicBezTo>
                          <a:pt x="2650215" y="25410"/>
                          <a:pt x="2755427" y="-1030"/>
                          <a:pt x="3078725" y="0"/>
                        </a:cubicBezTo>
                        <a:cubicBezTo>
                          <a:pt x="3122603" y="9928"/>
                          <a:pt x="3166230" y="27421"/>
                          <a:pt x="3161211" y="82486"/>
                        </a:cubicBezTo>
                        <a:cubicBezTo>
                          <a:pt x="3161271" y="273662"/>
                          <a:pt x="3180191" y="445469"/>
                          <a:pt x="3161211" y="570600"/>
                        </a:cubicBezTo>
                        <a:cubicBezTo>
                          <a:pt x="3142231" y="695731"/>
                          <a:pt x="3138237" y="894920"/>
                          <a:pt x="3161211" y="1078636"/>
                        </a:cubicBezTo>
                        <a:cubicBezTo>
                          <a:pt x="3152652" y="1122727"/>
                          <a:pt x="3134738" y="1163376"/>
                          <a:pt x="3078725" y="1161122"/>
                        </a:cubicBezTo>
                        <a:cubicBezTo>
                          <a:pt x="2881929" y="1170389"/>
                          <a:pt x="2777995" y="1185718"/>
                          <a:pt x="2509440" y="1161122"/>
                        </a:cubicBezTo>
                        <a:cubicBezTo>
                          <a:pt x="2240886" y="1136526"/>
                          <a:pt x="2025454" y="1179573"/>
                          <a:pt x="1850267" y="1161122"/>
                        </a:cubicBezTo>
                        <a:cubicBezTo>
                          <a:pt x="1675080" y="1142671"/>
                          <a:pt x="1507661" y="1179717"/>
                          <a:pt x="1191094" y="1161122"/>
                        </a:cubicBezTo>
                        <a:cubicBezTo>
                          <a:pt x="874527" y="1142527"/>
                          <a:pt x="485755" y="1110740"/>
                          <a:pt x="82486" y="1161122"/>
                        </a:cubicBezTo>
                        <a:cubicBezTo>
                          <a:pt x="36409" y="1156500"/>
                          <a:pt x="6136" y="1130702"/>
                          <a:pt x="0" y="1078636"/>
                        </a:cubicBezTo>
                        <a:cubicBezTo>
                          <a:pt x="-18127" y="888139"/>
                          <a:pt x="12057" y="771403"/>
                          <a:pt x="0" y="580561"/>
                        </a:cubicBezTo>
                        <a:cubicBezTo>
                          <a:pt x="-12057" y="389719"/>
                          <a:pt x="18855" y="227725"/>
                          <a:pt x="0" y="82486"/>
                        </a:cubicBezTo>
                        <a:close/>
                      </a:path>
                      <a:path w="3161211" h="1161122" stroke="0" extrusionOk="0">
                        <a:moveTo>
                          <a:pt x="0" y="82486"/>
                        </a:moveTo>
                        <a:cubicBezTo>
                          <a:pt x="-581" y="30699"/>
                          <a:pt x="47145" y="3317"/>
                          <a:pt x="82486" y="0"/>
                        </a:cubicBezTo>
                        <a:cubicBezTo>
                          <a:pt x="381787" y="3802"/>
                          <a:pt x="473807" y="-5028"/>
                          <a:pt x="741659" y="0"/>
                        </a:cubicBezTo>
                        <a:cubicBezTo>
                          <a:pt x="1009511" y="5028"/>
                          <a:pt x="1172892" y="-6890"/>
                          <a:pt x="1310944" y="0"/>
                        </a:cubicBezTo>
                        <a:cubicBezTo>
                          <a:pt x="1448997" y="6890"/>
                          <a:pt x="1633043" y="-14590"/>
                          <a:pt x="1820305" y="0"/>
                        </a:cubicBezTo>
                        <a:cubicBezTo>
                          <a:pt x="2007567" y="14590"/>
                          <a:pt x="2140077" y="-20435"/>
                          <a:pt x="2389590" y="0"/>
                        </a:cubicBezTo>
                        <a:cubicBezTo>
                          <a:pt x="2639104" y="20435"/>
                          <a:pt x="2870756" y="-14472"/>
                          <a:pt x="3078725" y="0"/>
                        </a:cubicBezTo>
                        <a:cubicBezTo>
                          <a:pt x="3121196" y="-5002"/>
                          <a:pt x="3166407" y="37404"/>
                          <a:pt x="3161211" y="82486"/>
                        </a:cubicBezTo>
                        <a:cubicBezTo>
                          <a:pt x="3170687" y="293324"/>
                          <a:pt x="3136945" y="445203"/>
                          <a:pt x="3161211" y="600484"/>
                        </a:cubicBezTo>
                        <a:cubicBezTo>
                          <a:pt x="3185477" y="755765"/>
                          <a:pt x="3161502" y="938941"/>
                          <a:pt x="3161211" y="1078636"/>
                        </a:cubicBezTo>
                        <a:cubicBezTo>
                          <a:pt x="3163146" y="1113176"/>
                          <a:pt x="3122622" y="1170853"/>
                          <a:pt x="3078725" y="1161122"/>
                        </a:cubicBezTo>
                        <a:cubicBezTo>
                          <a:pt x="2837771" y="1174864"/>
                          <a:pt x="2680578" y="1143575"/>
                          <a:pt x="2479477" y="1161122"/>
                        </a:cubicBezTo>
                        <a:cubicBezTo>
                          <a:pt x="2278376" y="1178669"/>
                          <a:pt x="1994351" y="1138259"/>
                          <a:pt x="1820305" y="1161122"/>
                        </a:cubicBezTo>
                        <a:cubicBezTo>
                          <a:pt x="1646259" y="1183985"/>
                          <a:pt x="1381807" y="1146814"/>
                          <a:pt x="1221057" y="1161122"/>
                        </a:cubicBezTo>
                        <a:cubicBezTo>
                          <a:pt x="1060307" y="1175430"/>
                          <a:pt x="824416" y="1187373"/>
                          <a:pt x="681734" y="1161122"/>
                        </a:cubicBezTo>
                        <a:cubicBezTo>
                          <a:pt x="539052" y="1134871"/>
                          <a:pt x="298972" y="1174998"/>
                          <a:pt x="82486" y="1161122"/>
                        </a:cubicBezTo>
                        <a:cubicBezTo>
                          <a:pt x="40508" y="1150855"/>
                          <a:pt x="-7609" y="1117798"/>
                          <a:pt x="0" y="1078636"/>
                        </a:cubicBezTo>
                        <a:cubicBezTo>
                          <a:pt x="-11312" y="972663"/>
                          <a:pt x="-6393" y="720498"/>
                          <a:pt x="0" y="580561"/>
                        </a:cubicBezTo>
                        <a:cubicBezTo>
                          <a:pt x="6393" y="440624"/>
                          <a:pt x="1070" y="236314"/>
                          <a:pt x="0" y="824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MODELLO</a:t>
            </a:r>
            <a:endParaRPr lang="en-US" b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73EF404-1DE1-0A46-4307-90F7AC8575A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80504" y="2082790"/>
            <a:ext cx="134151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5A576E9-3DE4-8821-FBA5-55DF413573C2}"/>
              </a:ext>
            </a:extLst>
          </p:cNvPr>
          <p:cNvCxnSpPr>
            <a:cxnSpLocks/>
          </p:cNvCxnSpPr>
          <p:nvPr/>
        </p:nvCxnSpPr>
        <p:spPr>
          <a:xfrm flipV="1">
            <a:off x="6283233" y="2063502"/>
            <a:ext cx="1175658" cy="766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3E31DF-0960-94B2-8785-833CB2C7596C}"/>
              </a:ext>
            </a:extLst>
          </p:cNvPr>
          <p:cNvSpPr txBox="1"/>
          <p:nvPr/>
        </p:nvSpPr>
        <p:spPr>
          <a:xfrm>
            <a:off x="-104505" y="1759624"/>
            <a:ext cx="225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Variazione</a:t>
            </a:r>
            <a:endParaRPr lang="en-US" dirty="0"/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9047129-AE98-989E-93B7-3A1DCBAC15C2}"/>
              </a:ext>
            </a:extLst>
          </p:cNvPr>
          <p:cNvSpPr txBox="1"/>
          <p:nvPr/>
        </p:nvSpPr>
        <p:spPr>
          <a:xfrm>
            <a:off x="7315200" y="1777466"/>
            <a:ext cx="166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Variazione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568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940" t="4901" r="8078" b="65061"/>
          <a:stretch/>
        </p:blipFill>
        <p:spPr>
          <a:xfrm>
            <a:off x="80485" y="1258564"/>
            <a:ext cx="8968947" cy="24093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72B3FB-B3C0-1338-9B74-FF349FF284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888" t="35301" r="8130" b="34661"/>
          <a:stretch/>
        </p:blipFill>
        <p:spPr>
          <a:xfrm>
            <a:off x="80484" y="3667917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t="65691" r="8202" b="4271"/>
          <a:stretch/>
        </p:blipFill>
        <p:spPr>
          <a:xfrm>
            <a:off x="154546" y="2433991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7920B8-1470-6651-ED95-33008790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2" b="33791"/>
          <a:stretch/>
        </p:blipFill>
        <p:spPr>
          <a:xfrm>
            <a:off x="-38100" y="1700876"/>
            <a:ext cx="9220200" cy="4558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C575A5-C826-1B0E-153A-3B78CE16230E}"/>
              </a:ext>
            </a:extLst>
          </p:cNvPr>
          <p:cNvSpPr txBox="1"/>
          <p:nvPr/>
        </p:nvSpPr>
        <p:spPr>
          <a:xfrm>
            <a:off x="1634836" y="1331544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ANALISI CONDUTTIVITA’ TERMICA DEI SOLIDI</a:t>
            </a:r>
          </a:p>
        </p:txBody>
      </p:sp>
    </p:spTree>
    <p:extLst>
      <p:ext uri="{BB962C8B-B14F-4D97-AF65-F5344CB8AC3E}">
        <p14:creationId xmlns:p14="http://schemas.microsoft.com/office/powerpoint/2010/main" val="268411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Per fare ciò abbiamo utilizzato il software </a:t>
            </a:r>
            <a:r>
              <a:rPr lang="it-IT" sz="2000" b="1" dirty="0">
                <a:latin typeface="+mn-lt"/>
              </a:rPr>
              <a:t>RELAP5 MOD3.3 </a:t>
            </a:r>
            <a:r>
              <a:rPr lang="it-IT" sz="2000" dirty="0">
                <a:latin typeface="+mn-lt"/>
              </a:rPr>
              <a:t>sviluppato dall’Idaho National </a:t>
            </a:r>
            <a:r>
              <a:rPr lang="it-IT" sz="2000" dirty="0" err="1">
                <a:latin typeface="+mn-lt"/>
              </a:rPr>
              <a:t>Laboratory</a:t>
            </a:r>
            <a:r>
              <a:rPr lang="it-IT" sz="2000" dirty="0">
                <a:latin typeface="+mn-lt"/>
              </a:rPr>
              <a:t> per l’analisi di transitori ed incidenti in impianti nucleari ad acqua.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 dati vengono generati da RELAP5, poi sono elaborati tramite l’utilizzo del linguaggio </a:t>
            </a:r>
            <a:r>
              <a:rPr lang="it-IT" sz="2000" b="1" dirty="0">
                <a:latin typeface="+mn-lt"/>
              </a:rPr>
              <a:t>MATLAB </a:t>
            </a:r>
            <a:r>
              <a:rPr lang="it-IT" sz="2000" dirty="0">
                <a:latin typeface="+mn-lt"/>
              </a:rPr>
              <a:t>e infine analizzati.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DATI TERMODINAMICI SOLIDI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96BF208-0BF0-7AD0-F994-9A74DC6F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523416"/>
            <a:ext cx="4572002" cy="34290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74EC258-311C-EA87-A67C-C72774E0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3417"/>
            <a:ext cx="4572000" cy="3429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2BC40F-E9F6-42CE-1067-420AC6C5EF37}"/>
              </a:ext>
            </a:extLst>
          </p:cNvPr>
          <p:cNvSpPr txBox="1"/>
          <p:nvPr/>
        </p:nvSpPr>
        <p:spPr>
          <a:xfrm>
            <a:off x="512345" y="5127181"/>
            <a:ext cx="354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«Journal of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Materials</a:t>
            </a:r>
            <a:r>
              <a:rPr lang="it-IT" dirty="0"/>
              <a:t> (1995) – Thermal </a:t>
            </a:r>
            <a:r>
              <a:rPr lang="it-IT" dirty="0" err="1"/>
              <a:t>Conductivity</a:t>
            </a:r>
            <a:r>
              <a:rPr lang="it-IT" dirty="0"/>
              <a:t> of </a:t>
            </a:r>
            <a:r>
              <a:rPr lang="it-IT" dirty="0" err="1"/>
              <a:t>Zirconium</a:t>
            </a:r>
            <a:r>
              <a:rPr lang="it-IT" dirty="0"/>
              <a:t>» Fink - </a:t>
            </a:r>
            <a:r>
              <a:rPr lang="it-IT" dirty="0" err="1"/>
              <a:t>Leibowitz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042EB4-97E4-2CF6-4BAE-339DAD6CC167}"/>
              </a:ext>
            </a:extLst>
          </p:cNvPr>
          <p:cNvSpPr txBox="1"/>
          <p:nvPr/>
        </p:nvSpPr>
        <p:spPr>
          <a:xfrm>
            <a:off x="5272978" y="5169221"/>
            <a:ext cx="31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Klimenko</a:t>
            </a:r>
            <a:r>
              <a:rPr lang="it-IT" dirty="0"/>
              <a:t> - </a:t>
            </a:r>
            <a:r>
              <a:rPr lang="it-IT" dirty="0" err="1"/>
              <a:t>Zorin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for UO</a:t>
            </a:r>
            <a:r>
              <a:rPr lang="it-IT" baseline="-25000" dirty="0"/>
              <a:t>2</a:t>
            </a:r>
            <a:r>
              <a:rPr lang="it-IT" dirty="0"/>
              <a:t> </a:t>
            </a:r>
            <a:r>
              <a:rPr lang="it-IT" dirty="0" err="1"/>
              <a:t>thermal</a:t>
            </a:r>
            <a:r>
              <a:rPr lang="it-IT" dirty="0"/>
              <a:t> </a:t>
            </a:r>
            <a:r>
              <a:rPr lang="it-IT" dirty="0" err="1"/>
              <a:t>conductivity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RELAP5 risolve le equazioni del </a:t>
            </a:r>
            <a:r>
              <a:rPr lang="it-IT" sz="2000" b="1" dirty="0">
                <a:latin typeface="+mn-lt"/>
              </a:rPr>
              <a:t>moto monodimensionale</a:t>
            </a:r>
            <a:r>
              <a:rPr lang="it-IT" sz="2000" dirty="0">
                <a:latin typeface="+mn-lt"/>
              </a:rPr>
              <a:t> per flusso a </a:t>
            </a:r>
            <a:r>
              <a:rPr lang="it-IT" sz="2000" b="1" dirty="0">
                <a:latin typeface="+mn-lt"/>
              </a:rPr>
              <a:t>due fluidi</a:t>
            </a:r>
            <a:r>
              <a:rPr lang="it-IT" sz="2000" dirty="0">
                <a:latin typeface="+mn-lt"/>
              </a:rPr>
              <a:t> (acqua liquida/vapore).</a:t>
            </a: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Il modello idrodinamico di base consiste in </a:t>
            </a:r>
            <a:r>
              <a:rPr lang="it-IT" sz="2000" b="1" dirty="0">
                <a:latin typeface="+mn-lt"/>
              </a:rPr>
              <a:t>8 equazioni </a:t>
            </a:r>
            <a:r>
              <a:rPr lang="it-IT" sz="2000" dirty="0">
                <a:latin typeface="+mn-lt"/>
              </a:rPr>
              <a:t>in </a:t>
            </a:r>
            <a:r>
              <a:rPr lang="it-IT" sz="2000" b="1" dirty="0">
                <a:latin typeface="+mn-lt"/>
              </a:rPr>
              <a:t>8 incognite dipendenti primarie</a:t>
            </a:r>
            <a:r>
              <a:rPr lang="it-IT" sz="2000" dirty="0">
                <a:latin typeface="+mn-lt"/>
              </a:rPr>
              <a:t> (le variabili indipendenti sono tempo t e posizione x).</a:t>
            </a:r>
          </a:p>
          <a:p>
            <a:r>
              <a:rPr lang="it-IT" sz="2000" dirty="0">
                <a:latin typeface="+mn-lt"/>
              </a:rPr>
              <a:t>Questo modello di base può essere ampliato per includere la presenza di boro e componenti non-condensabili. </a:t>
            </a:r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r>
              <a:rPr lang="it-IT" sz="2000" dirty="0">
                <a:latin typeface="+mn-lt"/>
              </a:rPr>
              <a:t>Lo schema numerico di risoluzione consiste in un algoritmo alle differenze finite semi-implicito per cui è garantita la stabilità.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4BC22-9012-1688-A191-279247BE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1" y="184145"/>
            <a:ext cx="8581043" cy="84040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APPENDICE F – SENSITIVITY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E0BBE9-29C5-0C26-D678-1DA57B48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21" r="7177" b="3678"/>
          <a:stretch/>
        </p:blipFill>
        <p:spPr>
          <a:xfrm>
            <a:off x="1606382" y="1283403"/>
            <a:ext cx="5931236" cy="4802088"/>
          </a:xfrm>
        </p:spPr>
      </p:pic>
    </p:spTree>
    <p:extLst>
      <p:ext uri="{BB962C8B-B14F-4D97-AF65-F5344CB8AC3E}">
        <p14:creationId xmlns:p14="http://schemas.microsoft.com/office/powerpoint/2010/main" val="3361109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0F0E1-22E7-A084-B672-DE5FBE0E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1" y="384283"/>
            <a:ext cx="8581043" cy="84040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APPENDICE F – SENSITIVITY ANALYSIS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AA530-EF03-F119-4A92-034C45E0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972"/>
            <a:ext cx="8323726" cy="4525963"/>
          </a:xfrm>
        </p:spPr>
        <p:txBody>
          <a:bodyPr/>
          <a:lstStyle/>
          <a:p>
            <a:pPr algn="ctr"/>
            <a:r>
              <a:rPr lang="it-IT" dirty="0"/>
              <a:t>ANALISI CONDUTTIVITA’ TERMICA DEI SOLIDI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C22081-1DC0-E353-37E0-7562EE30C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7" t="5016" r="7404" b="34005"/>
          <a:stretch/>
        </p:blipFill>
        <p:spPr>
          <a:xfrm>
            <a:off x="1147465" y="1977844"/>
            <a:ext cx="6849069" cy="40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6A97AD-6A26-F6EC-3608-B1E6E3EF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460812" y="1320402"/>
            <a:ext cx="3576918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SIMULAZIONI EFFETTUATE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2EF4842-2D10-C039-0A92-4D79EDCA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Inizialmente abbiamo performato una simulazione nel tempo per verificare che il sistema modellato raggiunga un </a:t>
            </a:r>
            <a:r>
              <a:rPr lang="it-IT" sz="2000" b="1" dirty="0">
                <a:latin typeface="+mn-lt"/>
              </a:rPr>
              <a:t>regime stazionario coerente </a:t>
            </a:r>
            <a:r>
              <a:rPr lang="it-IT" sz="2000" dirty="0">
                <a:latin typeface="+mn-lt"/>
              </a:rPr>
              <a:t>con i dati nominali del sistema reale.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Gli scenari incidentali che abbiamo scelto di studiare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Depressurizzazione</a:t>
            </a:r>
            <a:r>
              <a:rPr lang="it-IT" sz="2000" dirty="0">
                <a:latin typeface="+mn-lt"/>
              </a:rPr>
              <a:t> (LOCA idealizzato)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Inserzione di reattività </a:t>
            </a:r>
            <a:r>
              <a:rPr lang="it-IT" sz="2000" dirty="0">
                <a:latin typeface="+mn-lt"/>
              </a:rPr>
              <a:t>(RIA)</a:t>
            </a:r>
          </a:p>
          <a:p>
            <a:pPr lvl="3" indent="0">
              <a:buNone/>
            </a:pPr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0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410137" y="1412613"/>
            <a:ext cx="4740087" cy="1518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+mn-lt"/>
              </a:rPr>
              <a:t>Il sistema simulato è un canale di potenza di un reattore ad acqua pressurizzata (PWR). I dati nominali sono stati presi dal libro «</a:t>
            </a:r>
            <a:r>
              <a:rPr lang="it-IT" sz="1800" dirty="0" err="1">
                <a:latin typeface="+mn-lt"/>
              </a:rPr>
              <a:t>Nuclear</a:t>
            </a:r>
            <a:r>
              <a:rPr lang="it-IT" sz="1800" dirty="0">
                <a:latin typeface="+mn-lt"/>
              </a:rPr>
              <a:t> Systems Vol. I – Thermal </a:t>
            </a:r>
            <a:r>
              <a:rPr lang="it-IT" sz="1800" dirty="0" err="1">
                <a:latin typeface="+mn-lt"/>
              </a:rPr>
              <a:t>Hydraulic</a:t>
            </a:r>
            <a:r>
              <a:rPr lang="it-IT" sz="1800" dirty="0">
                <a:latin typeface="+mn-lt"/>
              </a:rPr>
              <a:t> Fundamentals»,  </a:t>
            </a:r>
            <a:r>
              <a:rPr lang="it-IT" sz="1800" dirty="0" err="1">
                <a:latin typeface="+mn-lt"/>
              </a:rPr>
              <a:t>Todreas</a:t>
            </a:r>
            <a:r>
              <a:rPr lang="it-IT" sz="1800" dirty="0">
                <a:latin typeface="+mn-lt"/>
              </a:rPr>
              <a:t> N., </a:t>
            </a:r>
            <a:r>
              <a:rPr lang="it-IT" sz="1800" dirty="0" err="1">
                <a:latin typeface="+mn-lt"/>
              </a:rPr>
              <a:t>Kazimi</a:t>
            </a:r>
            <a:r>
              <a:rPr lang="it-IT" sz="1800" dirty="0">
                <a:latin typeface="+mn-lt"/>
              </a:rPr>
              <a:t> M.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06215C-7941-89EE-16CE-915A0B327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5455817" y="1412614"/>
            <a:ext cx="3487706" cy="452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/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          155.1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Tin       293.1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Tout    326.8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		66.35 kW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	0.335 kg/s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FBD723-B586-36DE-439F-C004FA14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97" y="3673059"/>
            <a:ext cx="1419896" cy="1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EDFC72-0EDA-BEEA-0202-1278F9D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+mn-lt"/>
              </a:rPr>
              <a:t>Le principali ipotesi e limitazioni imposte sono:</a:t>
            </a:r>
          </a:p>
          <a:p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un modello neutronico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Profilo di potenza sinusoidale imposto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La potenza generata può solo essere accumulata nel solido o ceduta al fluido</a:t>
            </a:r>
          </a:p>
          <a:p>
            <a:pPr lvl="1" indent="0">
              <a:buNone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Portata in massa imposta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Stato termodinamico acqua entrante imposto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boro e gas non-condensabili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960" y="2187395"/>
            <a:ext cx="4720030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come </a:t>
            </a:r>
            <a:r>
              <a:rPr lang="en-US" dirty="0" err="1"/>
              <a:t>cartina</a:t>
            </a:r>
            <a:r>
              <a:rPr lang="en-US" dirty="0"/>
              <a:t> di </a:t>
            </a:r>
            <a:r>
              <a:rPr lang="en-US" dirty="0" err="1"/>
              <a:t>tornasole</a:t>
            </a:r>
            <a:r>
              <a:rPr lang="en-US" dirty="0"/>
              <a:t> per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a regime come </a:t>
            </a:r>
            <a:r>
              <a:rPr lang="en-US" dirty="0" err="1"/>
              <a:t>previsto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773</TotalTime>
  <Words>2127</Words>
  <Application>Microsoft Office PowerPoint</Application>
  <PresentationFormat>Presentazione su schermo (4:3)</PresentationFormat>
  <Paragraphs>348</Paragraphs>
  <Slides>32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POLI</vt:lpstr>
      <vt:lpstr>TITOLO</vt:lpstr>
      <vt:lpstr>INTRODUZIONE</vt:lpstr>
      <vt:lpstr>RELAP5</vt:lpstr>
      <vt:lpstr>RELAP5</vt:lpstr>
      <vt:lpstr>SIMULAZIONI EFFETTUATE</vt:lpstr>
      <vt:lpstr>STEADY STATE</vt:lpstr>
      <vt:lpstr>STEADY STATE</vt:lpstr>
      <vt:lpstr>STEADY STATE</vt:lpstr>
      <vt:lpstr>STEADY STATE</vt:lpstr>
      <vt:lpstr>NOMENCLATURA</vt:lpstr>
      <vt:lpstr>STEADY STATE</vt:lpstr>
      <vt:lpstr>STEADY STATE</vt:lpstr>
      <vt:lpstr>STEADY STATE – SENSITIVITY ANALYSIS</vt:lpstr>
      <vt:lpstr>STEADY STATE – SENSITIVITY ANALYSIS</vt:lpstr>
      <vt:lpstr>STEADY STATE – SENSITIVITY ANALYSIS</vt:lpstr>
      <vt:lpstr>STEADY STATE – SENSITIVITY ANALYSIS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DATI TERMODINAMICI SOLIDI</vt:lpstr>
      <vt:lpstr>APPENDICE F – SENSITIVITY ANALYSIS</vt:lpstr>
      <vt:lpstr>APPENDICE F – SENSITIVITY ANALYSIS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Musile Tanzi</cp:lastModifiedBy>
  <cp:revision>68</cp:revision>
  <dcterms:created xsi:type="dcterms:W3CDTF">2015-05-26T12:27:57Z</dcterms:created>
  <dcterms:modified xsi:type="dcterms:W3CDTF">2022-06-24T23:27:29Z</dcterms:modified>
</cp:coreProperties>
</file>