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82" r:id="rId13"/>
    <p:sldId id="284" r:id="rId14"/>
    <p:sldId id="281" r:id="rId15"/>
    <p:sldId id="283" r:id="rId16"/>
    <p:sldId id="285" r:id="rId17"/>
    <p:sldId id="288" r:id="rId18"/>
    <p:sldId id="289" r:id="rId19"/>
    <p:sldId id="290" r:id="rId20"/>
    <p:sldId id="275" r:id="rId21"/>
    <p:sldId id="257" r:id="rId22"/>
    <p:sldId id="258" r:id="rId23"/>
    <p:sldId id="259" r:id="rId24"/>
    <p:sldId id="260" r:id="rId25"/>
    <p:sldId id="261" r:id="rId26"/>
    <p:sldId id="262" r:id="rId27"/>
    <p:sldId id="265" r:id="rId28"/>
    <p:sldId id="266" r:id="rId29"/>
    <p:sldId id="267" r:id="rId30"/>
    <p:sldId id="264" r:id="rId31"/>
    <p:sldId id="268" r:id="rId32"/>
    <p:sldId id="269" r:id="rId33"/>
    <p:sldId id="286" r:id="rId34"/>
    <p:sldId id="287" r:id="rId35"/>
    <p:sldId id="263" r:id="rId3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7" autoAdjust="0"/>
    <p:restoredTop sz="89199" autoAdjust="0"/>
  </p:normalViewPr>
  <p:slideViewPr>
    <p:cSldViewPr snapToGrid="0" snapToObjects="1">
      <p:cViewPr varScale="1">
        <p:scale>
          <a:sx n="69" d="100"/>
          <a:sy n="69" d="100"/>
        </p:scale>
        <p:origin x="154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notesViewPr>
    <p:cSldViewPr snapToGrid="0" snapToObjects="1">
      <p:cViewPr varScale="1">
        <p:scale>
          <a:sx n="59" d="100"/>
          <a:sy n="59" d="100"/>
        </p:scale>
        <p:origin x="2517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MDNBR </a:t>
            </a:r>
            <a:r>
              <a:rPr lang="en-US" dirty="0" err="1"/>
              <a:t>richiesto</a:t>
            </a:r>
            <a:r>
              <a:rPr lang="en-US" dirty="0"/>
              <a:t> sempre da NRC è 1.38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7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composizione</a:t>
            </a:r>
            <a:r>
              <a:rPr lang="en-US" dirty="0"/>
              <a:t> del gap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intende</a:t>
            </a:r>
            <a:r>
              <a:rPr lang="en-US" dirty="0"/>
              <a:t>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moli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1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HEAT STRUCTURE TEMPERATURE: </a:t>
            </a: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inizializzazione</a:t>
            </a:r>
            <a:r>
              <a:rPr lang="en-US" dirty="0"/>
              <a:t>.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influenza le </a:t>
            </a:r>
            <a:r>
              <a:rPr lang="en-US" dirty="0" err="1"/>
              <a:t>variabili</a:t>
            </a:r>
            <a:endParaRPr lang="en-US" dirty="0"/>
          </a:p>
          <a:p>
            <a:r>
              <a:rPr lang="en-US" dirty="0"/>
              <a:t>GAP PRESSURE/GAP COMPOSITION: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la </a:t>
            </a:r>
            <a:r>
              <a:rPr lang="en-US" dirty="0" err="1"/>
              <a:t>posizione</a:t>
            </a:r>
            <a:r>
              <a:rPr lang="en-US" dirty="0"/>
              <a:t> non </a:t>
            </a:r>
            <a:r>
              <a:rPr lang="en-US" dirty="0" err="1"/>
              <a:t>influenzano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combustibile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POWER/ INLET TEMPERATURE / MASS FLOW RATE: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come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prevedibili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  <a:p>
            <a:endParaRPr lang="en-US" dirty="0"/>
          </a:p>
          <a:p>
            <a:r>
              <a:rPr lang="en-US" dirty="0"/>
              <a:t>GAP COMPOSITION: </a:t>
            </a:r>
            <a:r>
              <a:rPr lang="en-US" dirty="0" err="1"/>
              <a:t>diminuisce</a:t>
            </a:r>
            <a:r>
              <a:rPr lang="en-US" dirty="0"/>
              <a:t> la temperature del fuel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percentuale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e </a:t>
            </a:r>
            <a:r>
              <a:rPr lang="en-US" dirty="0" err="1"/>
              <a:t>l’elio</a:t>
            </a:r>
            <a:r>
              <a:rPr lang="en-US" dirty="0"/>
              <a:t> ha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96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Ovviamente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interne </a:t>
            </a:r>
            <a:r>
              <a:rPr lang="en-US" dirty="0" err="1"/>
              <a:t>alla</a:t>
            </a:r>
            <a:r>
              <a:rPr lang="en-US" dirty="0"/>
              <a:t> fuel rod non </a:t>
            </a:r>
            <a:r>
              <a:rPr lang="en-US" dirty="0" err="1"/>
              <a:t>influenzano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fenomeni</a:t>
            </a:r>
            <a:r>
              <a:rPr lang="en-US" dirty="0"/>
              <a:t> di </a:t>
            </a:r>
            <a:r>
              <a:rPr lang="en-US" dirty="0" err="1"/>
              <a:t>termoidraulica</a:t>
            </a:r>
            <a:r>
              <a:rPr lang="en-US" dirty="0"/>
              <a:t> </a:t>
            </a:r>
            <a:r>
              <a:rPr lang="en-US" dirty="0" err="1"/>
              <a:t>rappresentati</a:t>
            </a:r>
            <a:r>
              <a:rPr lang="en-US" dirty="0"/>
              <a:t> dal MDNBR.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RICORDARE CHE MDNBR PIU’ ALTO E’ MEGLIO E’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6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UO2 non ha </a:t>
            </a:r>
            <a:r>
              <a:rPr lang="en-US" dirty="0" err="1"/>
              <a:t>effetto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temperature del cladding</a:t>
            </a:r>
          </a:p>
          <a:p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ho </a:t>
            </a:r>
            <a:r>
              <a:rPr lang="en-US" dirty="0" err="1"/>
              <a:t>interposto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considerate e il coolant </a:t>
            </a:r>
            <a:r>
              <a:rPr lang="en-US" dirty="0" err="1"/>
              <a:t>maggiorie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(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da </a:t>
            </a:r>
            <a:r>
              <a:rPr lang="en-US" dirty="0" err="1"/>
              <a:t>entrambi</a:t>
            </a:r>
            <a:r>
              <a:rPr lang="en-US" dirty="0"/>
              <a:t> I </a:t>
            </a:r>
            <a:r>
              <a:rPr lang="en-US" dirty="0" err="1"/>
              <a:t>grafici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3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6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665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42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445654"/>
            <a:ext cx="2730901" cy="212695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942A008-5C1B-CFAC-A603-85E236ADAC35}"/>
              </a:ext>
            </a:extLst>
          </p:cNvPr>
          <p:cNvSpPr/>
          <p:nvPr/>
        </p:nvSpPr>
        <p:spPr>
          <a:xfrm>
            <a:off x="0" y="2836069"/>
            <a:ext cx="9144000" cy="402193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8769" y="3174772"/>
            <a:ext cx="8646459" cy="1847501"/>
          </a:xfrm>
        </p:spPr>
        <p:txBody>
          <a:bodyPr>
            <a:normAutofit/>
          </a:bodyPr>
          <a:lstStyle/>
          <a:p>
            <a:r>
              <a:rPr lang="it-IT" sz="3200" dirty="0"/>
              <a:t>STUDIO DELLA TERMOIDRAULICA DI UN CANALE DI POTENZA TRAMITE SIMULAZIONI NUMERICHE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3131" y="5793809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63090" y="61373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901BFB-4781-C678-44C9-8E118AC5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315" y="1258376"/>
            <a:ext cx="7619370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D15525-BFCC-E535-E6CD-B1A33D8E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050177"/>
            <a:ext cx="3664131" cy="2958737"/>
          </a:xfrm>
        </p:spPr>
        <p:txBody>
          <a:bodyPr>
            <a:normAutofit fontScale="77500" lnSpcReduction="20000"/>
          </a:bodyPr>
          <a:lstStyle/>
          <a:p>
            <a:r>
              <a:rPr lang="it-IT" sz="2000" dirty="0">
                <a:latin typeface="+mn-lt"/>
              </a:rPr>
              <a:t>Le variabili di </a:t>
            </a:r>
            <a:r>
              <a:rPr lang="it-IT" sz="2000" b="1" dirty="0">
                <a:latin typeface="+mn-lt"/>
              </a:rPr>
              <a:t>INPUT</a:t>
            </a:r>
            <a:r>
              <a:rPr lang="it-IT" sz="2000" dirty="0">
                <a:latin typeface="+mn-lt"/>
              </a:rPr>
              <a:t>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+mn-lt"/>
              </a:rPr>
              <a:t>T</a:t>
            </a:r>
            <a:r>
              <a:rPr lang="it-IT" sz="2000" baseline="-18000" dirty="0" err="1">
                <a:latin typeface="+mn-lt"/>
              </a:rPr>
              <a:t>in</a:t>
            </a:r>
            <a:r>
              <a:rPr lang="it-IT" sz="2000" dirty="0">
                <a:latin typeface="+mn-lt"/>
              </a:rPr>
              <a:t> acqua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 fluido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Potenza generata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Portata massica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Composizione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Pressione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Temperatura di inizializzazione dei solidi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del </a:t>
            </a:r>
            <a:r>
              <a:rPr lang="it-IT" sz="2000" dirty="0" err="1">
                <a:latin typeface="+mn-lt"/>
              </a:rPr>
              <a:t>cladding</a:t>
            </a: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di UO2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0C62A8-ECD7-5E0B-A81F-5CBC34211676}"/>
              </a:ext>
            </a:extLst>
          </p:cNvPr>
          <p:cNvSpPr txBox="1">
            <a:spLocks/>
          </p:cNvSpPr>
          <p:nvPr/>
        </p:nvSpPr>
        <p:spPr>
          <a:xfrm>
            <a:off x="5349240" y="3092630"/>
            <a:ext cx="3742393" cy="2873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n-lt"/>
              </a:rPr>
              <a:t>Gli indicatori in </a:t>
            </a:r>
            <a:r>
              <a:rPr lang="it-IT" sz="1800" b="1" dirty="0">
                <a:latin typeface="+mn-lt"/>
              </a:rPr>
              <a:t>OUTPUT</a:t>
            </a:r>
            <a:r>
              <a:rPr lang="it-IT" sz="1800" dirty="0">
                <a:latin typeface="+mn-lt"/>
              </a:rPr>
              <a:t> sono:</a:t>
            </a:r>
          </a:p>
          <a:p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combustibile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</a:t>
            </a:r>
            <a:r>
              <a:rPr lang="it-IT" sz="1800" dirty="0" err="1">
                <a:latin typeface="+mn-lt"/>
              </a:rPr>
              <a:t>cladding</a:t>
            </a: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MDNBR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5C8F0A9-50EC-8790-FF7C-5BF6655AE531}"/>
              </a:ext>
            </a:extLst>
          </p:cNvPr>
          <p:cNvSpPr/>
          <p:nvPr/>
        </p:nvSpPr>
        <p:spPr>
          <a:xfrm>
            <a:off x="3122022" y="1502229"/>
            <a:ext cx="3161211" cy="1161122"/>
          </a:xfrm>
          <a:prstGeom prst="roundRect">
            <a:avLst>
              <a:gd name="adj" fmla="val 710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2632982004">
                  <a:custGeom>
                    <a:avLst/>
                    <a:gdLst>
                      <a:gd name="connsiteX0" fmla="*/ 0 w 3161211"/>
                      <a:gd name="connsiteY0" fmla="*/ 82486 h 1161122"/>
                      <a:gd name="connsiteX1" fmla="*/ 82486 w 3161211"/>
                      <a:gd name="connsiteY1" fmla="*/ 0 h 1161122"/>
                      <a:gd name="connsiteX2" fmla="*/ 621809 w 3161211"/>
                      <a:gd name="connsiteY2" fmla="*/ 0 h 1161122"/>
                      <a:gd name="connsiteX3" fmla="*/ 1221057 w 3161211"/>
                      <a:gd name="connsiteY3" fmla="*/ 0 h 1161122"/>
                      <a:gd name="connsiteX4" fmla="*/ 1850267 w 3161211"/>
                      <a:gd name="connsiteY4" fmla="*/ 0 h 1161122"/>
                      <a:gd name="connsiteX5" fmla="*/ 2389590 w 3161211"/>
                      <a:gd name="connsiteY5" fmla="*/ 0 h 1161122"/>
                      <a:gd name="connsiteX6" fmla="*/ 3078725 w 3161211"/>
                      <a:gd name="connsiteY6" fmla="*/ 0 h 1161122"/>
                      <a:gd name="connsiteX7" fmla="*/ 3161211 w 3161211"/>
                      <a:gd name="connsiteY7" fmla="*/ 82486 h 1161122"/>
                      <a:gd name="connsiteX8" fmla="*/ 3161211 w 3161211"/>
                      <a:gd name="connsiteY8" fmla="*/ 570600 h 1161122"/>
                      <a:gd name="connsiteX9" fmla="*/ 3161211 w 3161211"/>
                      <a:gd name="connsiteY9" fmla="*/ 1078636 h 1161122"/>
                      <a:gd name="connsiteX10" fmla="*/ 3078725 w 3161211"/>
                      <a:gd name="connsiteY10" fmla="*/ 1161122 h 1161122"/>
                      <a:gd name="connsiteX11" fmla="*/ 2509440 w 3161211"/>
                      <a:gd name="connsiteY11" fmla="*/ 1161122 h 1161122"/>
                      <a:gd name="connsiteX12" fmla="*/ 1850267 w 3161211"/>
                      <a:gd name="connsiteY12" fmla="*/ 1161122 h 1161122"/>
                      <a:gd name="connsiteX13" fmla="*/ 1191094 w 3161211"/>
                      <a:gd name="connsiteY13" fmla="*/ 1161122 h 1161122"/>
                      <a:gd name="connsiteX14" fmla="*/ 82486 w 3161211"/>
                      <a:gd name="connsiteY14" fmla="*/ 1161122 h 1161122"/>
                      <a:gd name="connsiteX15" fmla="*/ 0 w 3161211"/>
                      <a:gd name="connsiteY15" fmla="*/ 1078636 h 1161122"/>
                      <a:gd name="connsiteX16" fmla="*/ 0 w 3161211"/>
                      <a:gd name="connsiteY16" fmla="*/ 580561 h 1161122"/>
                      <a:gd name="connsiteX17" fmla="*/ 0 w 3161211"/>
                      <a:gd name="connsiteY17" fmla="*/ 82486 h 11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61211" h="1161122" fill="none" extrusionOk="0">
                        <a:moveTo>
                          <a:pt x="0" y="82486"/>
                        </a:moveTo>
                        <a:cubicBezTo>
                          <a:pt x="-2718" y="34897"/>
                          <a:pt x="32482" y="-2029"/>
                          <a:pt x="82486" y="0"/>
                        </a:cubicBezTo>
                        <a:cubicBezTo>
                          <a:pt x="211496" y="4187"/>
                          <a:pt x="420483" y="269"/>
                          <a:pt x="621809" y="0"/>
                        </a:cubicBezTo>
                        <a:cubicBezTo>
                          <a:pt x="823135" y="-269"/>
                          <a:pt x="1087765" y="22432"/>
                          <a:pt x="1221057" y="0"/>
                        </a:cubicBezTo>
                        <a:cubicBezTo>
                          <a:pt x="1354349" y="-22432"/>
                          <a:pt x="1676504" y="-18316"/>
                          <a:pt x="1850267" y="0"/>
                        </a:cubicBezTo>
                        <a:cubicBezTo>
                          <a:pt x="2024030" y="18316"/>
                          <a:pt x="2128965" y="-25410"/>
                          <a:pt x="2389590" y="0"/>
                        </a:cubicBezTo>
                        <a:cubicBezTo>
                          <a:pt x="2650215" y="25410"/>
                          <a:pt x="2755427" y="-1030"/>
                          <a:pt x="3078725" y="0"/>
                        </a:cubicBezTo>
                        <a:cubicBezTo>
                          <a:pt x="3122603" y="9928"/>
                          <a:pt x="3166230" y="27421"/>
                          <a:pt x="3161211" y="82486"/>
                        </a:cubicBezTo>
                        <a:cubicBezTo>
                          <a:pt x="3161271" y="273662"/>
                          <a:pt x="3180191" y="445469"/>
                          <a:pt x="3161211" y="570600"/>
                        </a:cubicBezTo>
                        <a:cubicBezTo>
                          <a:pt x="3142231" y="695731"/>
                          <a:pt x="3138237" y="894920"/>
                          <a:pt x="3161211" y="1078636"/>
                        </a:cubicBezTo>
                        <a:cubicBezTo>
                          <a:pt x="3152652" y="1122727"/>
                          <a:pt x="3134738" y="1163376"/>
                          <a:pt x="3078725" y="1161122"/>
                        </a:cubicBezTo>
                        <a:cubicBezTo>
                          <a:pt x="2881929" y="1170389"/>
                          <a:pt x="2777995" y="1185718"/>
                          <a:pt x="2509440" y="1161122"/>
                        </a:cubicBezTo>
                        <a:cubicBezTo>
                          <a:pt x="2240886" y="1136526"/>
                          <a:pt x="2025454" y="1179573"/>
                          <a:pt x="1850267" y="1161122"/>
                        </a:cubicBezTo>
                        <a:cubicBezTo>
                          <a:pt x="1675080" y="1142671"/>
                          <a:pt x="1507661" y="1179717"/>
                          <a:pt x="1191094" y="1161122"/>
                        </a:cubicBezTo>
                        <a:cubicBezTo>
                          <a:pt x="874527" y="1142527"/>
                          <a:pt x="485755" y="1110740"/>
                          <a:pt x="82486" y="1161122"/>
                        </a:cubicBezTo>
                        <a:cubicBezTo>
                          <a:pt x="36409" y="1156500"/>
                          <a:pt x="6136" y="1130702"/>
                          <a:pt x="0" y="1078636"/>
                        </a:cubicBezTo>
                        <a:cubicBezTo>
                          <a:pt x="-18127" y="888139"/>
                          <a:pt x="12057" y="771403"/>
                          <a:pt x="0" y="580561"/>
                        </a:cubicBezTo>
                        <a:cubicBezTo>
                          <a:pt x="-12057" y="389719"/>
                          <a:pt x="18855" y="227725"/>
                          <a:pt x="0" y="82486"/>
                        </a:cubicBezTo>
                        <a:close/>
                      </a:path>
                      <a:path w="3161211" h="1161122" stroke="0" extrusionOk="0">
                        <a:moveTo>
                          <a:pt x="0" y="82486"/>
                        </a:moveTo>
                        <a:cubicBezTo>
                          <a:pt x="-581" y="30699"/>
                          <a:pt x="47145" y="3317"/>
                          <a:pt x="82486" y="0"/>
                        </a:cubicBezTo>
                        <a:cubicBezTo>
                          <a:pt x="381787" y="3802"/>
                          <a:pt x="473807" y="-5028"/>
                          <a:pt x="741659" y="0"/>
                        </a:cubicBezTo>
                        <a:cubicBezTo>
                          <a:pt x="1009511" y="5028"/>
                          <a:pt x="1172892" y="-6890"/>
                          <a:pt x="1310944" y="0"/>
                        </a:cubicBezTo>
                        <a:cubicBezTo>
                          <a:pt x="1448997" y="6890"/>
                          <a:pt x="1633043" y="-14590"/>
                          <a:pt x="1820305" y="0"/>
                        </a:cubicBezTo>
                        <a:cubicBezTo>
                          <a:pt x="2007567" y="14590"/>
                          <a:pt x="2140077" y="-20435"/>
                          <a:pt x="2389590" y="0"/>
                        </a:cubicBezTo>
                        <a:cubicBezTo>
                          <a:pt x="2639104" y="20435"/>
                          <a:pt x="2870756" y="-14472"/>
                          <a:pt x="3078725" y="0"/>
                        </a:cubicBezTo>
                        <a:cubicBezTo>
                          <a:pt x="3121196" y="-5002"/>
                          <a:pt x="3166407" y="37404"/>
                          <a:pt x="3161211" y="82486"/>
                        </a:cubicBezTo>
                        <a:cubicBezTo>
                          <a:pt x="3170687" y="293324"/>
                          <a:pt x="3136945" y="445203"/>
                          <a:pt x="3161211" y="600484"/>
                        </a:cubicBezTo>
                        <a:cubicBezTo>
                          <a:pt x="3185477" y="755765"/>
                          <a:pt x="3161502" y="938941"/>
                          <a:pt x="3161211" y="1078636"/>
                        </a:cubicBezTo>
                        <a:cubicBezTo>
                          <a:pt x="3163146" y="1113176"/>
                          <a:pt x="3122622" y="1170853"/>
                          <a:pt x="3078725" y="1161122"/>
                        </a:cubicBezTo>
                        <a:cubicBezTo>
                          <a:pt x="2837771" y="1174864"/>
                          <a:pt x="2680578" y="1143575"/>
                          <a:pt x="2479477" y="1161122"/>
                        </a:cubicBezTo>
                        <a:cubicBezTo>
                          <a:pt x="2278376" y="1178669"/>
                          <a:pt x="1994351" y="1138259"/>
                          <a:pt x="1820305" y="1161122"/>
                        </a:cubicBezTo>
                        <a:cubicBezTo>
                          <a:pt x="1646259" y="1183985"/>
                          <a:pt x="1381807" y="1146814"/>
                          <a:pt x="1221057" y="1161122"/>
                        </a:cubicBezTo>
                        <a:cubicBezTo>
                          <a:pt x="1060307" y="1175430"/>
                          <a:pt x="824416" y="1187373"/>
                          <a:pt x="681734" y="1161122"/>
                        </a:cubicBezTo>
                        <a:cubicBezTo>
                          <a:pt x="539052" y="1134871"/>
                          <a:pt x="298972" y="1174998"/>
                          <a:pt x="82486" y="1161122"/>
                        </a:cubicBezTo>
                        <a:cubicBezTo>
                          <a:pt x="40508" y="1150855"/>
                          <a:pt x="-7609" y="1117798"/>
                          <a:pt x="0" y="1078636"/>
                        </a:cubicBezTo>
                        <a:cubicBezTo>
                          <a:pt x="-11312" y="972663"/>
                          <a:pt x="-6393" y="720498"/>
                          <a:pt x="0" y="580561"/>
                        </a:cubicBezTo>
                        <a:cubicBezTo>
                          <a:pt x="6393" y="440624"/>
                          <a:pt x="1070" y="236314"/>
                          <a:pt x="0" y="824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MODELLO</a:t>
            </a:r>
            <a:endParaRPr lang="en-US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73EF404-1DE1-0A46-4307-90F7AC8575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0504" y="2082790"/>
            <a:ext cx="134151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5A576E9-3DE4-8821-FBA5-55DF413573C2}"/>
              </a:ext>
            </a:extLst>
          </p:cNvPr>
          <p:cNvCxnSpPr>
            <a:cxnSpLocks/>
          </p:cNvCxnSpPr>
          <p:nvPr/>
        </p:nvCxnSpPr>
        <p:spPr>
          <a:xfrm flipV="1">
            <a:off x="6283233" y="2063502"/>
            <a:ext cx="1175658" cy="76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3E31DF-0960-94B2-8785-833CB2C7596C}"/>
              </a:ext>
            </a:extLst>
          </p:cNvPr>
          <p:cNvSpPr txBox="1"/>
          <p:nvPr/>
        </p:nvSpPr>
        <p:spPr>
          <a:xfrm>
            <a:off x="-104505" y="1759624"/>
            <a:ext cx="225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Variazione</a:t>
            </a:r>
          </a:p>
          <a:p>
            <a:pPr algn="ctr"/>
            <a:r>
              <a:rPr lang="en-US" b="1" dirty="0"/>
              <a:t>Input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9047129-AE98-989E-93B7-3A1DCBAC15C2}"/>
              </a:ext>
            </a:extLst>
          </p:cNvPr>
          <p:cNvSpPr txBox="1"/>
          <p:nvPr/>
        </p:nvSpPr>
        <p:spPr>
          <a:xfrm>
            <a:off x="7315200" y="1777466"/>
            <a:ext cx="166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Variazione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568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940" t="4901" r="8078" b="65061"/>
          <a:stretch/>
        </p:blipFill>
        <p:spPr>
          <a:xfrm>
            <a:off x="80485" y="1258564"/>
            <a:ext cx="8968947" cy="24093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72B3FB-B3C0-1338-9B74-FF349FF284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888" t="35301" r="8130" b="34661"/>
          <a:stretch/>
        </p:blipFill>
        <p:spPr>
          <a:xfrm>
            <a:off x="80484" y="3667917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t="65691" r="8202" b="4271"/>
          <a:stretch/>
        </p:blipFill>
        <p:spPr>
          <a:xfrm>
            <a:off x="154546" y="2433991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7920B8-1470-6651-ED95-33008790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2" b="33791"/>
          <a:stretch/>
        </p:blipFill>
        <p:spPr>
          <a:xfrm>
            <a:off x="-38100" y="1700876"/>
            <a:ext cx="9220200" cy="4558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C575A5-C826-1B0E-153A-3B78CE16230E}"/>
              </a:ext>
            </a:extLst>
          </p:cNvPr>
          <p:cNvSpPr txBox="1"/>
          <p:nvPr/>
        </p:nvSpPr>
        <p:spPr>
          <a:xfrm>
            <a:off x="1634836" y="1331544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ANALISI CONDUTTIVITA’ TERMICA DEI SOLIDI</a:t>
            </a:r>
          </a:p>
        </p:txBody>
      </p:sp>
    </p:spTree>
    <p:extLst>
      <p:ext uri="{BB962C8B-B14F-4D97-AF65-F5344CB8AC3E}">
        <p14:creationId xmlns:p14="http://schemas.microsoft.com/office/powerpoint/2010/main" val="268411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DEPRESSURIZZAZIONE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0A81687-5D65-675C-CDFB-F52DE657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latin typeface="+mn-lt"/>
              </a:rPr>
              <a:t>In questo transitorio imponiamo una </a:t>
            </a:r>
            <a:r>
              <a:rPr lang="it-IT" sz="2400" b="1" dirty="0">
                <a:latin typeface="+mn-lt"/>
              </a:rPr>
              <a:t>depressurizzazione isoentalpica</a:t>
            </a:r>
            <a:r>
              <a:rPr lang="it-IT" sz="2400" dirty="0">
                <a:latin typeface="+mn-lt"/>
              </a:rPr>
              <a:t> del refrigerante. La pressione segue un andamento esponenziale.</a:t>
            </a:r>
          </a:p>
          <a:p>
            <a:endParaRPr lang="it-IT" sz="2400" dirty="0">
              <a:latin typeface="+mn-lt"/>
            </a:endParaRPr>
          </a:p>
          <a:p>
            <a:r>
              <a:rPr lang="it-IT" sz="2400" dirty="0">
                <a:latin typeface="+mn-lt"/>
              </a:rPr>
              <a:t>La </a:t>
            </a:r>
            <a:r>
              <a:rPr lang="it-IT" sz="2400" b="1" dirty="0">
                <a:latin typeface="+mn-lt"/>
              </a:rPr>
              <a:t>portata massica</a:t>
            </a:r>
            <a:r>
              <a:rPr lang="it-IT" sz="2400" dirty="0">
                <a:latin typeface="+mn-lt"/>
              </a:rPr>
              <a:t> imposta dal circuito primario </a:t>
            </a:r>
            <a:r>
              <a:rPr lang="it-IT" sz="2400" b="1" dirty="0">
                <a:latin typeface="+mn-lt"/>
              </a:rPr>
              <a:t>diminuisce</a:t>
            </a:r>
            <a:r>
              <a:rPr lang="it-IT" sz="2400" dirty="0">
                <a:latin typeface="+mn-lt"/>
              </a:rPr>
              <a:t> esponenzialmente.</a:t>
            </a:r>
          </a:p>
          <a:p>
            <a:endParaRPr lang="it-IT" sz="2400" dirty="0">
              <a:latin typeface="+mn-lt"/>
            </a:endParaRPr>
          </a:p>
          <a:p>
            <a:r>
              <a:rPr lang="it-IT" sz="2400" dirty="0">
                <a:latin typeface="+mn-lt"/>
              </a:rPr>
              <a:t>L’ </a:t>
            </a:r>
            <a:r>
              <a:rPr lang="it-IT" sz="2400" b="1" dirty="0">
                <a:latin typeface="+mn-lt"/>
              </a:rPr>
              <a:t>Emergency Core </a:t>
            </a:r>
            <a:r>
              <a:rPr lang="it-IT" sz="2400" b="1" dirty="0" err="1">
                <a:latin typeface="+mn-lt"/>
              </a:rPr>
              <a:t>Cooling</a:t>
            </a:r>
            <a:r>
              <a:rPr lang="it-IT" sz="2400" b="1" dirty="0">
                <a:latin typeface="+mn-lt"/>
              </a:rPr>
              <a:t> System (ECCS) </a:t>
            </a:r>
            <a:r>
              <a:rPr lang="it-IT" sz="2400" dirty="0">
                <a:latin typeface="+mn-lt"/>
              </a:rPr>
              <a:t>si attiva quando il sistema raggiunge una pressione minore di 40b e </a:t>
            </a:r>
            <a:r>
              <a:rPr lang="it-IT" sz="2400" b="1" dirty="0">
                <a:latin typeface="+mn-lt"/>
              </a:rPr>
              <a:t>inietta</a:t>
            </a:r>
            <a:r>
              <a:rPr lang="it-IT" sz="2400" dirty="0">
                <a:latin typeface="+mn-lt"/>
              </a:rPr>
              <a:t> una portata massica di 0.2 kg/s di </a:t>
            </a:r>
            <a:r>
              <a:rPr lang="it-IT" sz="2400" b="1" dirty="0">
                <a:latin typeface="+mn-lt"/>
              </a:rPr>
              <a:t>acqua a bassa entalpia </a:t>
            </a:r>
            <a:r>
              <a:rPr lang="it-IT" sz="2400" dirty="0">
                <a:latin typeface="+mn-lt"/>
              </a:rPr>
              <a:t>(P=40b e T=25°C)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99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DEPRESSURIZZAZIONE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25AAA7-3A72-1B83-D7FB-E33750C03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381759" y="1368893"/>
            <a:ext cx="3576918" cy="4636530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41E4E36-2947-7745-1FA5-500E8D49F0F5}"/>
              </a:ext>
            </a:extLst>
          </p:cNvPr>
          <p:cNvSpPr/>
          <p:nvPr/>
        </p:nvSpPr>
        <p:spPr>
          <a:xfrm>
            <a:off x="5958677" y="5245167"/>
            <a:ext cx="210669" cy="69220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03D243-6711-E450-4490-8AD11F6697E7}"/>
              </a:ext>
            </a:extLst>
          </p:cNvPr>
          <p:cNvSpPr txBox="1"/>
          <p:nvPr/>
        </p:nvSpPr>
        <p:spPr>
          <a:xfrm>
            <a:off x="6118004" y="5371233"/>
            <a:ext cx="8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A0065B1-CB60-6CA7-A9A9-0C443BB91930}"/>
                  </a:ext>
                </a:extLst>
              </p:cNvPr>
              <p:cNvSpPr txBox="1"/>
              <p:nvPr/>
            </p:nvSpPr>
            <p:spPr>
              <a:xfrm>
                <a:off x="4957837" y="4714229"/>
                <a:ext cx="817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A0065B1-CB60-6CA7-A9A9-0C443BB91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7" y="4714229"/>
                <a:ext cx="8174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C90F48FD-6D83-AEF2-92DA-AA521BB477E4}"/>
              </a:ext>
            </a:extLst>
          </p:cNvPr>
          <p:cNvSpPr/>
          <p:nvPr/>
        </p:nvSpPr>
        <p:spPr>
          <a:xfrm>
            <a:off x="4852503" y="4714229"/>
            <a:ext cx="210669" cy="46166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1B7F4FE4-0CD9-EB81-CBDD-C2B829F08337}"/>
              </a:ext>
            </a:extLst>
          </p:cNvPr>
          <p:cNvSpPr/>
          <p:nvPr/>
        </p:nvSpPr>
        <p:spPr>
          <a:xfrm>
            <a:off x="5799350" y="1476731"/>
            <a:ext cx="210669" cy="69220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E15726-C73A-20B4-C209-5AFC01DB89C5}"/>
              </a:ext>
            </a:extLst>
          </p:cNvPr>
          <p:cNvSpPr txBox="1"/>
          <p:nvPr/>
        </p:nvSpPr>
        <p:spPr>
          <a:xfrm>
            <a:off x="5958677" y="1602797"/>
            <a:ext cx="8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544427E-C73E-28CC-082C-5BACE8AA985A}"/>
                  </a:ext>
                </a:extLst>
              </p:cNvPr>
              <p:cNvSpPr txBox="1"/>
              <p:nvPr/>
            </p:nvSpPr>
            <p:spPr>
              <a:xfrm>
                <a:off x="3404703" y="3889884"/>
                <a:ext cx="817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544427E-C73E-28CC-082C-5BACE8A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03" y="3889884"/>
                <a:ext cx="8174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AE99C916-0C5E-A644-1994-FC8AB9B23EB9}"/>
              </a:ext>
            </a:extLst>
          </p:cNvPr>
          <p:cNvSpPr/>
          <p:nvPr/>
        </p:nvSpPr>
        <p:spPr>
          <a:xfrm rot="10800000">
            <a:off x="3460122" y="3909655"/>
            <a:ext cx="210669" cy="461665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DEPRESSURIZZAZIONE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25AAA7-3A72-1B83-D7FB-E33750C03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712286" y="1368893"/>
            <a:ext cx="3576918" cy="46365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639506-F6A9-C1AA-7AAD-53EE1ABA0C26}"/>
              </a:ext>
            </a:extLst>
          </p:cNvPr>
          <p:cNvSpPr txBox="1"/>
          <p:nvPr/>
        </p:nvSpPr>
        <p:spPr>
          <a:xfrm>
            <a:off x="5133108" y="2691780"/>
            <a:ext cx="383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CASO SCRAM:</a:t>
            </a:r>
            <a:endParaRPr lang="en-US" sz="2000" dirty="0"/>
          </a:p>
          <a:p>
            <a:r>
              <a:rPr lang="it-IT" sz="2000" dirty="0"/>
              <a:t>vengono inserite le barre di controllo e la potenza diminuisce drasticamente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440023C1-C973-4826-E063-2B16485BF785}"/>
              </a:ext>
            </a:extLst>
          </p:cNvPr>
          <p:cNvSpPr/>
          <p:nvPr/>
        </p:nvSpPr>
        <p:spPr>
          <a:xfrm>
            <a:off x="2258290" y="2996746"/>
            <a:ext cx="242455" cy="71350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903EA0-B025-A659-6E8B-6999DB723B71}"/>
              </a:ext>
            </a:extLst>
          </p:cNvPr>
          <p:cNvSpPr txBox="1"/>
          <p:nvPr/>
        </p:nvSpPr>
        <p:spPr>
          <a:xfrm>
            <a:off x="1849581" y="3006436"/>
            <a:ext cx="81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Q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DF093E3-1DA7-A724-C02B-6485C207CC80}"/>
              </a:ext>
            </a:extLst>
          </p:cNvPr>
          <p:cNvSpPr txBox="1"/>
          <p:nvPr/>
        </p:nvSpPr>
        <p:spPr>
          <a:xfrm>
            <a:off x="5133108" y="2691780"/>
            <a:ext cx="3837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CASO NO SCRAM:</a:t>
            </a:r>
            <a:endParaRPr lang="en-US" sz="2000" dirty="0"/>
          </a:p>
          <a:p>
            <a:r>
              <a:rPr lang="it-IT" sz="2000" dirty="0"/>
              <a:t>la potenza generata dal combustibile rimane costante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144CA1-4042-FED5-C1B1-CCDC4E33260D}"/>
              </a:ext>
            </a:extLst>
          </p:cNvPr>
          <p:cNvSpPr txBox="1"/>
          <p:nvPr/>
        </p:nvSpPr>
        <p:spPr>
          <a:xfrm>
            <a:off x="1115288" y="2938001"/>
            <a:ext cx="155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 = </a:t>
            </a:r>
            <a:r>
              <a:rPr lang="en-US" sz="2400" b="1" dirty="0">
                <a:solidFill>
                  <a:srgbClr val="FF0000"/>
                </a:solidFill>
              </a:rPr>
              <a:t>cost !</a:t>
            </a:r>
          </a:p>
        </p:txBody>
      </p:sp>
    </p:spTree>
    <p:extLst>
      <p:ext uri="{BB962C8B-B14F-4D97-AF65-F5344CB8AC3E}">
        <p14:creationId xmlns:p14="http://schemas.microsoft.com/office/powerpoint/2010/main" val="5142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17" grpId="0"/>
      <p:bldP spid="17" grpId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 lnSpcReduction="10000"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reattore ad acqua pressurizzata (PWR)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74EC258-311C-EA87-A67C-C72774E0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417"/>
            <a:ext cx="4572000" cy="3429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2BC40F-E9F6-42CE-1067-420AC6C5EF37}"/>
              </a:ext>
            </a:extLst>
          </p:cNvPr>
          <p:cNvSpPr txBox="1"/>
          <p:nvPr/>
        </p:nvSpPr>
        <p:spPr>
          <a:xfrm>
            <a:off x="512345" y="5127181"/>
            <a:ext cx="354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«Journal of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Materials</a:t>
            </a:r>
            <a:r>
              <a:rPr lang="it-IT" dirty="0"/>
              <a:t> (1995) – Thermal </a:t>
            </a:r>
            <a:r>
              <a:rPr lang="it-IT" dirty="0" err="1"/>
              <a:t>Conductivity</a:t>
            </a:r>
            <a:r>
              <a:rPr lang="it-IT" dirty="0"/>
              <a:t> of </a:t>
            </a:r>
            <a:r>
              <a:rPr lang="it-IT" dirty="0" err="1"/>
              <a:t>Zirconium</a:t>
            </a:r>
            <a:r>
              <a:rPr lang="it-IT" dirty="0"/>
              <a:t>» Fink - </a:t>
            </a:r>
            <a:r>
              <a:rPr lang="it-IT" dirty="0" err="1"/>
              <a:t>Leibowitz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042EB4-97E4-2CF6-4BAE-339DAD6CC167}"/>
              </a:ext>
            </a:extLst>
          </p:cNvPr>
          <p:cNvSpPr txBox="1"/>
          <p:nvPr/>
        </p:nvSpPr>
        <p:spPr>
          <a:xfrm>
            <a:off x="5272978" y="5169221"/>
            <a:ext cx="31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Klimenko</a:t>
            </a:r>
            <a:r>
              <a:rPr lang="it-IT" dirty="0"/>
              <a:t> - </a:t>
            </a:r>
            <a:r>
              <a:rPr lang="it-IT" dirty="0" err="1"/>
              <a:t>Zorin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for UO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thermal</a:t>
            </a:r>
            <a:r>
              <a:rPr lang="it-IT" dirty="0"/>
              <a:t> </a:t>
            </a:r>
            <a:r>
              <a:rPr lang="it-IT" dirty="0" err="1"/>
              <a:t>conductivity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6BF208-0BF0-7AD0-F994-9A74DC6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19600" y="1523416"/>
            <a:ext cx="4572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4BC22-9012-1688-A191-279247BE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1" y="184145"/>
            <a:ext cx="8581043" cy="840400"/>
          </a:xfrm>
        </p:spPr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E0BBE9-29C5-0C26-D678-1DA57B48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1" r="7177" b="3678"/>
          <a:stretch/>
        </p:blipFill>
        <p:spPr>
          <a:xfrm>
            <a:off x="1606382" y="1283403"/>
            <a:ext cx="5931236" cy="4802088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F77B1DC-5BF2-1136-BF25-8DE1ED1C316E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09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0F0E1-22E7-A084-B672-DE5FBE0E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1" y="384283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AA530-EF03-F119-4A92-034C45E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972"/>
            <a:ext cx="8323726" cy="4525963"/>
          </a:xfrm>
        </p:spPr>
        <p:txBody>
          <a:bodyPr>
            <a:normAutofit/>
          </a:bodyPr>
          <a:lstStyle/>
          <a:p>
            <a:pPr algn="ctr"/>
            <a:r>
              <a:rPr lang="it-IT" sz="2000" b="1" dirty="0"/>
              <a:t>ANALISI CONDUTTIVITA’ TERMICA DEI SOLIDI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C22081-1DC0-E353-37E0-7562EE30C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7" t="5016" r="7404" b="34005"/>
          <a:stretch/>
        </p:blipFill>
        <p:spPr>
          <a:xfrm>
            <a:off x="1147465" y="1977844"/>
            <a:ext cx="6849069" cy="406138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4CC44D3-BA5D-8A4C-F62F-A444BBCB58B7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02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4192631" y="1320402"/>
            <a:ext cx="3576918" cy="46365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18B834-3C34-6CA9-8483-E7FC03C7F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14" t="22241" r="41222" b="31191"/>
          <a:stretch/>
        </p:blipFill>
        <p:spPr>
          <a:xfrm>
            <a:off x="870955" y="2535946"/>
            <a:ext cx="2303366" cy="2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-72161" y="1661280"/>
            <a:ext cx="5221736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latin typeface="+mn-lt"/>
              </a:rPr>
              <a:t>Il sistema simulato è un </a:t>
            </a:r>
            <a:r>
              <a:rPr lang="it-IT" sz="2400" b="1" dirty="0">
                <a:latin typeface="+mn-lt"/>
              </a:rPr>
              <a:t>canale di potenza</a:t>
            </a:r>
            <a:r>
              <a:rPr lang="it-IT" sz="2400" dirty="0">
                <a:latin typeface="+mn-lt"/>
              </a:rPr>
              <a:t> di un </a:t>
            </a:r>
            <a:r>
              <a:rPr lang="it-IT" sz="2400" b="1" dirty="0">
                <a:latin typeface="+mn-lt"/>
              </a:rPr>
              <a:t>reattore ad acqua pressurizzata</a:t>
            </a:r>
            <a:r>
              <a:rPr lang="it-IT" sz="2400" dirty="0">
                <a:latin typeface="+mn-lt"/>
              </a:rPr>
              <a:t> (PWR).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10604"/>
          <a:stretch/>
        </p:blipFill>
        <p:spPr>
          <a:xfrm>
            <a:off x="5112108" y="1260214"/>
            <a:ext cx="3757456" cy="4808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1107715" y="3168771"/>
                <a:ext cx="44644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baseline="-18000" dirty="0"/>
                  <a:t>in</a:t>
                </a:r>
                <a:r>
                  <a:rPr lang="en-US" sz="2400" dirty="0"/>
                  <a:t> 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baseline="-18000" dirty="0"/>
                  <a:t>out</a:t>
                </a:r>
                <a:r>
                  <a:rPr lang="en-US" sz="2400" dirty="0"/>
                  <a:t>      326.8 °C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	   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	   0.335 kg/s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15" y="3168771"/>
                <a:ext cx="4464424" cy="3416320"/>
              </a:xfrm>
              <a:prstGeom prst="rect">
                <a:avLst/>
              </a:prstGeom>
              <a:blipFill>
                <a:blip r:embed="rId4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</a:t>
            </a:r>
            <a:r>
              <a:rPr lang="it-IT" sz="2400" b="1" dirty="0">
                <a:latin typeface="+mn-lt"/>
              </a:rPr>
              <a:t>ipotesi</a:t>
            </a:r>
            <a:r>
              <a:rPr lang="it-IT" sz="2400" dirty="0">
                <a:latin typeface="+mn-lt"/>
              </a:rPr>
              <a:t>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960" y="2187395"/>
            <a:ext cx="4720030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Alcune grandezze fondamentali sono usate come cartina di tornasole per verificare che il modello vada a regime come previsto: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2230</Words>
  <Application>Microsoft Office PowerPoint</Application>
  <PresentationFormat>Presentazione su schermo (4:3)</PresentationFormat>
  <Paragraphs>370</Paragraphs>
  <Slides>35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POLI</vt:lpstr>
      <vt:lpstr>STUDIO DELLA TERMOIDRAULICA DI UN CANALE DI POTENZA TRAMITE SIMULAZIONI NUMERICHE </vt:lpstr>
      <vt:lpstr>INTRODUZIONE</vt:lpstr>
      <vt:lpstr>RELAP5</vt:lpstr>
      <vt:lpstr>RELAP5</vt:lpstr>
      <vt:lpstr>SIMULAZIONI EFFETTUATE</vt:lpstr>
      <vt:lpstr>REGIME STAZIONARIO</vt:lpstr>
      <vt:lpstr>REGIME STAZIONARIO</vt:lpstr>
      <vt:lpstr>REGIME STAZIONARIO</vt:lpstr>
      <vt:lpstr>REGIME STAZIONARIO</vt:lpstr>
      <vt:lpstr>NOMENCLATURA</vt:lpstr>
      <vt:lpstr>REGIME STAZIONARIO</vt:lpstr>
      <vt:lpstr>REGIME STAZIONARIO</vt:lpstr>
      <vt:lpstr>REGIME STAZIONARIO – SENSITIVITY ANALYSIS</vt:lpstr>
      <vt:lpstr>REGIME STAZIONARIO – SENSITIVITY ANALYSIS</vt:lpstr>
      <vt:lpstr>REGIME STAZIONARIO – SENSITIVITY ANALYSIS</vt:lpstr>
      <vt:lpstr>REGIME STAZIONARIO – SENSITIVITY ANALYSIS</vt:lpstr>
      <vt:lpstr>DEPRESSURIZZAZIONE</vt:lpstr>
      <vt:lpstr>DEPRESSURIZZAZIONE</vt:lpstr>
      <vt:lpstr>DEPRESSURIZZAZIONE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APPENDICE F – SENSITIVITY ANALYSIS</vt:lpstr>
      <vt:lpstr>APPENDICE F – SENSITIVITY ANALYSIS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77</cp:revision>
  <dcterms:created xsi:type="dcterms:W3CDTF">2015-05-26T12:27:57Z</dcterms:created>
  <dcterms:modified xsi:type="dcterms:W3CDTF">2022-06-25T11:38:58Z</dcterms:modified>
</cp:coreProperties>
</file>