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0" r:id="rId3"/>
    <p:sldId id="276" r:id="rId4"/>
    <p:sldId id="277" r:id="rId5"/>
    <p:sldId id="278" r:id="rId6"/>
    <p:sldId id="271" r:id="rId7"/>
    <p:sldId id="279" r:id="rId8"/>
    <p:sldId id="272" r:id="rId9"/>
    <p:sldId id="273" r:id="rId10"/>
    <p:sldId id="280" r:id="rId11"/>
    <p:sldId id="274" r:id="rId12"/>
    <p:sldId id="275" r:id="rId13"/>
    <p:sldId id="257" r:id="rId14"/>
    <p:sldId id="258" r:id="rId15"/>
    <p:sldId id="259" r:id="rId16"/>
    <p:sldId id="260" r:id="rId17"/>
    <p:sldId id="261" r:id="rId18"/>
    <p:sldId id="262" r:id="rId19"/>
    <p:sldId id="265" r:id="rId20"/>
    <p:sldId id="266" r:id="rId21"/>
    <p:sldId id="267" r:id="rId22"/>
    <p:sldId id="264" r:id="rId23"/>
    <p:sldId id="268" r:id="rId24"/>
    <p:sldId id="269" r:id="rId25"/>
    <p:sldId id="263" r:id="rId2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65" autoAdjust="0"/>
    <p:restoredTop sz="91812" autoAdjust="0"/>
  </p:normalViewPr>
  <p:slideViewPr>
    <p:cSldViewPr snapToGrid="0" snapToObjects="1">
      <p:cViewPr varScale="1">
        <p:scale>
          <a:sx n="71" d="100"/>
          <a:sy n="71" d="100"/>
        </p:scale>
        <p:origin x="1485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644E0-6133-49E5-A3AD-BABC8DA91923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D5554-9AB2-47CF-9ED0-BEE842EB88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934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grandezze</a:t>
            </a:r>
            <a:r>
              <a:rPr lang="en-US" dirty="0"/>
              <a:t> </a:t>
            </a:r>
            <a:r>
              <a:rPr lang="en-US" dirty="0" err="1"/>
              <a:t>fondamentali</a:t>
            </a:r>
            <a:r>
              <a:rPr lang="en-US" dirty="0"/>
              <a:t> </a:t>
            </a:r>
            <a:r>
              <a:rPr lang="en-US" dirty="0" err="1"/>
              <a:t>vanno</a:t>
            </a:r>
            <a:r>
              <a:rPr lang="en-US" dirty="0"/>
              <a:t> a </a:t>
            </a:r>
            <a:r>
              <a:rPr lang="en-US" dirty="0" err="1"/>
              <a:t>convergere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di regime.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192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05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due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/>
              <a:t>indipendenti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TEMPO (t) e POSIZIONE (x).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59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Solo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di base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ed </a:t>
            </a:r>
            <a:r>
              <a:rPr lang="en-US" dirty="0" err="1"/>
              <a:t>estese</a:t>
            </a:r>
            <a:r>
              <a:rPr lang="en-US" dirty="0"/>
              <a:t> per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:</a:t>
            </a:r>
          </a:p>
          <a:p>
            <a:pPr marL="228600" indent="-228600">
              <a:buAutoNum type="arabicParenR"/>
            </a:pPr>
            <a:r>
              <a:rPr lang="en-US" dirty="0"/>
              <a:t>Non-</a:t>
            </a:r>
            <a:r>
              <a:rPr lang="en-US" dirty="0" err="1"/>
              <a:t>condensabili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gassosa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Concentrazione</a:t>
            </a:r>
            <a:r>
              <a:rPr lang="en-US" dirty="0"/>
              <a:t> di </a:t>
            </a:r>
            <a:r>
              <a:rPr lang="en-US" dirty="0" err="1"/>
              <a:t>boro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liquida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Stratificazione</a:t>
            </a:r>
            <a:r>
              <a:rPr lang="en-US" dirty="0"/>
              <a:t> </a:t>
            </a:r>
            <a:r>
              <a:rPr lang="en-US" dirty="0" err="1"/>
              <a:t>termica</a:t>
            </a:r>
            <a:r>
              <a:rPr lang="en-US" dirty="0"/>
              <a:t> per </a:t>
            </a:r>
            <a:r>
              <a:rPr lang="en-US" dirty="0" err="1"/>
              <a:t>flussi</a:t>
            </a:r>
            <a:r>
              <a:rPr lang="en-US" dirty="0"/>
              <a:t> a basso Reynolds in pipe </a:t>
            </a:r>
            <a:r>
              <a:rPr lang="en-US" dirty="0" err="1"/>
              <a:t>orizzontali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62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dissipazioni</a:t>
            </a:r>
            <a:r>
              <a:rPr lang="en-US" dirty="0"/>
              <a:t> </a:t>
            </a:r>
            <a:r>
              <a:rPr lang="en-US" dirty="0" err="1"/>
              <a:t>derivanti</a:t>
            </a:r>
            <a:r>
              <a:rPr lang="en-US" dirty="0"/>
              <a:t> da </a:t>
            </a:r>
            <a:r>
              <a:rPr lang="en-US" dirty="0" err="1"/>
              <a:t>trasferimento</a:t>
            </a:r>
            <a:r>
              <a:rPr lang="en-US" dirty="0"/>
              <a:t> di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interfacciale</a:t>
            </a:r>
            <a:r>
              <a:rPr lang="en-US" dirty="0"/>
              <a:t>, </a:t>
            </a:r>
            <a:r>
              <a:rPr lang="en-US" dirty="0" err="1"/>
              <a:t>frizione</a:t>
            </a:r>
            <a:r>
              <a:rPr lang="en-US" dirty="0"/>
              <a:t> </a:t>
            </a:r>
            <a:r>
              <a:rPr lang="en-US" dirty="0" err="1"/>
              <a:t>interfacciale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ignorati</a:t>
            </a:r>
            <a:r>
              <a:rPr lang="en-US" dirty="0"/>
              <a:t>.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risolvono</a:t>
            </a:r>
            <a:r>
              <a:rPr lang="en-US" dirty="0"/>
              <a:t> per le 8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/>
              <a:t>dipendenti</a:t>
            </a:r>
            <a:r>
              <a:rPr lang="en-US" dirty="0"/>
              <a:t> </a:t>
            </a:r>
            <a:r>
              <a:rPr lang="en-US" dirty="0" err="1"/>
              <a:t>primarie</a:t>
            </a:r>
            <a:r>
              <a:rPr lang="en-US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85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591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141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221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126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441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Molte</a:t>
            </a:r>
            <a:r>
              <a:rPr lang="en-US" dirty="0"/>
              <a:t> </a:t>
            </a:r>
            <a:r>
              <a:rPr lang="en-US" dirty="0" err="1"/>
              <a:t>grandezze</a:t>
            </a:r>
            <a:r>
              <a:rPr lang="en-US" dirty="0"/>
              <a:t> </a:t>
            </a:r>
            <a:r>
              <a:rPr lang="en-US" dirty="0" err="1"/>
              <a:t>termodinamiche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prese da </a:t>
            </a:r>
            <a:r>
              <a:rPr lang="en-US" dirty="0" err="1"/>
              <a:t>tabulazioni</a:t>
            </a:r>
            <a:r>
              <a:rPr lang="en-US" dirty="0"/>
              <a:t> </a:t>
            </a:r>
            <a:r>
              <a:rPr lang="en-US" dirty="0" err="1"/>
              <a:t>fornite</a:t>
            </a:r>
            <a:r>
              <a:rPr lang="en-US" dirty="0"/>
              <a:t> al software. </a:t>
            </a:r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derivate da </a:t>
            </a:r>
            <a:r>
              <a:rPr lang="en-US" dirty="0" err="1"/>
              <a:t>tali</a:t>
            </a:r>
            <a:r>
              <a:rPr lang="en-US" dirty="0"/>
              <a:t> </a:t>
            </a:r>
            <a:r>
              <a:rPr lang="en-US" dirty="0" err="1"/>
              <a:t>tabulazioni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apposite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dirty="0" err="1"/>
              <a:t>stato</a:t>
            </a:r>
            <a:r>
              <a:rPr lang="en-US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452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238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887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8532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623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SPIEGARE ELEMENTI del </a:t>
            </a:r>
            <a:r>
              <a:rPr lang="en-US" dirty="0" err="1"/>
              <a:t>diagramma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48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942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Pressure drop = 1.97 b</a:t>
            </a:r>
          </a:p>
          <a:p>
            <a:r>
              <a:rPr lang="en-US" dirty="0"/>
              <a:t>ECCS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acqua</a:t>
            </a:r>
            <a:r>
              <a:rPr lang="en-US" dirty="0"/>
              <a:t> a 25°C e 40b (</a:t>
            </a:r>
            <a:r>
              <a:rPr lang="en-US" dirty="0" err="1"/>
              <a:t>dipende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)</a:t>
            </a:r>
          </a:p>
          <a:p>
            <a:r>
              <a:rPr lang="en-US" dirty="0"/>
              <a:t>ECCS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attiva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la </a:t>
            </a:r>
            <a:r>
              <a:rPr lang="en-US" dirty="0" err="1"/>
              <a:t>pressione</a:t>
            </a:r>
            <a:r>
              <a:rPr lang="en-US" dirty="0"/>
              <a:t> è sotto I 40b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162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Pressure drop = 1.97 b</a:t>
            </a:r>
          </a:p>
          <a:p>
            <a:r>
              <a:rPr lang="en-US" dirty="0"/>
              <a:t>ECCS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acqua</a:t>
            </a:r>
            <a:r>
              <a:rPr lang="en-US" dirty="0"/>
              <a:t> a 25°C e 40b (</a:t>
            </a:r>
            <a:r>
              <a:rPr lang="en-US" dirty="0" err="1"/>
              <a:t>dipende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)</a:t>
            </a:r>
          </a:p>
          <a:p>
            <a:r>
              <a:rPr lang="en-US" dirty="0"/>
              <a:t>ECCS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attiva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la </a:t>
            </a:r>
            <a:r>
              <a:rPr lang="en-US" dirty="0" err="1"/>
              <a:t>pressione</a:t>
            </a:r>
            <a:r>
              <a:rPr lang="en-US" dirty="0"/>
              <a:t> è sotto I 40b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00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grandezze</a:t>
            </a:r>
            <a:r>
              <a:rPr lang="en-US" dirty="0"/>
              <a:t> </a:t>
            </a:r>
            <a:r>
              <a:rPr lang="en-US" dirty="0" err="1"/>
              <a:t>fondamentali</a:t>
            </a:r>
            <a:r>
              <a:rPr lang="en-US" dirty="0"/>
              <a:t> </a:t>
            </a:r>
            <a:r>
              <a:rPr lang="en-US" dirty="0" err="1"/>
              <a:t>vanno</a:t>
            </a:r>
            <a:r>
              <a:rPr lang="en-US" dirty="0"/>
              <a:t> a </a:t>
            </a:r>
            <a:r>
              <a:rPr lang="en-US" dirty="0" err="1"/>
              <a:t>convergere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di regime.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757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grandezze</a:t>
            </a:r>
            <a:r>
              <a:rPr lang="en-US" dirty="0"/>
              <a:t> </a:t>
            </a:r>
            <a:r>
              <a:rPr lang="en-US" dirty="0" err="1"/>
              <a:t>fondamentali</a:t>
            </a:r>
            <a:r>
              <a:rPr lang="en-US" dirty="0"/>
              <a:t> </a:t>
            </a:r>
            <a:r>
              <a:rPr lang="en-US" dirty="0" err="1"/>
              <a:t>vanno</a:t>
            </a:r>
            <a:r>
              <a:rPr lang="en-US" dirty="0"/>
              <a:t> a </a:t>
            </a:r>
            <a:r>
              <a:rPr lang="en-US" dirty="0" err="1"/>
              <a:t>convergere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di regime.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001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Spiegare</a:t>
            </a:r>
            <a:r>
              <a:rPr lang="en-US" dirty="0"/>
              <a:t> </a:t>
            </a:r>
            <a:r>
              <a:rPr lang="en-US" dirty="0" err="1"/>
              <a:t>cos’è</a:t>
            </a:r>
            <a:r>
              <a:rPr lang="en-US" dirty="0"/>
              <a:t> il MDNBR</a:t>
            </a:r>
          </a:p>
          <a:p>
            <a:endParaRPr lang="en-US" dirty="0"/>
          </a:p>
          <a:p>
            <a:r>
              <a:rPr lang="en-US" dirty="0"/>
              <a:t>Dire </a:t>
            </a:r>
            <a:r>
              <a:rPr lang="en-US" dirty="0" err="1"/>
              <a:t>che</a:t>
            </a:r>
            <a:r>
              <a:rPr lang="en-US" dirty="0"/>
              <a:t> il CHFR è un </a:t>
            </a:r>
            <a:r>
              <a:rPr lang="en-US" dirty="0" err="1"/>
              <a:t>indicatore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1D (</a:t>
            </a:r>
            <a:r>
              <a:rPr lang="en-US" dirty="0" err="1"/>
              <a:t>dipendenza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posizione</a:t>
            </a:r>
            <a:r>
              <a:rPr lang="en-US" dirty="0"/>
              <a:t> </a:t>
            </a:r>
            <a:r>
              <a:rPr lang="en-US" dirty="0" err="1"/>
              <a:t>assiale</a:t>
            </a:r>
            <a:r>
              <a:rPr lang="en-US" dirty="0"/>
              <a:t>)</a:t>
            </a:r>
          </a:p>
          <a:p>
            <a:r>
              <a:rPr lang="en-US" dirty="0"/>
              <a:t>Il MDNBR è un </a:t>
            </a:r>
            <a:r>
              <a:rPr lang="en-US" dirty="0" err="1"/>
              <a:t>indicatore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0D (è un semplice </a:t>
            </a:r>
            <a:r>
              <a:rPr lang="en-US" dirty="0" err="1"/>
              <a:t>numero</a:t>
            </a:r>
            <a:r>
              <a:rPr lang="en-US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assoc.prof.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49" y="1721149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68941" y="4149725"/>
            <a:ext cx="8646459" cy="968375"/>
          </a:xfrm>
        </p:spPr>
        <p:txBody>
          <a:bodyPr>
            <a:normAutofit/>
          </a:bodyPr>
          <a:lstStyle/>
          <a:p>
            <a:r>
              <a:rPr lang="it-IT" dirty="0"/>
              <a:t>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1024" y="5816600"/>
            <a:ext cx="7772400" cy="1333500"/>
          </a:xfrm>
        </p:spPr>
        <p:txBody>
          <a:bodyPr>
            <a:normAutofit/>
          </a:bodyPr>
          <a:lstStyle/>
          <a:p>
            <a:r>
              <a:rPr lang="it-IT" sz="1600" dirty="0"/>
              <a:t>Lorenzo Mazzocco</a:t>
            </a:r>
          </a:p>
          <a:p>
            <a:r>
              <a:rPr lang="it-IT" sz="1600" dirty="0"/>
              <a:t>Marco Musile Tanzi</a:t>
            </a:r>
          </a:p>
          <a:p>
            <a:r>
              <a:rPr lang="it-IT" sz="1600" dirty="0"/>
              <a:t>Pierluigi Tagliabue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2DE5E1-1C73-C40B-4AB7-0767AC746147}"/>
              </a:ext>
            </a:extLst>
          </p:cNvPr>
          <p:cNvSpPr txBox="1"/>
          <p:nvPr/>
        </p:nvSpPr>
        <p:spPr>
          <a:xfrm>
            <a:off x="6333564" y="608234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ADVISOR 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Antonio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NOMENCLATURA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ABE8FF07-3CCE-68BE-3FB8-0373665229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323726" cy="4296334"/>
              </a:xfrm>
            </p:spPr>
            <p:txBody>
              <a:bodyPr>
                <a:normAutofit/>
              </a:bodyPr>
              <a:lstStyle/>
              <a:p>
                <a:endParaRPr lang="it-IT" sz="2000" dirty="0">
                  <a:latin typeface="+mn-lt"/>
                </a:endParaRPr>
              </a:p>
              <a:p>
                <a:r>
                  <a:rPr lang="it-IT" sz="2400" b="1" dirty="0">
                    <a:latin typeface="+mn-lt"/>
                  </a:rPr>
                  <a:t>CHF</a:t>
                </a:r>
                <a:r>
                  <a:rPr lang="it-IT" sz="2400" dirty="0">
                    <a:latin typeface="+mn-lt"/>
                  </a:rPr>
                  <a:t> (Critical </a:t>
                </a:r>
                <a:r>
                  <a:rPr lang="it-IT" sz="2400" dirty="0" err="1">
                    <a:latin typeface="+mn-lt"/>
                  </a:rPr>
                  <a:t>Heat</a:t>
                </a:r>
                <a:r>
                  <a:rPr lang="it-IT" sz="2400" dirty="0">
                    <a:latin typeface="+mn-lt"/>
                  </a:rPr>
                  <a:t> </a:t>
                </a:r>
                <a:r>
                  <a:rPr lang="it-IT" sz="2400" dirty="0" err="1">
                    <a:latin typeface="+mn-lt"/>
                  </a:rPr>
                  <a:t>Flux</a:t>
                </a:r>
                <a:r>
                  <a:rPr lang="it-IT" sz="2400" dirty="0">
                    <a:latin typeface="+mn-lt"/>
                  </a:rPr>
                  <a:t>)  	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𝐶𝐻𝐹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endParaRPr lang="it-IT" sz="2400" dirty="0">
                  <a:latin typeface="+mn-lt"/>
                </a:endParaRPr>
              </a:p>
              <a:p>
                <a:endParaRPr lang="it-IT" sz="2400" dirty="0">
                  <a:latin typeface="+mn-lt"/>
                </a:endParaRPr>
              </a:p>
              <a:p>
                <a:endParaRPr lang="it-IT" sz="2400" dirty="0">
                  <a:latin typeface="+mn-lt"/>
                </a:endParaRPr>
              </a:p>
              <a:p>
                <a:r>
                  <a:rPr lang="it-IT" sz="2400" b="1" dirty="0">
                    <a:latin typeface="+mn-lt"/>
                  </a:rPr>
                  <a:t>CHFR</a:t>
                </a:r>
                <a:r>
                  <a:rPr lang="it-IT" sz="2400" dirty="0">
                    <a:latin typeface="+mn-lt"/>
                  </a:rPr>
                  <a:t> (Critical </a:t>
                </a:r>
                <a:r>
                  <a:rPr lang="it-IT" sz="2400" dirty="0" err="1">
                    <a:latin typeface="+mn-lt"/>
                  </a:rPr>
                  <a:t>Heat</a:t>
                </a:r>
                <a:r>
                  <a:rPr lang="it-IT" sz="2400" dirty="0">
                    <a:latin typeface="+mn-lt"/>
                  </a:rPr>
                  <a:t> </a:t>
                </a:r>
                <a:r>
                  <a:rPr lang="it-IT" sz="2400" dirty="0" err="1">
                    <a:latin typeface="+mn-lt"/>
                  </a:rPr>
                  <a:t>Flux</a:t>
                </a:r>
                <a:r>
                  <a:rPr lang="it-IT" sz="2400" dirty="0">
                    <a:latin typeface="+mn-lt"/>
                  </a:rPr>
                  <a:t> Ratio)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𝐶𝐻𝐹𝑅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𝐶𝐻𝐹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den>
                    </m:f>
                  </m:oMath>
                </a14:m>
                <a:endParaRPr lang="it-IT" sz="2400" dirty="0">
                  <a:latin typeface="+mn-lt"/>
                </a:endParaRPr>
              </a:p>
              <a:p>
                <a:endParaRPr lang="it-IT" sz="2400" dirty="0">
                  <a:latin typeface="+mn-lt"/>
                </a:endParaRPr>
              </a:p>
              <a:p>
                <a:endParaRPr lang="it-IT" sz="2400" dirty="0">
                  <a:latin typeface="+mn-lt"/>
                </a:endParaRPr>
              </a:p>
              <a:p>
                <a:r>
                  <a:rPr lang="it-IT" sz="2400" b="1" dirty="0">
                    <a:latin typeface="+mn-lt"/>
                  </a:rPr>
                  <a:t>MDNBR</a:t>
                </a:r>
                <a:r>
                  <a:rPr lang="it-IT" sz="2400" dirty="0">
                    <a:latin typeface="+mn-lt"/>
                  </a:rPr>
                  <a:t> (Minimum </a:t>
                </a:r>
                <a:r>
                  <a:rPr lang="it-IT" sz="2400" dirty="0" err="1">
                    <a:latin typeface="+mn-lt"/>
                  </a:rPr>
                  <a:t>Departure</a:t>
                </a:r>
                <a:r>
                  <a:rPr lang="it-IT" sz="2400" dirty="0">
                    <a:latin typeface="+mn-lt"/>
                  </a:rPr>
                  <a:t> from Nucleate </a:t>
                </a:r>
                <a:r>
                  <a:rPr lang="it-IT" sz="2400" dirty="0" err="1">
                    <a:latin typeface="+mn-lt"/>
                  </a:rPr>
                  <a:t>Boiling</a:t>
                </a:r>
                <a:r>
                  <a:rPr lang="it-IT" sz="2400" dirty="0">
                    <a:latin typeface="+mn-lt"/>
                  </a:rPr>
                  <a:t> Ratio)</a:t>
                </a:r>
              </a:p>
              <a:p>
                <a:endParaRPr lang="it-IT" sz="2400" dirty="0">
                  <a:latin typeface="+mn-lt"/>
                </a:endParaRPr>
              </a:p>
              <a:p>
                <a:endParaRPr lang="it-IT" sz="2400" dirty="0">
                  <a:latin typeface="+mn-lt"/>
                </a:endParaRPr>
              </a:p>
            </p:txBody>
          </p:sp>
        </mc:Choice>
        <mc:Fallback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ABE8FF07-3CCE-68BE-3FB8-0373665229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323726" cy="4296334"/>
              </a:xfrm>
              <a:blipFill>
                <a:blip r:embed="rId3"/>
                <a:stretch>
                  <a:fillRect l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96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3ADE4FF-C873-8D10-E863-97F79A8D4B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90" b="5489"/>
          <a:stretch/>
        </p:blipFill>
        <p:spPr>
          <a:xfrm>
            <a:off x="154546" y="1295210"/>
            <a:ext cx="2830701" cy="476269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61A66AF-9040-152F-087D-FAE2D1D395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3689" y="1381411"/>
            <a:ext cx="2507805" cy="459028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3604746-56A2-9C1B-0F7B-9F80237107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73053" y="1342275"/>
            <a:ext cx="2596511" cy="475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FD4A4C-44D6-1F82-45CF-A9D81B5D48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GRAZIE PER L’ATTENZIONE</a:t>
            </a:r>
          </a:p>
        </p:txBody>
      </p:sp>
      <p:pic>
        <p:nvPicPr>
          <p:cNvPr id="4" name="Immagine 3" descr="01_Polimi_centrato_COL_positivo.eps">
            <a:extLst>
              <a:ext uri="{FF2B5EF4-FFF2-40B4-BE49-F238E27FC236}">
                <a16:creationId xmlns:a16="http://schemas.microsoft.com/office/drawing/2014/main" id="{7FC6BC2F-012C-E63F-87C8-6AF0B6C80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49" y="1721149"/>
            <a:ext cx="2730901" cy="212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APPENDICE A – Modello PWR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1188076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Le grandezze fondamentali per il modello di PWR sono prese da </a:t>
            </a:r>
            <a:r>
              <a:rPr lang="it-IT" sz="2000" b="1" dirty="0" err="1">
                <a:latin typeface="+mn-lt"/>
              </a:rPr>
              <a:t>Todreas</a:t>
            </a:r>
            <a:r>
              <a:rPr lang="it-IT" sz="2000" b="1" dirty="0">
                <a:latin typeface="+mn-lt"/>
              </a:rPr>
              <a:t> N., </a:t>
            </a:r>
            <a:r>
              <a:rPr lang="it-IT" sz="2000" b="1" dirty="0" err="1">
                <a:latin typeface="+mn-lt"/>
              </a:rPr>
              <a:t>Kazimi</a:t>
            </a:r>
            <a:r>
              <a:rPr lang="it-IT" sz="2000" b="1" dirty="0">
                <a:latin typeface="+mn-lt"/>
              </a:rPr>
              <a:t> M. «</a:t>
            </a:r>
            <a:r>
              <a:rPr lang="it-IT" sz="2000" b="1" dirty="0" err="1">
                <a:latin typeface="+mn-lt"/>
              </a:rPr>
              <a:t>Nuclear</a:t>
            </a:r>
            <a:r>
              <a:rPr lang="it-IT" sz="2000" b="1" dirty="0">
                <a:latin typeface="+mn-lt"/>
              </a:rPr>
              <a:t> Systems Vol. I – Thermal </a:t>
            </a:r>
            <a:r>
              <a:rPr lang="it-IT" sz="2000" b="1" dirty="0" err="1">
                <a:latin typeface="+mn-lt"/>
              </a:rPr>
              <a:t>Hydraulic</a:t>
            </a:r>
            <a:r>
              <a:rPr lang="it-IT" sz="2000" b="1" dirty="0">
                <a:latin typeface="+mn-lt"/>
              </a:rPr>
              <a:t> Fundamentals» </a:t>
            </a:r>
            <a:r>
              <a:rPr lang="it-IT" sz="2000" dirty="0">
                <a:latin typeface="+mn-lt"/>
              </a:rPr>
              <a:t>(</a:t>
            </a:r>
            <a:r>
              <a:rPr lang="it-IT" sz="2000" dirty="0" err="1">
                <a:latin typeface="+mn-lt"/>
              </a:rPr>
              <a:t>Appendix</a:t>
            </a:r>
            <a:r>
              <a:rPr lang="it-IT" sz="2000" dirty="0">
                <a:latin typeface="+mn-lt"/>
              </a:rPr>
              <a:t> K)[1].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48F998-35E4-9BB6-3B26-76EAE97D06F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521" y="2920284"/>
            <a:ext cx="36447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Nominal pressure</a:t>
            </a:r>
          </a:p>
          <a:p>
            <a:r>
              <a:rPr lang="en-US" dirty="0"/>
              <a:t>Total core pressure drop</a:t>
            </a:r>
          </a:p>
          <a:p>
            <a:r>
              <a:rPr lang="en-US" dirty="0"/>
              <a:t>Core inlet temperature</a:t>
            </a:r>
          </a:p>
          <a:p>
            <a:r>
              <a:rPr lang="en-US" dirty="0"/>
              <a:t>Core outlet temperature</a:t>
            </a:r>
          </a:p>
          <a:p>
            <a:r>
              <a:rPr lang="en-US" dirty="0"/>
              <a:t>Avg. core power density</a:t>
            </a:r>
          </a:p>
          <a:p>
            <a:r>
              <a:rPr lang="en-US" dirty="0"/>
              <a:t>Avg. core specific power</a:t>
            </a:r>
          </a:p>
          <a:p>
            <a:r>
              <a:rPr lang="en-US" dirty="0"/>
              <a:t>Rod-to-rod pitch</a:t>
            </a:r>
          </a:p>
          <a:p>
            <a:r>
              <a:rPr lang="en-US" dirty="0"/>
              <a:t>Fuel rod outside diameter</a:t>
            </a:r>
          </a:p>
          <a:p>
            <a:r>
              <a:rPr lang="en-US" dirty="0"/>
              <a:t>Cladding thickness</a:t>
            </a:r>
          </a:p>
          <a:p>
            <a:r>
              <a:rPr lang="en-US" dirty="0"/>
              <a:t>Fuel-cladding gap</a:t>
            </a:r>
          </a:p>
          <a:p>
            <a:r>
              <a:rPr lang="en-US" dirty="0"/>
              <a:t>Fuel pellet diameter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F03634-0137-2152-9F54-9F661AAD94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26512" y="2836570"/>
            <a:ext cx="2381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fuel rod height</a:t>
            </a:r>
          </a:p>
          <a:p>
            <a:r>
              <a:rPr lang="en-US" dirty="0"/>
              <a:t>Heated fuel height</a:t>
            </a:r>
          </a:p>
          <a:p>
            <a:r>
              <a:rPr lang="en-US" dirty="0"/>
              <a:t>Peak LHGR</a:t>
            </a:r>
          </a:p>
          <a:p>
            <a:r>
              <a:rPr lang="en-US" dirty="0"/>
              <a:t>Core average LHGR</a:t>
            </a:r>
          </a:p>
          <a:p>
            <a:r>
              <a:rPr lang="en-US" dirty="0"/>
              <a:t>Subchannel flow rate</a:t>
            </a:r>
          </a:p>
          <a:p>
            <a:r>
              <a:rPr lang="en-US" dirty="0"/>
              <a:t>Subchannel flow area</a:t>
            </a:r>
          </a:p>
          <a:p>
            <a:r>
              <a:rPr lang="en-US" dirty="0"/>
              <a:t>Subchannel mass flux</a:t>
            </a:r>
          </a:p>
          <a:p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E45FBD-6EDE-05F9-4939-9D42949B199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1287" y="2920283"/>
            <a:ext cx="1988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155.1   [bar]</a:t>
            </a:r>
          </a:p>
          <a:p>
            <a:r>
              <a:rPr lang="en-US" dirty="0"/>
              <a:t>1.97     [bar]</a:t>
            </a:r>
          </a:p>
          <a:p>
            <a:r>
              <a:rPr lang="en-US" dirty="0"/>
              <a:t>293.1   [°C]</a:t>
            </a:r>
          </a:p>
          <a:p>
            <a:r>
              <a:rPr lang="en-US" dirty="0"/>
              <a:t>326.8   [°C]</a:t>
            </a:r>
          </a:p>
          <a:p>
            <a:r>
              <a:rPr lang="en-US" dirty="0"/>
              <a:t>104.5   [</a:t>
            </a:r>
            <a:r>
              <a:rPr lang="en-US" dirty="0" err="1"/>
              <a:t>kW</a:t>
            </a:r>
            <a:r>
              <a:rPr lang="en-US" baseline="-16000" dirty="0" err="1"/>
              <a:t>th</a:t>
            </a:r>
            <a:r>
              <a:rPr lang="en-US" dirty="0"/>
              <a:t>/L]</a:t>
            </a:r>
          </a:p>
          <a:p>
            <a:r>
              <a:rPr lang="en-US" dirty="0"/>
              <a:t>38.3     [</a:t>
            </a:r>
            <a:r>
              <a:rPr lang="en-US" dirty="0" err="1"/>
              <a:t>kW</a:t>
            </a:r>
            <a:r>
              <a:rPr lang="en-US" u="sng" baseline="-16000" dirty="0" err="1"/>
              <a:t>th</a:t>
            </a:r>
            <a:r>
              <a:rPr lang="en-US" dirty="0"/>
              <a:t>/kg]</a:t>
            </a:r>
          </a:p>
          <a:p>
            <a:r>
              <a:rPr lang="en-US" dirty="0"/>
              <a:t>12.6     [mm]</a:t>
            </a:r>
          </a:p>
          <a:p>
            <a:r>
              <a:rPr lang="en-US" dirty="0"/>
              <a:t>9.5       [mm]</a:t>
            </a:r>
          </a:p>
          <a:p>
            <a:r>
              <a:rPr lang="en-US" dirty="0"/>
              <a:t>0.572  [mm]</a:t>
            </a:r>
          </a:p>
          <a:p>
            <a:r>
              <a:rPr lang="en-US" dirty="0"/>
              <a:t>0.083  [mm]</a:t>
            </a:r>
          </a:p>
          <a:p>
            <a:r>
              <a:rPr lang="en-US" dirty="0"/>
              <a:t>8.192  [mm]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7688DEB-1C2C-1BD1-DAEB-D6197E7A7F7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80674" y="2836570"/>
            <a:ext cx="1988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3.876   [m]</a:t>
            </a:r>
          </a:p>
          <a:p>
            <a:r>
              <a:rPr lang="en-US" dirty="0"/>
              <a:t>3.658   [m]</a:t>
            </a:r>
          </a:p>
          <a:p>
            <a:r>
              <a:rPr lang="en-US" dirty="0"/>
              <a:t>44.62   [kW/m]</a:t>
            </a:r>
          </a:p>
          <a:p>
            <a:r>
              <a:rPr lang="en-US" dirty="0"/>
              <a:t>17.86   [kW/m]</a:t>
            </a:r>
          </a:p>
          <a:p>
            <a:r>
              <a:rPr lang="en-US" dirty="0"/>
              <a:t>0.335   [kg/s]</a:t>
            </a:r>
          </a:p>
          <a:p>
            <a:r>
              <a:rPr lang="en-US" dirty="0"/>
              <a:t>0.879   [cm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  <a:p>
            <a:r>
              <a:rPr lang="en-US" dirty="0"/>
              <a:t>3907    [kg/s/m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B074AD-2E66-FF98-49BC-0D08D07BC374}"/>
              </a:ext>
            </a:extLst>
          </p:cNvPr>
          <p:cNvSpPr txBox="1"/>
          <p:nvPr/>
        </p:nvSpPr>
        <p:spPr>
          <a:xfrm>
            <a:off x="154545" y="1384429"/>
            <a:ext cx="858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versione</a:t>
            </a:r>
            <a:r>
              <a:rPr lang="en-US" dirty="0"/>
              <a:t> </a:t>
            </a:r>
            <a:r>
              <a:rPr lang="en-US" dirty="0" err="1"/>
              <a:t>utilizzata</a:t>
            </a:r>
            <a:r>
              <a:rPr lang="en-US" dirty="0"/>
              <a:t> è </a:t>
            </a:r>
            <a:r>
              <a:rPr lang="en-US" b="1" dirty="0"/>
              <a:t>RELAP5 Mod3.3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D47C01-37A9-A785-01D6-E48CC881BF8F}"/>
              </a:ext>
            </a:extLst>
          </p:cNvPr>
          <p:cNvSpPr txBox="1"/>
          <p:nvPr/>
        </p:nvSpPr>
        <p:spPr>
          <a:xfrm>
            <a:off x="154546" y="1813981"/>
            <a:ext cx="85810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idrodinamico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è un </a:t>
            </a:r>
            <a:r>
              <a:rPr lang="en-US" b="1" dirty="0" err="1"/>
              <a:t>modello</a:t>
            </a:r>
            <a:r>
              <a:rPr lang="en-US" b="1" dirty="0"/>
              <a:t> </a:t>
            </a:r>
            <a:r>
              <a:rPr lang="en-US" b="1" dirty="0" err="1"/>
              <a:t>monodimensionale</a:t>
            </a:r>
            <a:r>
              <a:rPr lang="en-US" b="1" dirty="0"/>
              <a:t> per </a:t>
            </a:r>
            <a:r>
              <a:rPr lang="en-US" b="1" dirty="0" err="1"/>
              <a:t>flusso</a:t>
            </a:r>
            <a:r>
              <a:rPr lang="en-US" b="1" dirty="0"/>
              <a:t> a due </a:t>
            </a:r>
            <a:r>
              <a:rPr lang="en-US" b="1" dirty="0" err="1"/>
              <a:t>fluidi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miscela</a:t>
            </a:r>
            <a:r>
              <a:rPr lang="en-US" dirty="0"/>
              <a:t> </a:t>
            </a:r>
            <a:r>
              <a:rPr lang="en-US" dirty="0" err="1"/>
              <a:t>bifase</a:t>
            </a:r>
            <a:r>
              <a:rPr lang="en-US" dirty="0"/>
              <a:t> </a:t>
            </a:r>
            <a:r>
              <a:rPr lang="en-US" dirty="0" err="1"/>
              <a:t>acqua-vapore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Le </a:t>
            </a:r>
            <a:r>
              <a:rPr lang="en-US" b="1" dirty="0"/>
              <a:t>EQUAZIONI DEL MOTO</a:t>
            </a:r>
            <a:r>
              <a:rPr lang="en-US" dirty="0"/>
              <a:t> per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formulate in </a:t>
            </a:r>
            <a:r>
              <a:rPr lang="en-US" dirty="0" err="1"/>
              <a:t>funzione</a:t>
            </a:r>
            <a:r>
              <a:rPr lang="en-US" dirty="0"/>
              <a:t> di </a:t>
            </a:r>
            <a:r>
              <a:rPr lang="en-US" dirty="0" err="1"/>
              <a:t>parametri</a:t>
            </a:r>
            <a:r>
              <a:rPr lang="en-US" dirty="0"/>
              <a:t> del </a:t>
            </a:r>
            <a:r>
              <a:rPr lang="en-US" dirty="0" err="1"/>
              <a:t>flusso</a:t>
            </a:r>
            <a:r>
              <a:rPr lang="en-US" dirty="0"/>
              <a:t> </a:t>
            </a:r>
            <a:r>
              <a:rPr lang="en-US" dirty="0" err="1"/>
              <a:t>mediati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tempo e </a:t>
            </a:r>
            <a:r>
              <a:rPr lang="en-US" dirty="0" err="1"/>
              <a:t>nello</a:t>
            </a:r>
            <a:r>
              <a:rPr lang="en-US" dirty="0"/>
              <a:t> </a:t>
            </a:r>
            <a:r>
              <a:rPr lang="en-US" dirty="0" err="1"/>
              <a:t>spazio</a:t>
            </a:r>
            <a:r>
              <a:rPr lang="en-US" dirty="0"/>
              <a:t>.</a:t>
            </a:r>
          </a:p>
          <a:p>
            <a:r>
              <a:rPr lang="en-US" dirty="0"/>
              <a:t>Per </a:t>
            </a:r>
            <a:r>
              <a:rPr lang="en-US" dirty="0" err="1"/>
              <a:t>fenomeni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dipendono</a:t>
            </a:r>
            <a:r>
              <a:rPr lang="en-US" dirty="0"/>
              <a:t> da </a:t>
            </a:r>
            <a:r>
              <a:rPr lang="en-US" dirty="0" err="1"/>
              <a:t>gradienti</a:t>
            </a:r>
            <a:r>
              <a:rPr lang="en-US" dirty="0"/>
              <a:t> </a:t>
            </a:r>
            <a:r>
              <a:rPr lang="en-US" dirty="0" err="1"/>
              <a:t>radiali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utilizzano</a:t>
            </a:r>
            <a:r>
              <a:rPr lang="en-US" dirty="0"/>
              <a:t> le </a:t>
            </a:r>
            <a:r>
              <a:rPr lang="en-US" dirty="0" err="1"/>
              <a:t>proprietà</a:t>
            </a:r>
            <a:r>
              <a:rPr lang="en-US" dirty="0"/>
              <a:t> di </a:t>
            </a:r>
            <a:r>
              <a:rPr lang="en-US" dirty="0" err="1"/>
              <a:t>miscelamento</a:t>
            </a:r>
            <a:r>
              <a:rPr lang="en-US" dirty="0"/>
              <a:t> </a:t>
            </a:r>
            <a:r>
              <a:rPr lang="en-US" dirty="0" err="1"/>
              <a:t>adiabatico</a:t>
            </a:r>
            <a:r>
              <a:rPr lang="en-US" dirty="0"/>
              <a:t> (bulk) e </a:t>
            </a:r>
            <a:r>
              <a:rPr lang="en-US" dirty="0" err="1"/>
              <a:t>correlazioni</a:t>
            </a:r>
            <a:r>
              <a:rPr lang="en-US" dirty="0"/>
              <a:t> </a:t>
            </a:r>
            <a:r>
              <a:rPr lang="en-US" dirty="0" err="1"/>
              <a:t>empiriche</a:t>
            </a:r>
            <a:r>
              <a:rPr lang="en-US" dirty="0"/>
              <a:t> apposite per il </a:t>
            </a:r>
            <a:r>
              <a:rPr lang="en-US" dirty="0" err="1"/>
              <a:t>fenomeno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ha </a:t>
            </a:r>
            <a:r>
              <a:rPr lang="en-US" b="1" dirty="0"/>
              <a:t>8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b="1" dirty="0"/>
              <a:t> </a:t>
            </a:r>
            <a:r>
              <a:rPr lang="en-US" b="1" dirty="0" err="1"/>
              <a:t>primarie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Pressione</a:t>
            </a:r>
            <a:r>
              <a:rPr lang="en-US" dirty="0"/>
              <a:t> (P)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Energie</a:t>
            </a:r>
            <a:r>
              <a:rPr lang="en-US" dirty="0"/>
              <a:t> interne </a:t>
            </a:r>
            <a:r>
              <a:rPr lang="en-US" dirty="0" err="1"/>
              <a:t>specifiche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(U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di </a:t>
            </a:r>
            <a:r>
              <a:rPr lang="en-US" dirty="0" err="1"/>
              <a:t>vapore</a:t>
            </a:r>
            <a:r>
              <a:rPr lang="en-US" dirty="0"/>
              <a:t> </a:t>
            </a:r>
            <a:r>
              <a:rPr lang="en-US" dirty="0" err="1"/>
              <a:t>volumetrica</a:t>
            </a:r>
            <a:r>
              <a:rPr lang="en-US" dirty="0"/>
              <a:t> (</a:t>
            </a:r>
            <a:r>
              <a:rPr lang="el-GR" dirty="0"/>
              <a:t>α</a:t>
            </a:r>
            <a:r>
              <a:rPr lang="en-US" baseline="-18000" dirty="0"/>
              <a:t>g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Velocità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(v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non-</a:t>
            </a:r>
            <a:r>
              <a:rPr lang="en-US" dirty="0" err="1"/>
              <a:t>condensabili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del </a:t>
            </a:r>
            <a:r>
              <a:rPr lang="en-US" dirty="0" err="1"/>
              <a:t>boro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b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6F267B-6B45-1DE0-F27C-0B4C9A1A256E}"/>
              </a:ext>
            </a:extLst>
          </p:cNvPr>
          <p:cNvSpPr txBox="1"/>
          <p:nvPr/>
        </p:nvSpPr>
        <p:spPr>
          <a:xfrm>
            <a:off x="5161759" y="3998839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</a:t>
            </a:r>
            <a:r>
              <a:rPr lang="en-US" b="1" dirty="0"/>
              <a:t>6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b="1" dirty="0"/>
              <a:t> </a:t>
            </a:r>
            <a:r>
              <a:rPr lang="en-US" b="1" dirty="0" err="1"/>
              <a:t>secondarie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g</a:t>
            </a:r>
            <a:r>
              <a:rPr lang="en-US" baseline="-18000" dirty="0"/>
              <a:t> </a:t>
            </a:r>
            <a:r>
              <a:rPr lang="en-US" dirty="0"/>
              <a:t>, </a:t>
            </a:r>
            <a:r>
              <a:rPr lang="en-US" dirty="0" err="1"/>
              <a:t>ρ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Temperature </a:t>
            </a:r>
            <a:r>
              <a:rPr lang="en-US" dirty="0" err="1"/>
              <a:t>fasiche</a:t>
            </a:r>
            <a:r>
              <a:rPr lang="en-US" dirty="0"/>
              <a:t> (</a:t>
            </a:r>
            <a:r>
              <a:rPr lang="en-US" dirty="0" err="1"/>
              <a:t>T</a:t>
            </a:r>
            <a:r>
              <a:rPr lang="en-US" baseline="-18000" dirty="0" err="1"/>
              <a:t>g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Temperatura</a:t>
            </a:r>
            <a:r>
              <a:rPr lang="en-US" dirty="0"/>
              <a:t> di </a:t>
            </a:r>
            <a:r>
              <a:rPr lang="en-US" dirty="0" err="1"/>
              <a:t>saturazione</a:t>
            </a:r>
            <a:r>
              <a:rPr lang="en-US" dirty="0"/>
              <a:t> (T</a:t>
            </a:r>
            <a:r>
              <a:rPr lang="en-US" baseline="24000" dirty="0"/>
              <a:t>s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non </a:t>
            </a:r>
            <a:r>
              <a:rPr lang="en-US" dirty="0" err="1"/>
              <a:t>condensabile</a:t>
            </a:r>
            <a:endParaRPr lang="en-US" dirty="0"/>
          </a:p>
          <a:p>
            <a:pPr lvl="1"/>
            <a:r>
              <a:rPr lang="en-US" dirty="0"/>
              <a:t>	di gas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gassosa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ni</a:t>
            </a:r>
            <a:r>
              <a:rPr lang="en-US" dirty="0"/>
              <a:t>)	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2E7DA96-4803-C3A7-294B-33250ADD7570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8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577677"/>
            <a:ext cx="8581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differenziali</a:t>
            </a:r>
            <a:r>
              <a:rPr lang="en-US" dirty="0"/>
              <a:t> di base per il moto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a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continuità</a:t>
            </a:r>
            <a:r>
              <a:rPr lang="en-US" b="1" dirty="0"/>
              <a:t> </a:t>
            </a:r>
            <a:r>
              <a:rPr lang="en-US" b="1" dirty="0" err="1"/>
              <a:t>fasiche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conservazione</a:t>
            </a:r>
            <a:r>
              <a:rPr lang="en-US" b="1" dirty="0"/>
              <a:t> </a:t>
            </a:r>
            <a:r>
              <a:rPr lang="en-US" b="1" dirty="0" err="1"/>
              <a:t>della</a:t>
            </a:r>
            <a:r>
              <a:rPr lang="en-US" b="1" dirty="0"/>
              <a:t> </a:t>
            </a:r>
            <a:r>
              <a:rPr lang="en-US" b="1" dirty="0" err="1"/>
              <a:t>q.tà</a:t>
            </a:r>
            <a:r>
              <a:rPr lang="en-US" b="1" dirty="0"/>
              <a:t> di moto </a:t>
            </a:r>
            <a:r>
              <a:rPr lang="en-US" b="1" dirty="0" err="1"/>
              <a:t>fasiche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conservazione</a:t>
            </a:r>
            <a:r>
              <a:rPr lang="en-US" b="1" dirty="0"/>
              <a:t> </a:t>
            </a:r>
            <a:r>
              <a:rPr lang="en-US" b="1" dirty="0" err="1"/>
              <a:t>dell’energia</a:t>
            </a:r>
            <a:r>
              <a:rPr lang="en-US" b="1" dirty="0"/>
              <a:t> </a:t>
            </a:r>
            <a:r>
              <a:rPr lang="en-US" b="1" dirty="0" err="1"/>
              <a:t>fasiche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termini di </a:t>
            </a:r>
            <a:r>
              <a:rPr lang="en-US" b="1" dirty="0" err="1"/>
              <a:t>dissipazione</a:t>
            </a:r>
            <a:endParaRPr lang="en-US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CBFDC0-BE4B-9426-EBF2-5F6DD32CB4DD}"/>
              </a:ext>
            </a:extLst>
          </p:cNvPr>
          <p:cNvSpPr txBox="1"/>
          <p:nvPr/>
        </p:nvSpPr>
        <p:spPr>
          <a:xfrm>
            <a:off x="281478" y="3671729"/>
            <a:ext cx="8581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Solo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ed </a:t>
            </a:r>
            <a:r>
              <a:rPr lang="en-US" dirty="0" err="1"/>
              <a:t>estese</a:t>
            </a:r>
            <a:r>
              <a:rPr lang="en-US" dirty="0"/>
              <a:t> </a:t>
            </a:r>
            <a:r>
              <a:rPr lang="en-US" dirty="0" err="1"/>
              <a:t>aggiungendo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equazione</a:t>
            </a:r>
            <a:r>
              <a:rPr lang="en-US" dirty="0"/>
              <a:t> per </a:t>
            </a:r>
            <a:r>
              <a:rPr lang="en-US" b="1" dirty="0"/>
              <a:t>non-</a:t>
            </a:r>
            <a:r>
              <a:rPr lang="en-US" b="1" dirty="0" err="1"/>
              <a:t>condensabili</a:t>
            </a:r>
            <a:r>
              <a:rPr lang="en-US" b="1" dirty="0"/>
              <a:t> </a:t>
            </a:r>
            <a:r>
              <a:rPr lang="en-US" b="1" dirty="0" err="1"/>
              <a:t>nella</a:t>
            </a:r>
            <a:r>
              <a:rPr lang="en-US" b="1" dirty="0"/>
              <a:t> </a:t>
            </a:r>
            <a:r>
              <a:rPr lang="en-US" b="1" dirty="0" err="1"/>
              <a:t>fase</a:t>
            </a:r>
            <a:r>
              <a:rPr lang="en-US" b="1" dirty="0"/>
              <a:t> </a:t>
            </a:r>
            <a:r>
              <a:rPr lang="en-US" b="1" dirty="0" err="1"/>
              <a:t>gassosa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equazione</a:t>
            </a:r>
            <a:r>
              <a:rPr lang="en-US" dirty="0"/>
              <a:t> per la </a:t>
            </a:r>
            <a:r>
              <a:rPr lang="en-US" b="1" dirty="0" err="1"/>
              <a:t>concentrazione</a:t>
            </a:r>
            <a:r>
              <a:rPr lang="en-US" b="1" dirty="0"/>
              <a:t> di </a:t>
            </a:r>
            <a:r>
              <a:rPr lang="en-US" b="1" dirty="0" err="1"/>
              <a:t>boro</a:t>
            </a:r>
            <a:r>
              <a:rPr lang="en-US" b="1" dirty="0"/>
              <a:t> </a:t>
            </a:r>
            <a:r>
              <a:rPr lang="en-US" b="1" dirty="0" err="1"/>
              <a:t>nel</a:t>
            </a:r>
            <a:r>
              <a:rPr lang="en-US" b="1" dirty="0"/>
              <a:t> </a:t>
            </a:r>
            <a:r>
              <a:rPr lang="en-US" b="1" dirty="0" err="1"/>
              <a:t>liquido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eventuale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alle </a:t>
            </a:r>
            <a:r>
              <a:rPr lang="en-US" dirty="0" err="1"/>
              <a:t>q.tà</a:t>
            </a:r>
            <a:r>
              <a:rPr lang="en-US" dirty="0"/>
              <a:t> di moto per </a:t>
            </a:r>
            <a:r>
              <a:rPr lang="en-US" dirty="0" err="1"/>
              <a:t>considerare</a:t>
            </a:r>
            <a:r>
              <a:rPr lang="en-US" dirty="0"/>
              <a:t> la </a:t>
            </a:r>
            <a:r>
              <a:rPr lang="en-US" b="1" dirty="0" err="1"/>
              <a:t>stratificazione</a:t>
            </a:r>
            <a:r>
              <a:rPr lang="en-US" b="1" dirty="0"/>
              <a:t> </a:t>
            </a:r>
            <a:r>
              <a:rPr lang="en-US" b="1" dirty="0" err="1"/>
              <a:t>termica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9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1477" y="1369110"/>
            <a:ext cx="858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equazioni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differenziali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base per il moto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due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fluidi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E71138F-1A4B-64D4-0B98-BDB6242DD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614" y="2493315"/>
            <a:ext cx="2200291" cy="55245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4438F6F-8FD1-0B60-51CE-8A8E88B71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68" y="2470756"/>
            <a:ext cx="2324117" cy="60007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FCDA214-E878-FD72-18E5-0A01A1B5488D}"/>
              </a:ext>
            </a:extLst>
          </p:cNvPr>
          <p:cNvSpPr txBox="1"/>
          <p:nvPr/>
        </p:nvSpPr>
        <p:spPr>
          <a:xfrm>
            <a:off x="199031" y="2590778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CONTINUITA’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A5F2483-9FB4-2CD3-C51D-D60B95EBDBBE}"/>
              </a:ext>
            </a:extLst>
          </p:cNvPr>
          <p:cNvSpPr txBox="1"/>
          <p:nvPr/>
        </p:nvSpPr>
        <p:spPr>
          <a:xfrm>
            <a:off x="199031" y="3635047"/>
            <a:ext cx="168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Q.TA’ DI MOTO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9195649-D7CC-1CC6-CCC2-F09C918691C6}"/>
              </a:ext>
            </a:extLst>
          </p:cNvPr>
          <p:cNvSpPr txBox="1"/>
          <p:nvPr/>
        </p:nvSpPr>
        <p:spPr>
          <a:xfrm>
            <a:off x="281477" y="4743203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ENERGIA</a:t>
            </a:r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FC3473F-1F0B-37AD-F109-81789C48E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903" y="3267820"/>
            <a:ext cx="3414066" cy="985726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DF323E9-EAA1-E775-A615-B516E1F6B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609" y="3365561"/>
            <a:ext cx="3414066" cy="937329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4CB700-BDD3-F091-756D-BCFDCB075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1424" y="4521140"/>
            <a:ext cx="3047837" cy="76008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58F9F315-9368-66B3-55FC-7EBA26A9F9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4990" y="4597616"/>
            <a:ext cx="3143777" cy="69821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173162C-2220-3239-EFA8-D47938BF32DD}"/>
              </a:ext>
            </a:extLst>
          </p:cNvPr>
          <p:cNvSpPr txBox="1"/>
          <p:nvPr/>
        </p:nvSpPr>
        <p:spPr>
          <a:xfrm>
            <a:off x="259002" y="5504651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DISSIPAZIONI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732723CE-95F6-69A5-B0E1-3BF8067A5D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4754" y="5556756"/>
            <a:ext cx="1681175" cy="366715"/>
          </a:xfrm>
          <a:prstGeom prst="rect">
            <a:avLst/>
          </a:prstGeom>
        </p:spPr>
      </p:pic>
      <p:pic>
        <p:nvPicPr>
          <p:cNvPr id="25" name="Immagine 2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C3A3B6E-44DD-09BA-440C-7D27BAA734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1205" y="5463096"/>
            <a:ext cx="1776425" cy="452441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454D94A-1CCA-3067-34BA-FA2BF0D6622D}"/>
              </a:ext>
            </a:extLst>
          </p:cNvPr>
          <p:cNvSpPr txBox="1"/>
          <p:nvPr/>
        </p:nvSpPr>
        <p:spPr>
          <a:xfrm>
            <a:off x="2766128" y="1951077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VAPORE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90FD96D-2749-7B13-EAD5-8D12131BECB9}"/>
              </a:ext>
            </a:extLst>
          </p:cNvPr>
          <p:cNvSpPr txBox="1"/>
          <p:nvPr/>
        </p:nvSpPr>
        <p:spPr>
          <a:xfrm>
            <a:off x="6394592" y="1951077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LIQUIDO</a:t>
            </a:r>
          </a:p>
        </p:txBody>
      </p:sp>
    </p:spTree>
    <p:extLst>
      <p:ext uri="{BB962C8B-B14F-4D97-AF65-F5344CB8AC3E}">
        <p14:creationId xmlns:p14="http://schemas.microsoft.com/office/powerpoint/2010/main" val="3071307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496455"/>
            <a:ext cx="86806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RELAZIONI DI STATO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sono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date da un </a:t>
            </a:r>
            <a:r>
              <a:rPr lang="en-US" b="1" dirty="0" err="1">
                <a:solidFill>
                  <a:prstClr val="black"/>
                </a:solidFill>
                <a:latin typeface="Calibri"/>
              </a:rPr>
              <a:t>modello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 a sei </a:t>
            </a:r>
            <a:r>
              <a:rPr lang="en-US" b="1" dirty="0" err="1">
                <a:solidFill>
                  <a:prstClr val="black"/>
                </a:solidFill>
                <a:latin typeface="Calibri"/>
              </a:rPr>
              <a:t>equazioni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Le 5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variabili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stato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indipendenti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sono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Pressione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(P)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Frazione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vuoto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l-GR" dirty="0"/>
              <a:t>α</a:t>
            </a:r>
            <a:r>
              <a:rPr lang="en-US" baseline="-18000" dirty="0"/>
              <a:t>g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Energie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interna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specifiche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fasiche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(U</a:t>
            </a:r>
            <a:r>
              <a:rPr kumimoji="0" lang="en-US" i="0" u="none" strike="noStrike" kern="1200" cap="none" spc="0" normalizeH="0" baseline="-18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i="0" u="none" strike="noStrike" kern="1200" cap="none" spc="0" normalizeH="0" baseline="-18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Titolo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dei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non-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condensabili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X</a:t>
            </a:r>
            <a:r>
              <a:rPr lang="en-US" baseline="-18000" dirty="0" err="1">
                <a:solidFill>
                  <a:prstClr val="black"/>
                </a:solidFill>
                <a:latin typeface="Calibri"/>
              </a:rPr>
              <a:t>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Tutte le rimanenti variabili termodinamiche (temperature, densità, pressioni parziali, titoli) sono espresse in funzione di quelle indipendenti.</a:t>
            </a:r>
          </a:p>
          <a:p>
            <a:pPr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Oltre a queste grandezze termodinamiche sono richieste delle derivate parziali per la linearizzazione nell’ambito della risoluzione numerica.</a:t>
            </a: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RELAP5 sfrutta la tabulazione della maggior parte delle grandezze termodinamiche necessarie ma ne ricava in autonomia alcune.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6761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82694"/>
            <a:ext cx="87210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grandezze e derivate nelle tabelle[2]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Pressione di saturazione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Temperatura di saturazione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Volume specifico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	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Energia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interna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specifica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Coefficiente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espansione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isobarica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l-GR" dirty="0">
                <a:solidFill>
                  <a:prstClr val="black"/>
                </a:solidFill>
                <a:latin typeface="Calibri"/>
              </a:rPr>
              <a:t>β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Compressibilità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isotermica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(k)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Calore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specifico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isobarico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 	(C</a:t>
            </a:r>
            <a:r>
              <a:rPr lang="en-US" baseline="-18000" dirty="0">
                <a:solidFill>
                  <a:prstClr val="black"/>
                </a:solidFill>
                <a:latin typeface="Calibri"/>
              </a:rPr>
              <a:t>p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grandezze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rimanenti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ricavate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tramite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seguenti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relazioni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liquida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altre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4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speculari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vapore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A897CD0-0B8F-BB7C-74E4-9052349C7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3" y="4588477"/>
            <a:ext cx="2439831" cy="75037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8F7DC37-9DD7-6656-90BD-57DEB628F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93" y="5338856"/>
            <a:ext cx="2016744" cy="66779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7EA8588-2EA7-D838-C7A6-97526C739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410" y="4617047"/>
            <a:ext cx="2595581" cy="79534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B7DBE11-7487-0CE1-F33D-6178A913A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2410" y="5338856"/>
            <a:ext cx="2488287" cy="6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26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496994"/>
            <a:ext cx="87210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STRUTTURE TERMICHE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 rappresentate da un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modello monodimensionale di conduzione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 geometria rettangolare, cilindrica o sferica.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proprietà termiche dei materiali possono essere inserite in input dall’utente oppure possono essere utilizzate le tabelle fornite dal software.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In ogni caso viene risolta numericamente la forma integrale dell’equazione del calore: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Ai bordi vengono imposti modelli di scambio termico tra la struttura idrodinamica e quella termica specifici e dettagliatamente differenziati per rappresentare correttamente un ventaglio di casi diversi di convezione e irraggiamento.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8D9E6E9-E9EF-B6F3-95DC-071560D7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01" y="3759151"/>
            <a:ext cx="7409797" cy="10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4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4296334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L’obiettivo del presente lavoro è studiare la termoidraulica di alcuni casi accidentali idealizzati in un canale di potenza di un PWR con particolare attenzione al fenomeno della crisi di ebollizione.</a:t>
            </a:r>
          </a:p>
          <a:p>
            <a:endParaRPr lang="it-IT" sz="2000" dirty="0">
              <a:latin typeface="+mn-lt"/>
            </a:endParaRPr>
          </a:p>
          <a:p>
            <a:endParaRPr lang="it-IT" sz="2000" dirty="0">
              <a:latin typeface="+mn-lt"/>
            </a:endParaRPr>
          </a:p>
          <a:p>
            <a:r>
              <a:rPr lang="it-IT" sz="2000" dirty="0">
                <a:latin typeface="+mn-lt"/>
              </a:rPr>
              <a:t>Per fare ciò abbiamo utilizzato il software </a:t>
            </a:r>
            <a:r>
              <a:rPr lang="it-IT" sz="2000" b="1" dirty="0">
                <a:latin typeface="+mn-lt"/>
              </a:rPr>
              <a:t>RELAP5 MOD3.3 </a:t>
            </a:r>
            <a:r>
              <a:rPr lang="it-IT" sz="2000" dirty="0">
                <a:latin typeface="+mn-lt"/>
              </a:rPr>
              <a:t>sviluppato dall’Idaho National </a:t>
            </a:r>
            <a:r>
              <a:rPr lang="it-IT" sz="2000" dirty="0" err="1">
                <a:latin typeface="+mn-lt"/>
              </a:rPr>
              <a:t>Laboratory</a:t>
            </a:r>
            <a:r>
              <a:rPr lang="it-IT" sz="2000" dirty="0">
                <a:latin typeface="+mn-lt"/>
              </a:rPr>
              <a:t> per l’analisi di transitori ed incidenti in impianti nucleari ad acqua.</a:t>
            </a:r>
          </a:p>
          <a:p>
            <a:endParaRPr lang="it-IT" sz="2000" dirty="0">
              <a:latin typeface="+mn-lt"/>
            </a:endParaRPr>
          </a:p>
          <a:p>
            <a:endParaRPr lang="it-IT" sz="2000" dirty="0">
              <a:latin typeface="+mn-lt"/>
            </a:endParaRPr>
          </a:p>
          <a:p>
            <a:r>
              <a:rPr lang="it-IT" sz="2000" dirty="0">
                <a:latin typeface="+mn-lt"/>
              </a:rPr>
              <a:t>I dati vengono generati da RELAP5, poi sono elaborati tramite l’utilizzo del linguaggio </a:t>
            </a:r>
            <a:r>
              <a:rPr lang="it-IT" sz="2000" b="1" dirty="0">
                <a:latin typeface="+mn-lt"/>
              </a:rPr>
              <a:t>MATLAB </a:t>
            </a:r>
            <a:r>
              <a:rPr lang="it-IT" sz="2000" dirty="0">
                <a:latin typeface="+mn-lt"/>
              </a:rPr>
              <a:t>e infine analizzati.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32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22182"/>
            <a:ext cx="872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Per lo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SCAMBIO TERMICO CONVETTIVO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 viene descritto tramite correlazioni empiriche selezionate dalle seguente routine: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EC0F98-3828-FBD4-5E2F-EA2C96654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713" y="1645347"/>
            <a:ext cx="3614816" cy="443506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ABC71A0-21AF-2741-5B64-3D530A0E7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21" y="1906903"/>
            <a:ext cx="4015021" cy="417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91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C – </a:t>
            </a:r>
            <a:br>
              <a:rPr lang="en-US" sz="2800" dirty="0"/>
            </a:br>
            <a:r>
              <a:rPr lang="en-US" sz="2800" dirty="0"/>
              <a:t>SCHEMA DI RISOLUZIONE NUMERICO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4E4900-6AD0-4413-101E-4994312D90C1}"/>
              </a:ext>
            </a:extLst>
          </p:cNvPr>
          <p:cNvSpPr txBox="1"/>
          <p:nvPr/>
        </p:nvSpPr>
        <p:spPr>
          <a:xfrm>
            <a:off x="288521" y="1557505"/>
            <a:ext cx="8721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 la risoluzione del modello idraulico RELAP5 implementa un algoritmo 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differenze finite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semi-implicito.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Tale schema di risoluzione implementa una tecnica di risoluzione diretta per matrici sparse per l’avanzamento del time-step.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L’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assoluta stabilità 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è garantita imponendo il rispetto del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limite di </a:t>
            </a:r>
            <a:r>
              <a:rPr lang="it-IT" b="1" dirty="0" err="1">
                <a:solidFill>
                  <a:prstClr val="black"/>
                </a:solidFill>
                <a:latin typeface="Calibri"/>
              </a:rPr>
              <a:t>Courant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per il time-step.</a:t>
            </a:r>
            <a:endParaRPr lang="it-IT" b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Tale limite è calcolato sia sulle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junctions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 sia sulle celle e viene scelto il time-step minimo.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E’ possibile impostare manualmente un algoritmo risolutivo a differenze finite quasi-implicito che rende possibile violare il limite di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Courant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.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5619EA0-A201-7EC6-4165-02C88871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525" y="3404164"/>
            <a:ext cx="1345970" cy="87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10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APPENDICE D – CORRELAZIONI CHF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AC9620-72D5-5C07-0F84-042BB746F2D8}"/>
              </a:ext>
            </a:extLst>
          </p:cNvPr>
          <p:cNvSpPr txBox="1"/>
          <p:nvPr/>
        </p:nvSpPr>
        <p:spPr>
          <a:xfrm>
            <a:off x="288521" y="1302011"/>
            <a:ext cx="87210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prstClr val="black"/>
                </a:solidFill>
                <a:latin typeface="Calibri"/>
              </a:rPr>
              <a:t>CORRELAZIONI RELAP5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RELAP utilizza una </a:t>
            </a:r>
            <a:r>
              <a:rPr kumimoji="0" lang="it-IT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tabulazion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e del valore del Critical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Heat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Flux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. La tabella è la 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2006 </a:t>
            </a:r>
            <a:r>
              <a:rPr lang="it-IT" sz="1600" b="1" dirty="0" err="1">
                <a:solidFill>
                  <a:prstClr val="black"/>
                </a:solidFill>
                <a:latin typeface="Calibri"/>
              </a:rPr>
              <a:t>Groenveld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b="1" dirty="0" err="1">
                <a:solidFill>
                  <a:prstClr val="black"/>
                </a:solidFill>
                <a:latin typeface="Calibri"/>
              </a:rPr>
              <a:t>Lookup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b="1" dirty="0" err="1">
                <a:solidFill>
                  <a:prstClr val="black"/>
                </a:solidFill>
                <a:latin typeface="Calibri"/>
              </a:rPr>
              <a:t>Table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[3] ed esprime il CHF in funzione di titolo di vapore, pressione e flusso di massa. I range di applicabilità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P: 100 – 21000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kPa</a:t>
            </a: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x: 0 – 1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G: 0 – 8000 kg/m</a:t>
            </a:r>
            <a:r>
              <a:rPr lang="it-IT" sz="1600" baseline="26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/s	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Oltre alla tabella RELAP5 permette all’utente di usare una serie di correlazioni empiriche [4] sviluppate dal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Nuclear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Research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Institute Rez nella Repubblica Ceca e applicabile su un ampio range di pressioni e flussi di massa.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639AB2-0AB8-20D9-E2C4-A2E46A681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802" y="2652914"/>
            <a:ext cx="5400714" cy="237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31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APPENDICE D – CORRELAZIONI CHF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AC9620-72D5-5C07-0F84-042BB746F2D8}"/>
              </a:ext>
            </a:extLst>
          </p:cNvPr>
          <p:cNvSpPr txBox="1"/>
          <p:nvPr/>
        </p:nvSpPr>
        <p:spPr>
          <a:xfrm>
            <a:off x="268446" y="1286602"/>
            <a:ext cx="87210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CORRELAZIONE WESTINGHOUSE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-3 (W-3)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[1]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correlazione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per il CHF con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distribuzione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potenza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uniforme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è: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Questa viene poi corretta per tenere conto della distribuzione sinusoidale della potenza lungo l’asse: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range di applicabilità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P: 55-160 bar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G: 1356-6800 kg/m</a:t>
            </a:r>
            <a:r>
              <a:rPr kumimoji="0" lang="it-IT" sz="1600" i="0" u="none" strike="noStrike" kern="1200" cap="none" spc="0" normalizeH="0" baseline="26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/s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9857F9A-2FA0-6FBC-19C8-DF13833B9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781" y="2120256"/>
            <a:ext cx="5924593" cy="1638312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540A343F-013E-CA6B-E87D-4844D7A36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98" y="4365849"/>
            <a:ext cx="1385898" cy="504829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C2BC8E34-3CCE-E10A-7EAF-E87FCC5AD0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354"/>
          <a:stretch/>
        </p:blipFill>
        <p:spPr>
          <a:xfrm>
            <a:off x="2571264" y="4136098"/>
            <a:ext cx="3681439" cy="964333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24E6F0-AE49-4F64-94FC-4F5151C37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703" y="4172327"/>
            <a:ext cx="2790845" cy="78105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DF171DB-89C5-8F27-2809-BEBFCA4D8DF2}"/>
              </a:ext>
            </a:extLst>
          </p:cNvPr>
          <p:cNvSpPr txBox="1"/>
          <p:nvPr/>
        </p:nvSpPr>
        <p:spPr>
          <a:xfrm>
            <a:off x="3926542" y="5517662"/>
            <a:ext cx="2884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</a:t>
            </a:r>
            <a:r>
              <a:rPr lang="en-US" sz="1600" baseline="-18000" dirty="0" err="1"/>
              <a:t>e</a:t>
            </a:r>
            <a:r>
              <a:rPr lang="en-US" sz="1600" dirty="0"/>
              <a:t>: -0.15 – 0.15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L: 0.254-3.7m</a:t>
            </a:r>
          </a:p>
        </p:txBody>
      </p:sp>
    </p:spTree>
    <p:extLst>
      <p:ext uri="{BB962C8B-B14F-4D97-AF65-F5344CB8AC3E}">
        <p14:creationId xmlns:p14="http://schemas.microsoft.com/office/powerpoint/2010/main" val="2695309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APPENDICE E – DATI TERMODINAMICI SOLIDI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066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REFERENCES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82694"/>
            <a:ext cx="87210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[1]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Todreas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N. E., &amp;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Kazimi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M. S. (2011). </a:t>
            </a:r>
            <a:r>
              <a:rPr lang="en-US" sz="1400" b="0" i="1" dirty="0">
                <a:solidFill>
                  <a:srgbClr val="000000"/>
                </a:solidFill>
                <a:effectLst/>
              </a:rPr>
              <a:t>Nuclear systems: Volume 1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. London: Taylor &amp; Francis.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[2] </a:t>
            </a:r>
            <a:r>
              <a:rPr lang="en-US" sz="1400" dirty="0"/>
              <a:t>American Society of Mechanical Engineers. Thermodynamic and Transport Properties of Steam. United     Engineering Center, 345 East 45th Street, New York, NY. 1967.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[3] D.C. Groeneveld, J.Q. Shan, A.Z. </a:t>
            </a:r>
            <a:r>
              <a:rPr lang="en-US" sz="1400" dirty="0" err="1"/>
              <a:t>Vasić</a:t>
            </a:r>
            <a:r>
              <a:rPr lang="en-US" sz="1400" dirty="0"/>
              <a:t>, L.K.H. Leung, A. </a:t>
            </a:r>
            <a:r>
              <a:rPr lang="en-US" sz="1400" dirty="0" err="1"/>
              <a:t>Durmayaz</a:t>
            </a:r>
            <a:r>
              <a:rPr lang="en-US" sz="1400" dirty="0"/>
              <a:t>, J. Yang, S.C. Cheng, A. </a:t>
            </a:r>
            <a:r>
              <a:rPr lang="en-US" sz="1400" dirty="0" err="1"/>
              <a:t>Tanase</a:t>
            </a:r>
            <a:r>
              <a:rPr lang="en-US" sz="1400" dirty="0"/>
              <a:t>,</a:t>
            </a:r>
          </a:p>
          <a:p>
            <a:pPr>
              <a:defRPr/>
            </a:pPr>
            <a:r>
              <a:rPr lang="en-US" sz="1400" dirty="0"/>
              <a:t>The 2006 CHF look-up table, Nuclear Engineering and Design, Volume 237, Issues 15–17, 2007, Pages 1909-1922,</a:t>
            </a:r>
          </a:p>
          <a:p>
            <a:pPr>
              <a:defRPr/>
            </a:pPr>
            <a:r>
              <a:rPr lang="en-US" sz="1400" dirty="0"/>
              <a:t>ISSN 0029-5493.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[4] R. </a:t>
            </a:r>
            <a:r>
              <a:rPr lang="en-US" sz="1400" dirty="0" err="1"/>
              <a:t>Pernica</a:t>
            </a:r>
            <a:r>
              <a:rPr lang="en-US" sz="1400" dirty="0"/>
              <a:t> and J. </a:t>
            </a:r>
            <a:r>
              <a:rPr lang="en-US" sz="1400" dirty="0" err="1"/>
              <a:t>Cizek</a:t>
            </a:r>
            <a:r>
              <a:rPr lang="en-US" sz="1400" dirty="0"/>
              <a:t>. PG General Correlation of CHFR and Statistical Evaluation Results. NRI Report. UJV-10156-T. February 1994.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433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RELAP5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4296334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RELAP5 risolve le equazioni del </a:t>
            </a:r>
            <a:r>
              <a:rPr lang="it-IT" sz="2000" b="1" dirty="0">
                <a:latin typeface="+mn-lt"/>
              </a:rPr>
              <a:t>moto monodimensionale</a:t>
            </a:r>
            <a:r>
              <a:rPr lang="it-IT" sz="2000" dirty="0">
                <a:latin typeface="+mn-lt"/>
              </a:rPr>
              <a:t> per flusso a </a:t>
            </a:r>
            <a:r>
              <a:rPr lang="it-IT" sz="2000" b="1" dirty="0">
                <a:latin typeface="+mn-lt"/>
              </a:rPr>
              <a:t>due fluidi</a:t>
            </a:r>
            <a:r>
              <a:rPr lang="it-IT" sz="2000" dirty="0">
                <a:latin typeface="+mn-lt"/>
              </a:rPr>
              <a:t> (acqua liquida/vapore).</a:t>
            </a:r>
          </a:p>
          <a:p>
            <a:endParaRPr lang="it-IT" sz="2000" dirty="0">
              <a:latin typeface="+mn-lt"/>
            </a:endParaRPr>
          </a:p>
          <a:p>
            <a:r>
              <a:rPr lang="it-IT" sz="2000" dirty="0">
                <a:latin typeface="+mn-lt"/>
              </a:rPr>
              <a:t>Il modello idrodinamico di base consiste in </a:t>
            </a:r>
            <a:r>
              <a:rPr lang="it-IT" sz="2000" b="1" dirty="0">
                <a:latin typeface="+mn-lt"/>
              </a:rPr>
              <a:t>8 equazioni </a:t>
            </a:r>
            <a:r>
              <a:rPr lang="it-IT" sz="2000" dirty="0">
                <a:latin typeface="+mn-lt"/>
              </a:rPr>
              <a:t>in </a:t>
            </a:r>
            <a:r>
              <a:rPr lang="it-IT" sz="2000" b="1" dirty="0">
                <a:latin typeface="+mn-lt"/>
              </a:rPr>
              <a:t>8 incognite dipendenti primarie</a:t>
            </a:r>
            <a:r>
              <a:rPr lang="it-IT" sz="2000" dirty="0">
                <a:latin typeface="+mn-lt"/>
              </a:rPr>
              <a:t> (le variabili indipendenti sono tempo t e posizione x).</a:t>
            </a:r>
          </a:p>
          <a:p>
            <a:r>
              <a:rPr lang="it-IT" sz="2000" dirty="0">
                <a:latin typeface="+mn-lt"/>
              </a:rPr>
              <a:t>Questo modello di base può essere ampliato per includere la presenza di boro e componenti non-condensabili. </a:t>
            </a:r>
            <a:endParaRPr lang="it-IT" sz="2000" u="sng" dirty="0">
              <a:latin typeface="+mn-lt"/>
            </a:endParaRPr>
          </a:p>
          <a:p>
            <a:endParaRPr lang="it-IT" sz="2000" u="sng" dirty="0">
              <a:latin typeface="+mn-lt"/>
            </a:endParaRPr>
          </a:p>
          <a:p>
            <a:endParaRPr lang="it-IT" sz="2000" u="sng" dirty="0">
              <a:latin typeface="+mn-lt"/>
            </a:endParaRPr>
          </a:p>
          <a:p>
            <a:r>
              <a:rPr lang="it-IT" sz="2000" dirty="0">
                <a:latin typeface="+mn-lt"/>
              </a:rPr>
              <a:t>Lo schema numerico di risoluzione consiste in un algoritmo alle differenze finite semi-implicito per cui è garantita la stabilità.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90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RELAP5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E6A97AD-6A26-F6EC-3608-B1E6E3EF30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8" t="12745" r="20786" b="9608"/>
          <a:stretch/>
        </p:blipFill>
        <p:spPr>
          <a:xfrm>
            <a:off x="2460812" y="1320402"/>
            <a:ext cx="3576918" cy="463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8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SIMULAZIONI EFFETTUATE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2EF4842-2D10-C039-0A92-4D79EDCA8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4296334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Inizialmente abbiamo performato una simulazione nel tempo per verificare che il sistema modellato raggiunga un </a:t>
            </a:r>
            <a:r>
              <a:rPr lang="it-IT" sz="2000" b="1" dirty="0">
                <a:latin typeface="+mn-lt"/>
              </a:rPr>
              <a:t>regime stazionario coerente </a:t>
            </a:r>
            <a:r>
              <a:rPr lang="it-IT" sz="2000" dirty="0">
                <a:latin typeface="+mn-lt"/>
              </a:rPr>
              <a:t>con i dati nominali del sistema reale.</a:t>
            </a:r>
          </a:p>
          <a:p>
            <a:endParaRPr lang="it-IT" sz="2000" dirty="0">
              <a:latin typeface="+mn-lt"/>
            </a:endParaRPr>
          </a:p>
          <a:p>
            <a:endParaRPr lang="it-IT" sz="2000" dirty="0">
              <a:latin typeface="+mn-lt"/>
            </a:endParaRPr>
          </a:p>
          <a:p>
            <a:r>
              <a:rPr lang="it-IT" sz="2000" dirty="0">
                <a:latin typeface="+mn-lt"/>
              </a:rPr>
              <a:t>Gli scenari incidentali che abbiamo scelto di studiare sono: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it-IT" sz="2000" b="1" dirty="0">
                <a:latin typeface="+mn-lt"/>
              </a:rPr>
              <a:t>Depressurizzazione</a:t>
            </a:r>
            <a:r>
              <a:rPr lang="it-IT" sz="2000" dirty="0">
                <a:latin typeface="+mn-lt"/>
              </a:rPr>
              <a:t> (LOCA idealizzato)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it-IT" sz="2000" b="1" dirty="0">
                <a:latin typeface="+mn-lt"/>
              </a:rPr>
              <a:t>Inserzione di reattività </a:t>
            </a:r>
            <a:r>
              <a:rPr lang="it-IT" sz="2000" dirty="0">
                <a:latin typeface="+mn-lt"/>
              </a:rPr>
              <a:t>(RIA)</a:t>
            </a:r>
          </a:p>
          <a:p>
            <a:pPr lvl="3" indent="0">
              <a:buNone/>
            </a:pPr>
            <a:endParaRPr lang="it-IT" sz="2000" dirty="0">
              <a:latin typeface="+mn-lt"/>
            </a:endParaRPr>
          </a:p>
          <a:p>
            <a:endParaRPr lang="it-IT" sz="2000" dirty="0">
              <a:latin typeface="+mn-lt"/>
            </a:endParaRPr>
          </a:p>
          <a:p>
            <a:pPr marL="2057400" lvl="3" indent="-4572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904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8FB1DC6-D4A0-5FC9-EF8E-DBAFC85D853E}"/>
              </a:ext>
            </a:extLst>
          </p:cNvPr>
          <p:cNvSpPr txBox="1">
            <a:spLocks/>
          </p:cNvSpPr>
          <p:nvPr/>
        </p:nvSpPr>
        <p:spPr>
          <a:xfrm>
            <a:off x="410137" y="1412613"/>
            <a:ext cx="4740087" cy="1518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>
                <a:latin typeface="+mn-lt"/>
              </a:rPr>
              <a:t>Il sistema simulato è un canale di potenza di un reattore ad acqua pressurizzata (PWR). I dati nominali sono stati presi dal libro «</a:t>
            </a:r>
            <a:r>
              <a:rPr lang="it-IT" sz="1800" dirty="0" err="1">
                <a:latin typeface="+mn-lt"/>
              </a:rPr>
              <a:t>Nuclear</a:t>
            </a:r>
            <a:r>
              <a:rPr lang="it-IT" sz="1800" dirty="0">
                <a:latin typeface="+mn-lt"/>
              </a:rPr>
              <a:t> Systems Vol. I – Thermal </a:t>
            </a:r>
            <a:r>
              <a:rPr lang="it-IT" sz="1800" dirty="0" err="1">
                <a:latin typeface="+mn-lt"/>
              </a:rPr>
              <a:t>Hydraulic</a:t>
            </a:r>
            <a:r>
              <a:rPr lang="it-IT" sz="1800" dirty="0">
                <a:latin typeface="+mn-lt"/>
              </a:rPr>
              <a:t> Fundamentals»,  </a:t>
            </a:r>
            <a:r>
              <a:rPr lang="it-IT" sz="1800" dirty="0" err="1">
                <a:latin typeface="+mn-lt"/>
              </a:rPr>
              <a:t>Todreas</a:t>
            </a:r>
            <a:r>
              <a:rPr lang="it-IT" sz="1800" dirty="0">
                <a:latin typeface="+mn-lt"/>
              </a:rPr>
              <a:t> N., </a:t>
            </a:r>
            <a:r>
              <a:rPr lang="it-IT" sz="1800" dirty="0" err="1">
                <a:latin typeface="+mn-lt"/>
              </a:rPr>
              <a:t>Kazimi</a:t>
            </a:r>
            <a:r>
              <a:rPr lang="it-IT" sz="1800" dirty="0">
                <a:latin typeface="+mn-lt"/>
              </a:rPr>
              <a:t> M.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06215C-7941-89EE-16CE-915A0B3273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8" t="12745" r="20786" b="9608"/>
          <a:stretch/>
        </p:blipFill>
        <p:spPr>
          <a:xfrm>
            <a:off x="5455817" y="1412614"/>
            <a:ext cx="3487706" cy="45208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BFC7FF4-2E2B-8D18-17DE-963C09FA549F}"/>
                  </a:ext>
                </a:extLst>
              </p:cNvPr>
              <p:cNvSpPr txBox="1"/>
              <p:nvPr/>
            </p:nvSpPr>
            <p:spPr>
              <a:xfrm>
                <a:off x="2996850" y="3326131"/>
                <a:ext cx="446442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          155.1 bar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Tin       293.1 °C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Tout    326.8 °C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		66.35 kW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dirty="0"/>
                  <a:t>	0.335 kg/s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BFC7FF4-2E2B-8D18-17DE-963C09FA5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850" y="3326131"/>
                <a:ext cx="4464424" cy="2308324"/>
              </a:xfrm>
              <a:prstGeom prst="rect">
                <a:avLst/>
              </a:prstGeom>
              <a:blipFill>
                <a:blip r:embed="rId4"/>
                <a:stretch>
                  <a:fillRect l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6FFBD723-B586-36DE-439F-C004FA14F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97" y="3673059"/>
            <a:ext cx="1419896" cy="141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9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CEDFC72-0EDA-BEEA-0202-1278F9D65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3777"/>
            <a:ext cx="8323726" cy="4296334"/>
          </a:xfrm>
        </p:spPr>
        <p:txBody>
          <a:bodyPr>
            <a:normAutofit fontScale="92500" lnSpcReduction="10000"/>
          </a:bodyPr>
          <a:lstStyle/>
          <a:p>
            <a:r>
              <a:rPr lang="it-IT" sz="2400" dirty="0">
                <a:latin typeface="+mn-lt"/>
              </a:rPr>
              <a:t>Le principali ipotesi e limitazioni imposte sono:</a:t>
            </a:r>
          </a:p>
          <a:p>
            <a:endParaRPr lang="it-IT" sz="2400" dirty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Assenza di un modello neutronico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Profilo di potenza sinusoidale imposto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La potenza generata può solo essere accumulata nel solido o ceduta al fluido</a:t>
            </a:r>
          </a:p>
          <a:p>
            <a:pPr lvl="1" indent="0">
              <a:buNone/>
            </a:pPr>
            <a:endParaRPr lang="it-IT" sz="2400" dirty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Portata in massa imposta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Stato termodinamico acqua entrante imposto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it-IT" sz="2400" dirty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Assenza di boro e gas non-condensabili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057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90F4E46-302D-1FF8-1433-88A7DE727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0" y="2187395"/>
            <a:ext cx="4720031" cy="384048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B43E835-6B73-60E9-19DB-95C271B45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318" y="2187395"/>
            <a:ext cx="4720031" cy="384048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E4D51A-BDF6-C6B4-15B9-D72461142790}"/>
              </a:ext>
            </a:extLst>
          </p:cNvPr>
          <p:cNvSpPr txBox="1"/>
          <p:nvPr/>
        </p:nvSpPr>
        <p:spPr>
          <a:xfrm>
            <a:off x="366136" y="1370483"/>
            <a:ext cx="8425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grandezze</a:t>
            </a:r>
            <a:r>
              <a:rPr lang="en-US" dirty="0"/>
              <a:t> </a:t>
            </a:r>
            <a:r>
              <a:rPr lang="en-US" dirty="0" err="1"/>
              <a:t>fondamentali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usate</a:t>
            </a:r>
            <a:r>
              <a:rPr lang="en-US" dirty="0"/>
              <a:t> come </a:t>
            </a:r>
            <a:r>
              <a:rPr lang="en-US" dirty="0" err="1"/>
              <a:t>cartina</a:t>
            </a:r>
            <a:r>
              <a:rPr lang="en-US" dirty="0"/>
              <a:t> di </a:t>
            </a:r>
            <a:r>
              <a:rPr lang="en-US" dirty="0" err="1"/>
              <a:t>tornasole</a:t>
            </a:r>
            <a:r>
              <a:rPr lang="en-US" dirty="0"/>
              <a:t> per </a:t>
            </a:r>
            <a:r>
              <a:rPr lang="en-US" dirty="0" err="1"/>
              <a:t>verificare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vada</a:t>
            </a:r>
            <a:r>
              <a:rPr lang="en-US" dirty="0"/>
              <a:t> a regime come </a:t>
            </a:r>
            <a:r>
              <a:rPr lang="en-US" dirty="0" err="1"/>
              <a:t>previsto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2435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3ADE4FF-C873-8D10-E863-97F79A8D4B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4546" y="1459005"/>
            <a:ext cx="2442715" cy="447114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61A66AF-9040-152F-087D-FAE2D1D395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61199" y="1510711"/>
            <a:ext cx="2442862" cy="447141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3604746-56A2-9C1B-0F7B-9F80237107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367998" y="1510711"/>
            <a:ext cx="2442862" cy="447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95887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679</TotalTime>
  <Words>1865</Words>
  <Application>Microsoft Office PowerPoint</Application>
  <PresentationFormat>Presentazione su schermo (4:3)</PresentationFormat>
  <Paragraphs>291</Paragraphs>
  <Slides>25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Wingdings</vt:lpstr>
      <vt:lpstr>POLI</vt:lpstr>
      <vt:lpstr>TITOLO</vt:lpstr>
      <vt:lpstr>INTRODUZIONE</vt:lpstr>
      <vt:lpstr>RELAP5</vt:lpstr>
      <vt:lpstr>RELAP5</vt:lpstr>
      <vt:lpstr>SIMULAZIONI EFFETTUATE</vt:lpstr>
      <vt:lpstr>STEADY STATE</vt:lpstr>
      <vt:lpstr>STEADY STATE</vt:lpstr>
      <vt:lpstr>STEADY STATE</vt:lpstr>
      <vt:lpstr>STEADY STATE</vt:lpstr>
      <vt:lpstr>NOMENCLATURA</vt:lpstr>
      <vt:lpstr>STEADY STATE</vt:lpstr>
      <vt:lpstr>GRAZIE PER L’ATTENZIONE</vt:lpstr>
      <vt:lpstr>APPENDICE A – Modello PWR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C –  SCHEMA DI RISOLUZIONE NUMERICO RELAP5</vt:lpstr>
      <vt:lpstr>APPENDICE D – CORRELAZIONI CHF</vt:lpstr>
      <vt:lpstr>APPENDICE D – CORRELAZIONI CHF</vt:lpstr>
      <vt:lpstr>APPENDICE E – DATI TERMODINAMICI SOLIDI</vt:lpstr>
      <vt:lpstr>REFERENCES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Lorenzo Mazzocco</cp:lastModifiedBy>
  <cp:revision>62</cp:revision>
  <dcterms:created xsi:type="dcterms:W3CDTF">2015-05-26T12:27:57Z</dcterms:created>
  <dcterms:modified xsi:type="dcterms:W3CDTF">2022-06-24T21:06:13Z</dcterms:modified>
</cp:coreProperties>
</file>