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62" r:id="rId6"/>
    <p:sldId id="261" r:id="rId7"/>
    <p:sldId id="258" r:id="rId8"/>
    <p:sldId id="263" r:id="rId9"/>
    <p:sldId id="264" r:id="rId10"/>
    <p:sldId id="265" r:id="rId11"/>
    <p:sldId id="266" r:id="rId12"/>
    <p:sldId id="267" r:id="rId13"/>
    <p:sldId id="260" r:id="rId14"/>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89" d="100"/>
          <a:sy n="89" d="100"/>
        </p:scale>
        <p:origin x="299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CCDE7A-CCB0-4254-A938-021FE5E68C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BBE8809-D314-459F-9468-4074EF195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53C4C-502E-464F-BAA8-27DBB71A0B97}" type="datetimeFigureOut">
              <a:rPr lang="it-IT" smtClean="0"/>
              <a:t>13/09/2022</a:t>
            </a:fld>
            <a:endParaRPr lang="it-IT"/>
          </a:p>
        </p:txBody>
      </p:sp>
      <p:sp>
        <p:nvSpPr>
          <p:cNvPr id="4" name="Segnaposto piè di pagina 3">
            <a:extLst>
              <a:ext uri="{FF2B5EF4-FFF2-40B4-BE49-F238E27FC236}">
                <a16:creationId xmlns:a16="http://schemas.microsoft.com/office/drawing/2014/main" id="{E57FA047-E051-4289-A85E-B2C015C5BD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659A542-EC1B-4AD0-9F48-45B95ED926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C6DAC5-7919-4EFE-B589-B197185C6EBC}" type="slidenum">
              <a:rPr lang="it-IT" smtClean="0"/>
              <a:t>‹N›</a:t>
            </a:fld>
            <a:endParaRPr lang="it-IT"/>
          </a:p>
        </p:txBody>
      </p:sp>
    </p:spTree>
    <p:extLst>
      <p:ext uri="{BB962C8B-B14F-4D97-AF65-F5344CB8AC3E}">
        <p14:creationId xmlns:p14="http://schemas.microsoft.com/office/powerpoint/2010/main" val="3384192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6E82B-0561-4374-A755-5D7F376F3791}" type="datetimeFigureOut">
              <a:rPr lang="it-IT" noProof="0" smtClean="0"/>
              <a:t>13/09/2022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Modifica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C824-2132-4BB7-8F95-0CAE4412AE81}" type="slidenum">
              <a:rPr lang="it-IT" noProof="0" smtClean="0"/>
              <a:t>‹N›</a:t>
            </a:fld>
            <a:endParaRPr lang="it-IT" noProof="0"/>
          </a:p>
        </p:txBody>
      </p:sp>
    </p:spTree>
    <p:extLst>
      <p:ext uri="{BB962C8B-B14F-4D97-AF65-F5344CB8AC3E}">
        <p14:creationId xmlns:p14="http://schemas.microsoft.com/office/powerpoint/2010/main" val="443863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4</a:t>
            </a:fld>
            <a:endParaRPr lang="it-IT" noProof="0"/>
          </a:p>
        </p:txBody>
      </p:sp>
    </p:spTree>
    <p:extLst>
      <p:ext uri="{BB962C8B-B14F-4D97-AF65-F5344CB8AC3E}">
        <p14:creationId xmlns:p14="http://schemas.microsoft.com/office/powerpoint/2010/main" val="28658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10</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a:t>Fare clic per modificare lo stile del sottotitolo dello schema</a:t>
            </a:r>
            <a:endParaRPr lang="it-IT" dirty="0"/>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69B43E50-D8C0-4AB8-B692-D33F8FB1039E}" type="datetime1">
              <a:rPr lang="it-IT" smtClean="0"/>
              <a:t>13/09/2022</a:t>
            </a:fld>
            <a:endParaRPr lang="it-IT" dirty="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dirty="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smtClean="0"/>
              <a:pPr rtl="0"/>
              <a:t>‹N›</a:t>
            </a:fld>
            <a:endParaRPr lang="it-IT"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9"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A5BDA436-B640-45F7-8025-0249A8DF7542}" type="datetime1">
              <a:rPr lang="it-IT" smtClean="0"/>
              <a:t>13/09/2022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smtClean="0"/>
              <a:pPr rtl="0"/>
              <a:t>‹N›</a:t>
            </a:fld>
            <a:endParaRPr lang="it-IT"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verticale 1"/>
          <p:cNvSpPr>
            <a:spLocks noGrp="1"/>
          </p:cNvSpPr>
          <p:nvPr>
            <p:ph type="title" orient="vert"/>
          </p:nvPr>
        </p:nvSpPr>
        <p:spPr>
          <a:xfrm>
            <a:off x="8839201" y="675726"/>
            <a:ext cx="2004164" cy="5183073"/>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C23FC634-5A25-4169-AAD1-658470F5C9F9}" type="datetime1">
              <a:rPr lang="it-IT" smtClean="0"/>
              <a:t>13/09/2022</a:t>
            </a:fld>
            <a:endParaRPr lang="it-IT"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dirty="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smtClean="0"/>
              <a:pPr rtl="0"/>
              <a:t>‹N›</a:t>
            </a:fld>
            <a:endParaRPr lang="it-IT"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81192" y="2180496"/>
            <a:ext cx="11029615" cy="3678303"/>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D0DAF5D6-3432-4737-940E-FCB92BD69F81}" type="datetime1">
              <a:rPr lang="it-IT" smtClean="0"/>
              <a:t>13/09/2022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smtClean="0"/>
              <a:pPr rtl="0"/>
              <a:t>‹N›</a:t>
            </a:fld>
            <a:endParaRPr lang="it-IT"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Modificare gli stili del testo dello schema</a:t>
            </a:r>
            <a:endParaRPr lang="it-IT" dirty="0"/>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8460E87A-404B-43E1-8A8D-30D2BCF7A226}" type="datetime1">
              <a:rPr lang="it-IT" smtClean="0"/>
              <a:t>13/09/2022</a:t>
            </a:fld>
            <a:endParaRPr lang="it-IT" dirty="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dirty="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smtClean="0"/>
              <a:pPr rtl="0"/>
              <a:t>‹N›</a:t>
            </a:fld>
            <a:endParaRPr lang="it-IT"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A8C6B7B6-6BDC-4A28-8E73-1A61448F0380}" type="datetime1">
              <a:rPr lang="it-IT" smtClean="0"/>
              <a:t>13/09/2022</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smtClean="0"/>
              <a:pPr rtl="0"/>
              <a:t>‹N›</a:t>
            </a:fld>
            <a:endParaRPr lang="it-IT"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p>
            <a:pPr rtl="0"/>
            <a:fld id="{BFD3F342-B5CF-4467-B9DB-4E2655A2B423}" type="datetime1">
              <a:rPr lang="it-IT" smtClean="0"/>
              <a:t>13/09/2022</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smtClean="0"/>
              <a:pPr rtl="0"/>
              <a:t>‹N›</a:t>
            </a:fld>
            <a:endParaRPr lang="it-IT"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ED8DD4B2-C3E2-48E8-85F3-188260B629C0}" type="datetime1">
              <a:rPr lang="it-IT" smtClean="0"/>
              <a:t>13/09/2022</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smtClean="0"/>
              <a:pPr rtl="0"/>
              <a:t>‹N›</a:t>
            </a:fld>
            <a:endParaRPr lang="it-IT" dirty="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8" name="Titolo 1"/>
          <p:cNvSpPr>
            <a:spLocks noGrp="1"/>
          </p:cNvSpPr>
          <p:nvPr>
            <p:ph type="title"/>
          </p:nvPr>
        </p:nvSpPr>
        <p:spPr>
          <a:xfrm>
            <a:off x="575894" y="729658"/>
            <a:ext cx="11029616" cy="988332"/>
          </a:xfrm>
        </p:spPr>
        <p:txBody>
          <a:bodyPr rtlCol="0"/>
          <a:lstStyle/>
          <a:p>
            <a:pPr rtl="0"/>
            <a:r>
              <a:rPr lang="it-IT"/>
              <a:t>Fare clic per modificare lo stile del titolo dello schema</a:t>
            </a:r>
            <a:endParaRPr lang="it-IT"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FF83F823-4EEB-4AE7-8B22-3110E500D1B4}" type="datetime1">
              <a:rPr lang="it-IT" smtClean="0"/>
              <a:t>13/09/2022</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smtClean="0"/>
              <a:pPr rtl="0"/>
              <a:t>‹N›</a:t>
            </a:fld>
            <a:endParaRPr lang="it-IT"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37145F33-5E4E-49B7-BF39-AB2289E91211}" type="datetime1">
              <a:rPr lang="it-IT" smtClean="0"/>
              <a:t>13/09/2022</a:t>
            </a:fld>
            <a:endParaRPr lang="it-IT" dirty="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dirty="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smtClean="0"/>
              <a:pPr rtl="0"/>
              <a:t>‹N›</a:t>
            </a:fld>
            <a:endParaRPr lang="it-IT"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a:t>Fare clic per modificare lo stile del titolo dello schema</a:t>
            </a:r>
            <a:endParaRPr lang="it-IT" dirty="0"/>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p>
            <a:pPr rtl="0"/>
            <a:fld id="{338C4A86-2147-43A1-9110-C8F45FAA8631}" type="datetime1">
              <a:rPr lang="it-IT" smtClean="0"/>
              <a:t>13/09/2022</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smtClean="0"/>
              <a:pPr rtl="0"/>
              <a:t>‹N›</a:t>
            </a:fld>
            <a:endParaRPr lang="it-IT"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a:t>Fare clic per modificare lo stile del titolo</a:t>
            </a:r>
            <a:endParaRPr lang="it-IT" dirty="0"/>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9F3A7810-D3C5-4121-96C0-0361F9B18797}" type="datetime1">
              <a:rPr lang="it-IT" smtClean="0"/>
              <a:t>13/09/2022</a:t>
            </a:fld>
            <a:endParaRPr lang="it-IT"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dirty="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smtClean="0"/>
              <a:pPr rtl="0"/>
              <a:t>‹N›</a:t>
            </a:fld>
            <a:endParaRPr lang="it-IT" dirty="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tango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tango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ttango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ttango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ttango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it-IT" dirty="0">
                <a:solidFill>
                  <a:schemeClr val="bg1"/>
                </a:solidFill>
              </a:rPr>
              <a:t>                             </a:t>
            </a:r>
            <a:r>
              <a:rPr lang="it-IT" sz="4400" dirty="0">
                <a:solidFill>
                  <a:schemeClr val="bg1"/>
                </a:solidFill>
              </a:rPr>
              <a:t>PROGETTO</a:t>
            </a:r>
            <a:r>
              <a:rPr lang="it-IT" dirty="0">
                <a:solidFill>
                  <a:schemeClr val="bg1"/>
                </a:solidFill>
              </a:rPr>
              <a:t> </a:t>
            </a:r>
            <a:r>
              <a:rPr lang="it-IT" sz="4400" dirty="0">
                <a:solidFill>
                  <a:schemeClr val="bg1"/>
                </a:solidFill>
              </a:rPr>
              <a:t>IDL</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it-IT" dirty="0">
                <a:solidFill>
                  <a:srgbClr val="7CEBFF"/>
                </a:solidFill>
              </a:rPr>
              <a:t>Analisi del data set intel image classification mediante l’utilizzo di modelli basati sulle reti neurali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ttango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353019" y="1633173"/>
            <a:ext cx="3081576" cy="1746762"/>
          </a:xfrm>
        </p:spPr>
        <p:txBody>
          <a:bodyPr rtlCol="0">
            <a:normAutofit/>
          </a:bodyPr>
          <a:lstStyle/>
          <a:p>
            <a:pPr rtl="0"/>
            <a:r>
              <a:rPr lang="it-IT" sz="4000" dirty="0">
                <a:solidFill>
                  <a:srgbClr val="FFFFFF"/>
                </a:solidFill>
              </a:rPr>
              <a:t>    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8212712" y="3379935"/>
            <a:ext cx="3288593" cy="2629006"/>
          </a:xfrm>
        </p:spPr>
        <p:txBody>
          <a:bodyPr rtlCol="0">
            <a:normAutofit/>
          </a:bodyPr>
          <a:lstStyle/>
          <a:p>
            <a:pPr rtl="0"/>
            <a:r>
              <a:rPr lang="it-IT" dirty="0">
                <a:solidFill>
                  <a:schemeClr val="bg2"/>
                </a:solidFill>
              </a:rPr>
              <a:t>             LORENZO MERONI</a:t>
            </a:r>
          </a:p>
          <a:p>
            <a:pPr rtl="0"/>
            <a:endParaRPr lang="it-IT" dirty="0">
              <a:solidFill>
                <a:schemeClr val="bg2"/>
              </a:solidFill>
            </a:endParaRPr>
          </a:p>
          <a:p>
            <a:pPr rtl="0"/>
            <a:r>
              <a:rPr lang="it-IT" dirty="0">
                <a:solidFill>
                  <a:schemeClr val="bg2"/>
                </a:solidFill>
              </a:rPr>
              <a:t> </a:t>
            </a:r>
          </a:p>
        </p:txBody>
      </p:sp>
      <p:grpSp>
        <p:nvGrpSpPr>
          <p:cNvPr id="14" name="Grup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tango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ttango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ttango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119FCD-8D59-5F5E-5ADA-04E56077E20D}"/>
              </a:ext>
            </a:extLst>
          </p:cNvPr>
          <p:cNvSpPr>
            <a:spLocks noGrp="1"/>
          </p:cNvSpPr>
          <p:nvPr>
            <p:ph type="title"/>
          </p:nvPr>
        </p:nvSpPr>
        <p:spPr/>
        <p:txBody>
          <a:bodyPr>
            <a:normAutofit/>
          </a:bodyPr>
          <a:lstStyle/>
          <a:p>
            <a:r>
              <a:rPr lang="it-IT" sz="3600" dirty="0"/>
              <a:t>OBIETTIVO DELL’ANALISI </a:t>
            </a:r>
          </a:p>
        </p:txBody>
      </p:sp>
      <p:sp>
        <p:nvSpPr>
          <p:cNvPr id="3" name="Segnaposto contenuto 2">
            <a:extLst>
              <a:ext uri="{FF2B5EF4-FFF2-40B4-BE49-F238E27FC236}">
                <a16:creationId xmlns:a16="http://schemas.microsoft.com/office/drawing/2014/main" id="{FDF9966F-920D-0125-3B77-158AB4BD7A1B}"/>
              </a:ext>
            </a:extLst>
          </p:cNvPr>
          <p:cNvSpPr>
            <a:spLocks noGrp="1"/>
          </p:cNvSpPr>
          <p:nvPr>
            <p:ph idx="1"/>
          </p:nvPr>
        </p:nvSpPr>
        <p:spPr>
          <a:xfrm>
            <a:off x="455357" y="1830544"/>
            <a:ext cx="11287464" cy="2308321"/>
          </a:xfrm>
        </p:spPr>
        <p:txBody>
          <a:bodyPr>
            <a:normAutofit/>
          </a:bodyPr>
          <a:lstStyle/>
          <a:p>
            <a:r>
              <a:rPr lang="it-IT" sz="2800" dirty="0"/>
              <a:t>L’obiettivo dell’analisi è classificare col valore di accuracy più elevato possibile tutte le immagini appartenenti al test set del data set preso in esame, si tratta quindi di un problema di classificazione multiclasse siccome le classi da riconoscere sono 6.</a:t>
            </a:r>
          </a:p>
        </p:txBody>
      </p:sp>
    </p:spTree>
    <p:extLst>
      <p:ext uri="{BB962C8B-B14F-4D97-AF65-F5344CB8AC3E}">
        <p14:creationId xmlns:p14="http://schemas.microsoft.com/office/powerpoint/2010/main" val="195236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40558-A365-4CCE-92FA-5A48CD98F9C9}"/>
              </a:ext>
            </a:extLst>
          </p:cNvPr>
          <p:cNvSpPr>
            <a:spLocks noGrp="1"/>
          </p:cNvSpPr>
          <p:nvPr>
            <p:ph type="title"/>
          </p:nvPr>
        </p:nvSpPr>
        <p:spPr/>
        <p:txBody>
          <a:bodyPr>
            <a:noAutofit/>
          </a:bodyPr>
          <a:lstStyle/>
          <a:p>
            <a:br>
              <a:rPr lang="it-IT" sz="3600" dirty="0"/>
            </a:br>
            <a:br>
              <a:rPr lang="it-IT" sz="3600" dirty="0"/>
            </a:br>
            <a:br>
              <a:rPr lang="it-IT" sz="3600" dirty="0"/>
            </a:br>
            <a:br>
              <a:rPr lang="it-IT" sz="3600" dirty="0"/>
            </a:br>
            <a:br>
              <a:rPr lang="it-IT" sz="3600" dirty="0"/>
            </a:br>
            <a:r>
              <a:rPr lang="it-IT" sz="3600" dirty="0"/>
              <a:t>IL DATaset</a:t>
            </a:r>
          </a:p>
        </p:txBody>
      </p:sp>
      <p:sp>
        <p:nvSpPr>
          <p:cNvPr id="15" name="Segnaposto contenuto 14">
            <a:extLst>
              <a:ext uri="{FF2B5EF4-FFF2-40B4-BE49-F238E27FC236}">
                <a16:creationId xmlns:a16="http://schemas.microsoft.com/office/drawing/2014/main" id="{41C550F4-ABAC-4737-C260-3D0A69479186}"/>
              </a:ext>
            </a:extLst>
          </p:cNvPr>
          <p:cNvSpPr>
            <a:spLocks noGrp="1"/>
          </p:cNvSpPr>
          <p:nvPr>
            <p:ph idx="1"/>
          </p:nvPr>
        </p:nvSpPr>
        <p:spPr>
          <a:xfrm>
            <a:off x="446438" y="1862863"/>
            <a:ext cx="11296383" cy="2333752"/>
          </a:xfrm>
        </p:spPr>
        <p:txBody>
          <a:bodyPr>
            <a:normAutofit/>
          </a:bodyPr>
          <a:lstStyle/>
          <a:p>
            <a:r>
              <a:rPr lang="it-IT" sz="2800" dirty="0"/>
              <a:t>Il dataset preso in esame è già suddiviso in test e training set, abbiamo suddiviso a sua volta il training set in maniera tale da avere un validation set che simuli i risultati che si otterrebbero sul test set. Il training set è composto da 12000 osservazioni, il validation set da 1146 e il test set da 2980.  </a:t>
            </a:r>
          </a:p>
        </p:txBody>
      </p:sp>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normAutofit/>
          </a:bodyPr>
          <a:lstStyle/>
          <a:p>
            <a:pPr rtl="0"/>
            <a:r>
              <a:rPr lang="it-IT" sz="3600" dirty="0"/>
              <a:t>IL DATASET </a:t>
            </a:r>
          </a:p>
        </p:txBody>
      </p:sp>
      <p:pic>
        <p:nvPicPr>
          <p:cNvPr id="11" name="Segnaposto contenuto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3"/>
          <a:srcRect/>
          <a:stretch/>
        </p:blipFill>
        <p:spPr>
          <a:xfrm>
            <a:off x="1262852" y="2327371"/>
            <a:ext cx="3732660" cy="3838102"/>
          </a:xfrm>
        </p:spPr>
      </p:pic>
      <p:sp>
        <p:nvSpPr>
          <p:cNvPr id="4" name="Segnaposto contenuto 3">
            <a:extLst>
              <a:ext uri="{FF2B5EF4-FFF2-40B4-BE49-F238E27FC236}">
                <a16:creationId xmlns:a16="http://schemas.microsoft.com/office/drawing/2014/main" id="{FF42BB6F-7502-208D-BE9E-2DA35B70E37C}"/>
              </a:ext>
            </a:extLst>
          </p:cNvPr>
          <p:cNvSpPr>
            <a:spLocks noGrp="1"/>
          </p:cNvSpPr>
          <p:nvPr>
            <p:ph sz="half" idx="2"/>
          </p:nvPr>
        </p:nvSpPr>
        <p:spPr>
          <a:xfrm>
            <a:off x="5707155" y="2327371"/>
            <a:ext cx="5422392" cy="3633047"/>
          </a:xfrm>
        </p:spPr>
        <p:txBody>
          <a:bodyPr>
            <a:normAutofit/>
          </a:bodyPr>
          <a:lstStyle/>
          <a:p>
            <a:pPr marL="0" indent="0">
              <a:buNone/>
            </a:pPr>
            <a:r>
              <a:rPr lang="it-IT" sz="2400" dirty="0"/>
              <a:t>Di fianco viene presentata un esempio di immagine presente nel dataset. Il dataset è composto da 6 classi di immagini ovvero buildings, </a:t>
            </a:r>
            <a:r>
              <a:rPr lang="it-IT" sz="2400" dirty="0" err="1"/>
              <a:t>forest</a:t>
            </a:r>
            <a:r>
              <a:rPr lang="it-IT" sz="2400" dirty="0"/>
              <a:t>, </a:t>
            </a:r>
            <a:r>
              <a:rPr lang="it-IT" sz="2400" dirty="0" err="1"/>
              <a:t>glacier</a:t>
            </a:r>
            <a:r>
              <a:rPr lang="it-IT" sz="2400" dirty="0"/>
              <a:t>, mountain, </a:t>
            </a:r>
            <a:r>
              <a:rPr lang="it-IT" sz="2400" dirty="0" err="1"/>
              <a:t>sea</a:t>
            </a:r>
            <a:r>
              <a:rPr lang="it-IT" sz="2400" dirty="0"/>
              <a:t> e street. Le immagini hanno dimensione 150*150*3.</a:t>
            </a:r>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A38C9B-855F-52B7-2A0F-2B74A74B6AC1}"/>
              </a:ext>
            </a:extLst>
          </p:cNvPr>
          <p:cNvSpPr>
            <a:spLocks noGrp="1"/>
          </p:cNvSpPr>
          <p:nvPr>
            <p:ph type="title"/>
          </p:nvPr>
        </p:nvSpPr>
        <p:spPr/>
        <p:txBody>
          <a:bodyPr>
            <a:normAutofit/>
          </a:bodyPr>
          <a:lstStyle/>
          <a:p>
            <a:r>
              <a:rPr lang="it-IT" sz="3600" dirty="0"/>
              <a:t>Data augmentation</a:t>
            </a:r>
          </a:p>
        </p:txBody>
      </p:sp>
      <p:pic>
        <p:nvPicPr>
          <p:cNvPr id="5" name="Immagine 4">
            <a:extLst>
              <a:ext uri="{FF2B5EF4-FFF2-40B4-BE49-F238E27FC236}">
                <a16:creationId xmlns:a16="http://schemas.microsoft.com/office/drawing/2014/main" id="{C3521FDF-8C16-39DB-3173-D341CAA8D784}"/>
              </a:ext>
            </a:extLst>
          </p:cNvPr>
          <p:cNvPicPr>
            <a:picLocks noChangeAspect="1"/>
          </p:cNvPicPr>
          <p:nvPr/>
        </p:nvPicPr>
        <p:blipFill>
          <a:blip r:embed="rId2"/>
          <a:stretch>
            <a:fillRect/>
          </a:stretch>
        </p:blipFill>
        <p:spPr>
          <a:xfrm>
            <a:off x="5467259" y="2234297"/>
            <a:ext cx="6342078" cy="3394053"/>
          </a:xfrm>
          <a:prstGeom prst="rect">
            <a:avLst/>
          </a:prstGeom>
        </p:spPr>
      </p:pic>
      <p:sp>
        <p:nvSpPr>
          <p:cNvPr id="3" name="Segnaposto contenuto 2">
            <a:extLst>
              <a:ext uri="{FF2B5EF4-FFF2-40B4-BE49-F238E27FC236}">
                <a16:creationId xmlns:a16="http://schemas.microsoft.com/office/drawing/2014/main" id="{8B6E3A24-4F61-53E3-673E-E3C5C6B18E1E}"/>
              </a:ext>
            </a:extLst>
          </p:cNvPr>
          <p:cNvSpPr>
            <a:spLocks noGrp="1"/>
          </p:cNvSpPr>
          <p:nvPr>
            <p:ph idx="1"/>
          </p:nvPr>
        </p:nvSpPr>
        <p:spPr>
          <a:xfrm>
            <a:off x="396635" y="1815029"/>
            <a:ext cx="5699365" cy="4340815"/>
          </a:xfrm>
        </p:spPr>
        <p:txBody>
          <a:bodyPr>
            <a:noAutofit/>
          </a:bodyPr>
          <a:lstStyle/>
          <a:p>
            <a:pPr marL="0" indent="0">
              <a:buNone/>
            </a:pPr>
            <a:r>
              <a:rPr lang="it-IT" sz="2000" dirty="0"/>
              <a:t>Una volta create le funzioni che assegnano le etichette alle varie classi e trasformate le immagini in array, vengono applicate delle trasformazioni per aumentare artificialmente il campione di dati, questa attività è identificata dal nome “data </a:t>
            </a:r>
            <a:r>
              <a:rPr lang="it-IT" sz="2000" dirty="0" err="1"/>
              <a:t>augmentation</a:t>
            </a:r>
            <a:r>
              <a:rPr lang="it-IT" sz="2000" dirty="0"/>
              <a:t>”. </a:t>
            </a:r>
            <a:br>
              <a:rPr lang="it-IT" sz="2000" dirty="0"/>
            </a:br>
            <a:r>
              <a:rPr lang="it-IT" sz="2000" dirty="0"/>
              <a:t>Nel nostro caso sul dataset di training andiamo ad impostare dei parametri tra cui ad esempio lo spostamento orizzontale (width shift), lo spostamento  verticale (height shift), scegliendo come metodo di riempimento dei pixel (fill mode) il valore del pixel più vicino. Inoltre su tutti i datasets andiamo a scalare la dinamica dei canali RGB (Red, Green, Blue).                       </a:t>
            </a:r>
          </a:p>
        </p:txBody>
      </p:sp>
    </p:spTree>
    <p:extLst>
      <p:ext uri="{BB962C8B-B14F-4D97-AF65-F5344CB8AC3E}">
        <p14:creationId xmlns:p14="http://schemas.microsoft.com/office/powerpoint/2010/main" val="184121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9055B-8775-5084-526B-3A2E1F5C10FA}"/>
              </a:ext>
            </a:extLst>
          </p:cNvPr>
          <p:cNvSpPr>
            <a:spLocks noGrp="1"/>
          </p:cNvSpPr>
          <p:nvPr>
            <p:ph type="title"/>
          </p:nvPr>
        </p:nvSpPr>
        <p:spPr/>
        <p:txBody>
          <a:bodyPr>
            <a:normAutofit/>
          </a:bodyPr>
          <a:lstStyle/>
          <a:p>
            <a:r>
              <a:rPr lang="it-IT" sz="3600" dirty="0"/>
              <a:t>Il modello</a:t>
            </a:r>
          </a:p>
        </p:txBody>
      </p:sp>
      <p:sp>
        <p:nvSpPr>
          <p:cNvPr id="3" name="Segnaposto contenuto 2">
            <a:extLst>
              <a:ext uri="{FF2B5EF4-FFF2-40B4-BE49-F238E27FC236}">
                <a16:creationId xmlns:a16="http://schemas.microsoft.com/office/drawing/2014/main" id="{DA4907F2-1A90-CAE4-4AD3-0CF656B5E6BF}"/>
              </a:ext>
            </a:extLst>
          </p:cNvPr>
          <p:cNvSpPr>
            <a:spLocks noGrp="1"/>
          </p:cNvSpPr>
          <p:nvPr>
            <p:ph idx="1"/>
          </p:nvPr>
        </p:nvSpPr>
        <p:spPr>
          <a:xfrm>
            <a:off x="446438" y="1824762"/>
            <a:ext cx="11277133" cy="3871188"/>
          </a:xfrm>
        </p:spPr>
        <p:txBody>
          <a:bodyPr>
            <a:noAutofit/>
          </a:bodyPr>
          <a:lstStyle/>
          <a:p>
            <a:r>
              <a:rPr lang="it-IT" sz="2800" dirty="0"/>
              <a:t>Il modello è una rete neurale coinvoluzionale con uno strato di input, 2 strati di coinvoluzione ognuno dei quali seguito da uno strato di pooling necessario al fine di ridurre la dimensione gradualmente ma a sua volta di aumentare il livello di astrazione del dato. Come funzione di attivazione degli strati di coinvoluzione è stata scelta la «</a:t>
            </a:r>
            <a:r>
              <a:rPr lang="it-IT" sz="2800" dirty="0" err="1"/>
              <a:t>relu</a:t>
            </a:r>
            <a:r>
              <a:rPr lang="it-IT" sz="2800" dirty="0"/>
              <a:t>», è stato aggiunto poi un layer dropout per non incorrere nell’</a:t>
            </a:r>
            <a:r>
              <a:rPr lang="it-IT" sz="2800" dirty="0" err="1"/>
              <a:t>overfitting</a:t>
            </a:r>
            <a:r>
              <a:rPr lang="it-IT" sz="2800" dirty="0"/>
              <a:t>. Infine lo strato fully connected che di fatto esegue la classificazione dove abbiamo utilizzato una funzione di attivazione softmax in quanto il problema è di classificazione multiclasse.</a:t>
            </a:r>
          </a:p>
        </p:txBody>
      </p:sp>
    </p:spTree>
    <p:extLst>
      <p:ext uri="{BB962C8B-B14F-4D97-AF65-F5344CB8AC3E}">
        <p14:creationId xmlns:p14="http://schemas.microsoft.com/office/powerpoint/2010/main" val="382624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2C10F7-B53C-988C-5C5C-DD22B8A6BAAC}"/>
              </a:ext>
            </a:extLst>
          </p:cNvPr>
          <p:cNvSpPr>
            <a:spLocks noGrp="1"/>
          </p:cNvSpPr>
          <p:nvPr>
            <p:ph type="title"/>
          </p:nvPr>
        </p:nvSpPr>
        <p:spPr/>
        <p:txBody>
          <a:bodyPr>
            <a:normAutofit/>
          </a:bodyPr>
          <a:lstStyle/>
          <a:p>
            <a:r>
              <a:rPr lang="it-IT" sz="3600" dirty="0"/>
              <a:t>Il training della rete </a:t>
            </a:r>
          </a:p>
        </p:txBody>
      </p:sp>
      <p:sp>
        <p:nvSpPr>
          <p:cNvPr id="3" name="Segnaposto contenuto 2">
            <a:extLst>
              <a:ext uri="{FF2B5EF4-FFF2-40B4-BE49-F238E27FC236}">
                <a16:creationId xmlns:a16="http://schemas.microsoft.com/office/drawing/2014/main" id="{6C40F334-650C-1959-1340-E45198EA827B}"/>
              </a:ext>
            </a:extLst>
          </p:cNvPr>
          <p:cNvSpPr>
            <a:spLocks noGrp="1"/>
          </p:cNvSpPr>
          <p:nvPr>
            <p:ph idx="1"/>
          </p:nvPr>
        </p:nvSpPr>
        <p:spPr>
          <a:xfrm>
            <a:off x="427992" y="1859528"/>
            <a:ext cx="5668008" cy="3055371"/>
          </a:xfrm>
        </p:spPr>
        <p:txBody>
          <a:bodyPr>
            <a:normAutofit/>
          </a:bodyPr>
          <a:lstStyle/>
          <a:p>
            <a:pPr marL="0" indent="0">
              <a:buNone/>
            </a:pPr>
            <a:r>
              <a:rPr lang="it-IT" sz="2000" dirty="0"/>
              <a:t>Il training della rete è stato fatto sul training set aumentato grazie alla tecnica dell’</a:t>
            </a:r>
            <a:r>
              <a:rPr lang="it-IT" sz="2000" dirty="0" err="1"/>
              <a:t>augmentation</a:t>
            </a:r>
            <a:r>
              <a:rPr lang="it-IT" sz="2000" dirty="0"/>
              <a:t>. Abbiamo deciso di impostare 30 epoche di apprendimento e sono stati scelti 100 campioni per epoca.  I risultati ottenuti sono mostrati nel grafico a destra dove è facilmente visibile che non andiamo incontro al fenomeno dell’overfitting e la classificazione è buona con un valore di </a:t>
            </a:r>
            <a:r>
              <a:rPr lang="it-IT" sz="2000" dirty="0" err="1"/>
              <a:t>accuracy</a:t>
            </a:r>
            <a:r>
              <a:rPr lang="it-IT" sz="2000" dirty="0"/>
              <a:t> superiore all’ 80% sul </a:t>
            </a:r>
            <a:r>
              <a:rPr lang="it-IT" sz="2000" dirty="0" err="1"/>
              <a:t>validation</a:t>
            </a:r>
            <a:r>
              <a:rPr lang="it-IT" sz="2000" dirty="0"/>
              <a:t> set.</a:t>
            </a:r>
          </a:p>
        </p:txBody>
      </p:sp>
      <p:pic>
        <p:nvPicPr>
          <p:cNvPr id="6" name="Immagine 5">
            <a:extLst>
              <a:ext uri="{FF2B5EF4-FFF2-40B4-BE49-F238E27FC236}">
                <a16:creationId xmlns:a16="http://schemas.microsoft.com/office/drawing/2014/main" id="{39B83785-1306-850B-159C-2F525D356A4F}"/>
              </a:ext>
            </a:extLst>
          </p:cNvPr>
          <p:cNvPicPr>
            <a:picLocks noChangeAspect="1"/>
          </p:cNvPicPr>
          <p:nvPr/>
        </p:nvPicPr>
        <p:blipFill>
          <a:blip r:embed="rId2"/>
          <a:stretch>
            <a:fillRect/>
          </a:stretch>
        </p:blipFill>
        <p:spPr>
          <a:xfrm>
            <a:off x="5934235" y="1859528"/>
            <a:ext cx="6073054" cy="4858428"/>
          </a:xfrm>
          <a:prstGeom prst="rect">
            <a:avLst/>
          </a:prstGeom>
        </p:spPr>
      </p:pic>
    </p:spTree>
    <p:extLst>
      <p:ext uri="{BB962C8B-B14F-4D97-AF65-F5344CB8AC3E}">
        <p14:creationId xmlns:p14="http://schemas.microsoft.com/office/powerpoint/2010/main" val="62350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4C33A2-AC17-B3AB-2831-6E23D8A819F7}"/>
              </a:ext>
            </a:extLst>
          </p:cNvPr>
          <p:cNvSpPr>
            <a:spLocks noGrp="1"/>
          </p:cNvSpPr>
          <p:nvPr>
            <p:ph type="title"/>
          </p:nvPr>
        </p:nvSpPr>
        <p:spPr/>
        <p:txBody>
          <a:bodyPr>
            <a:normAutofit/>
          </a:bodyPr>
          <a:lstStyle/>
          <a:p>
            <a:r>
              <a:rPr lang="it-IT" sz="3600" dirty="0"/>
              <a:t>Gli errori di classificazione</a:t>
            </a:r>
          </a:p>
        </p:txBody>
      </p:sp>
      <p:sp>
        <p:nvSpPr>
          <p:cNvPr id="3" name="Segnaposto contenuto 2">
            <a:extLst>
              <a:ext uri="{FF2B5EF4-FFF2-40B4-BE49-F238E27FC236}">
                <a16:creationId xmlns:a16="http://schemas.microsoft.com/office/drawing/2014/main" id="{83F34C54-032A-F79A-8AFC-C59EC2B5C452}"/>
              </a:ext>
            </a:extLst>
          </p:cNvPr>
          <p:cNvSpPr>
            <a:spLocks noGrp="1"/>
          </p:cNvSpPr>
          <p:nvPr>
            <p:ph idx="1"/>
          </p:nvPr>
        </p:nvSpPr>
        <p:spPr>
          <a:xfrm>
            <a:off x="447841" y="2028097"/>
            <a:ext cx="4514683" cy="2201004"/>
          </a:xfrm>
        </p:spPr>
        <p:txBody>
          <a:bodyPr>
            <a:normAutofit fontScale="92500" lnSpcReduction="20000"/>
          </a:bodyPr>
          <a:lstStyle/>
          <a:p>
            <a:pPr marL="0" indent="0">
              <a:buNone/>
            </a:pPr>
            <a:r>
              <a:rPr lang="it-IT" sz="2400" dirty="0"/>
              <a:t>Si è poi deciso di verificare da dove provenissero gli errori e pertanto abbiamo costruito una matrice di confusione mostrata qui a destra. </a:t>
            </a:r>
            <a:br>
              <a:rPr lang="it-IT" sz="2400" dirty="0"/>
            </a:br>
            <a:r>
              <a:rPr lang="it-IT" sz="2400" dirty="0"/>
              <a:t>Gli errori provengono principalmente dalla classificazione di glacier e mountain.</a:t>
            </a:r>
          </a:p>
        </p:txBody>
      </p:sp>
      <p:pic>
        <p:nvPicPr>
          <p:cNvPr id="5" name="Immagine 4">
            <a:extLst>
              <a:ext uri="{FF2B5EF4-FFF2-40B4-BE49-F238E27FC236}">
                <a16:creationId xmlns:a16="http://schemas.microsoft.com/office/drawing/2014/main" id="{835EB9BD-D1C5-5CD6-57B0-958DE7D1F8D2}"/>
              </a:ext>
            </a:extLst>
          </p:cNvPr>
          <p:cNvPicPr>
            <a:picLocks noChangeAspect="1"/>
          </p:cNvPicPr>
          <p:nvPr/>
        </p:nvPicPr>
        <p:blipFill>
          <a:blip r:embed="rId2"/>
          <a:stretch>
            <a:fillRect/>
          </a:stretch>
        </p:blipFill>
        <p:spPr>
          <a:xfrm>
            <a:off x="5108895" y="2028097"/>
            <a:ext cx="6694415" cy="3676418"/>
          </a:xfrm>
          <a:prstGeom prst="rect">
            <a:avLst/>
          </a:prstGeom>
        </p:spPr>
      </p:pic>
    </p:spTree>
    <p:extLst>
      <p:ext uri="{BB962C8B-B14F-4D97-AF65-F5344CB8AC3E}">
        <p14:creationId xmlns:p14="http://schemas.microsoft.com/office/powerpoint/2010/main" val="378624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2E5983-FD45-7582-7FD1-CCC127F74B72}"/>
              </a:ext>
            </a:extLst>
          </p:cNvPr>
          <p:cNvSpPr>
            <a:spLocks noGrp="1"/>
          </p:cNvSpPr>
          <p:nvPr>
            <p:ph type="title"/>
          </p:nvPr>
        </p:nvSpPr>
        <p:spPr/>
        <p:txBody>
          <a:bodyPr>
            <a:normAutofit/>
          </a:bodyPr>
          <a:lstStyle/>
          <a:p>
            <a:r>
              <a:rPr lang="it-IT" sz="3600" dirty="0"/>
              <a:t>I MOTIVI DEGLI ERRORI</a:t>
            </a:r>
          </a:p>
        </p:txBody>
      </p:sp>
      <p:sp>
        <p:nvSpPr>
          <p:cNvPr id="3" name="Segnaposto contenuto 2">
            <a:extLst>
              <a:ext uri="{FF2B5EF4-FFF2-40B4-BE49-F238E27FC236}">
                <a16:creationId xmlns:a16="http://schemas.microsoft.com/office/drawing/2014/main" id="{5D8F40CA-9CD5-6B0D-6B1D-FF52615EB4CF}"/>
              </a:ext>
            </a:extLst>
          </p:cNvPr>
          <p:cNvSpPr>
            <a:spLocks noGrp="1"/>
          </p:cNvSpPr>
          <p:nvPr>
            <p:ph idx="1"/>
          </p:nvPr>
        </p:nvSpPr>
        <p:spPr>
          <a:xfrm>
            <a:off x="428791" y="1951897"/>
            <a:ext cx="5771984" cy="2372453"/>
          </a:xfrm>
        </p:spPr>
        <p:txBody>
          <a:bodyPr>
            <a:normAutofit/>
          </a:bodyPr>
          <a:lstStyle/>
          <a:p>
            <a:pPr marL="0" indent="0">
              <a:buNone/>
            </a:pPr>
            <a:r>
              <a:rPr lang="it-IT" sz="2200" dirty="0"/>
              <a:t>Le immagini che il modello fatica a apprendere e quindi classificare sono immagini dubbie dove tutte le classi sono presenti in una certa percentuale e le classi presenti sono difficilmente distinguibili tra di loro a destra viene riportato un esempio di queste.</a:t>
            </a:r>
          </a:p>
        </p:txBody>
      </p:sp>
      <p:pic>
        <p:nvPicPr>
          <p:cNvPr id="7" name="Immagine 6">
            <a:extLst>
              <a:ext uri="{FF2B5EF4-FFF2-40B4-BE49-F238E27FC236}">
                <a16:creationId xmlns:a16="http://schemas.microsoft.com/office/drawing/2014/main" id="{37EB5891-9E34-8D0E-1AE8-F952C76C13D4}"/>
              </a:ext>
            </a:extLst>
          </p:cNvPr>
          <p:cNvPicPr>
            <a:picLocks noChangeAspect="1"/>
          </p:cNvPicPr>
          <p:nvPr/>
        </p:nvPicPr>
        <p:blipFill>
          <a:blip r:embed="rId2"/>
          <a:stretch>
            <a:fillRect/>
          </a:stretch>
        </p:blipFill>
        <p:spPr>
          <a:xfrm>
            <a:off x="6530129" y="2180495"/>
            <a:ext cx="4337895" cy="3990479"/>
          </a:xfrm>
          <a:prstGeom prst="rect">
            <a:avLst/>
          </a:prstGeom>
        </p:spPr>
      </p:pic>
    </p:spTree>
    <p:extLst>
      <p:ext uri="{BB962C8B-B14F-4D97-AF65-F5344CB8AC3E}">
        <p14:creationId xmlns:p14="http://schemas.microsoft.com/office/powerpoint/2010/main" val="3729546080"/>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Progettazione Dividendo per la tecnologia</Template>
  <TotalTime>517</TotalTime>
  <Words>560</Words>
  <Application>Microsoft Office PowerPoint</Application>
  <PresentationFormat>Widescreen</PresentationFormat>
  <Paragraphs>24</Paragraphs>
  <Slides>10</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Calibri</vt:lpstr>
      <vt:lpstr>Gill Sans MT</vt:lpstr>
      <vt:lpstr>Wingdings 2</vt:lpstr>
      <vt:lpstr>Dividendo</vt:lpstr>
      <vt:lpstr>                             PROGETTO IDL</vt:lpstr>
      <vt:lpstr>OBIETTIVO DELL’ANALISI </vt:lpstr>
      <vt:lpstr>     IL DATaset</vt:lpstr>
      <vt:lpstr>IL DATASET </vt:lpstr>
      <vt:lpstr>Data augmentation</vt:lpstr>
      <vt:lpstr>Il modello</vt:lpstr>
      <vt:lpstr>Il training della rete </vt:lpstr>
      <vt:lpstr>Gli errori di classificazione</vt:lpstr>
      <vt:lpstr>I MOTIVI DEGLI ERRORI</vt:lpstr>
      <vt:lpstr>    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PROGETTO IDL</dc:title>
  <dc:creator>Lorenzo</dc:creator>
  <cp:lastModifiedBy>Lorenzo</cp:lastModifiedBy>
  <cp:revision>14</cp:revision>
  <dcterms:created xsi:type="dcterms:W3CDTF">2022-09-07T08:01:21Z</dcterms:created>
  <dcterms:modified xsi:type="dcterms:W3CDTF">2022-09-13T08:56:40Z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