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1"/>
  </p:notesMasterIdLst>
  <p:sldIdLst>
    <p:sldId id="256" r:id="rId2"/>
    <p:sldId id="285" r:id="rId3"/>
    <p:sldId id="259" r:id="rId4"/>
    <p:sldId id="286" r:id="rId5"/>
    <p:sldId id="287" r:id="rId6"/>
    <p:sldId id="291" r:id="rId7"/>
    <p:sldId id="289" r:id="rId8"/>
    <p:sldId id="290" r:id="rId9"/>
    <p:sldId id="292" r:id="rId10"/>
    <p:sldId id="293" r:id="rId11"/>
    <p:sldId id="294" r:id="rId12"/>
    <p:sldId id="295" r:id="rId13"/>
    <p:sldId id="296" r:id="rId14"/>
    <p:sldId id="298" r:id="rId15"/>
    <p:sldId id="300" r:id="rId16"/>
    <p:sldId id="301" r:id="rId17"/>
    <p:sldId id="302" r:id="rId18"/>
    <p:sldId id="306" r:id="rId19"/>
    <p:sldId id="303" r:id="rId20"/>
    <p:sldId id="304" r:id="rId21"/>
    <p:sldId id="305" r:id="rId22"/>
    <p:sldId id="257" r:id="rId23"/>
    <p:sldId id="258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99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2231"/>
    <a:srgbClr val="CC193E"/>
    <a:srgbClr val="FB4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5F0F68-2404-49DC-8F32-0B11385BBA11}">
  <a:tblStyle styleId="{CA5F0F68-2404-49DC-8F32-0B11385BBA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1"/>
    <p:restoredTop sz="94667"/>
  </p:normalViewPr>
  <p:slideViewPr>
    <p:cSldViewPr snapToGrid="0" snapToObjects="1" showGuides="1">
      <p:cViewPr varScale="1">
        <p:scale>
          <a:sx n="183" d="100"/>
          <a:sy n="183" d="100"/>
        </p:scale>
        <p:origin x="132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1T11:37:28.365" idx="1">
    <p:pos x="3432" y="445"/>
    <p:text>Dire che è stato possibile effettuare il confronto solamente con un range di date ristretto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9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515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113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25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736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244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549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61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761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47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57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376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061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8369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82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48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53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686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9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22920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79000" y="4467900"/>
            <a:ext cx="54300" cy="6756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9750"/>
            <a:ext cx="7726800" cy="51630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▸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439873" y="7423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832231"/>
              </a:buClr>
              <a:buSzPts val="1800"/>
              <a:buChar char="▪"/>
              <a:defRPr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dirty="0"/>
          </a:p>
        </p:txBody>
      </p:sp>
      <p:sp>
        <p:nvSpPr>
          <p:cNvPr id="24" name="Shape 24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color">
  <p:cSld name="TITLE_ONL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half">
  <p:cSld name="TITLE_ONLY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45780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edtemplate.com/#check-fidel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Titillium+Web:400,400italic,700,700italic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6251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Long Term Planning</a:t>
            </a:r>
            <a:br>
              <a:rPr lang="en" dirty="0"/>
            </a:br>
            <a:r>
              <a:rPr lang="it-IT" dirty="0"/>
              <a:t>Johannesburg </a:t>
            </a:r>
            <a:r>
              <a:rPr lang="it-IT" dirty="0" err="1"/>
              <a:t>Airport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3331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Fasi del </a:t>
            </a:r>
            <a:r>
              <a:rPr lang="it-IT" dirty="0" err="1"/>
              <a:t>project</a:t>
            </a:r>
            <a:r>
              <a:rPr lang="it-IT" dirty="0"/>
              <a:t> work</a:t>
            </a:r>
            <a:endParaRPr dirty="0">
              <a:solidFill>
                <a:srgbClr val="FF004E"/>
              </a:solidFill>
            </a:endParaRPr>
          </a:p>
        </p:txBody>
      </p:sp>
      <p:cxnSp>
        <p:nvCxnSpPr>
          <p:cNvPr id="6" name="Shape 233">
            <a:extLst>
              <a:ext uri="{FF2B5EF4-FFF2-40B4-BE49-F238E27FC236}">
                <a16:creationId xmlns:a16="http://schemas.microsoft.com/office/drawing/2014/main" id="{823C08F2-79DC-AE41-823B-CAAF1415B234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 flipV="1">
            <a:off x="819442" y="2580907"/>
            <a:ext cx="3103663" cy="1617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hape 234">
            <a:extLst>
              <a:ext uri="{FF2B5EF4-FFF2-40B4-BE49-F238E27FC236}">
                <a16:creationId xmlns:a16="http://schemas.microsoft.com/office/drawing/2014/main" id="{6A7C0BD7-3493-4745-AB6F-37E70D07DAF6}"/>
              </a:ext>
            </a:extLst>
          </p:cNvPr>
          <p:cNvSpPr/>
          <p:nvPr/>
        </p:nvSpPr>
        <p:spPr>
          <a:xfrm>
            <a:off x="600142" y="2472874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235">
            <a:extLst>
              <a:ext uri="{FF2B5EF4-FFF2-40B4-BE49-F238E27FC236}">
                <a16:creationId xmlns:a16="http://schemas.microsoft.com/office/drawing/2014/main" id="{0C0F35A9-9280-2442-BE04-8AFFDA8506DF}"/>
              </a:ext>
            </a:extLst>
          </p:cNvPr>
          <p:cNvSpPr/>
          <p:nvPr/>
        </p:nvSpPr>
        <p:spPr>
          <a:xfrm>
            <a:off x="6607719" y="2460931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Shape 315">
            <a:extLst>
              <a:ext uri="{FF2B5EF4-FFF2-40B4-BE49-F238E27FC236}">
                <a16:creationId xmlns:a16="http://schemas.microsoft.com/office/drawing/2014/main" id="{E7238421-AD78-914B-9B74-D654FDB764FA}"/>
              </a:ext>
            </a:extLst>
          </p:cNvPr>
          <p:cNvGrpSpPr/>
          <p:nvPr/>
        </p:nvGrpSpPr>
        <p:grpSpPr>
          <a:xfrm>
            <a:off x="549508" y="1431498"/>
            <a:ext cx="342903" cy="447293"/>
            <a:chOff x="590250" y="244200"/>
            <a:chExt cx="407975" cy="532175"/>
          </a:xfrm>
        </p:grpSpPr>
        <p:sp>
          <p:nvSpPr>
            <p:cNvPr id="11" name="Shape 316">
              <a:extLst>
                <a:ext uri="{FF2B5EF4-FFF2-40B4-BE49-F238E27FC236}">
                  <a16:creationId xmlns:a16="http://schemas.microsoft.com/office/drawing/2014/main" id="{668F6E27-5600-884C-959F-EA95A57D7C0B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317">
              <a:extLst>
                <a:ext uri="{FF2B5EF4-FFF2-40B4-BE49-F238E27FC236}">
                  <a16:creationId xmlns:a16="http://schemas.microsoft.com/office/drawing/2014/main" id="{20C821E1-ED69-854E-B117-75866E9E9447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318">
              <a:extLst>
                <a:ext uri="{FF2B5EF4-FFF2-40B4-BE49-F238E27FC236}">
                  <a16:creationId xmlns:a16="http://schemas.microsoft.com/office/drawing/2014/main" id="{C0D9569E-DDA9-8441-B63A-9DA8DEEF066C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319">
              <a:extLst>
                <a:ext uri="{FF2B5EF4-FFF2-40B4-BE49-F238E27FC236}">
                  <a16:creationId xmlns:a16="http://schemas.microsoft.com/office/drawing/2014/main" id="{318C7E6E-11D1-CF4B-8BCD-BE121444D6AD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320">
              <a:extLst>
                <a:ext uri="{FF2B5EF4-FFF2-40B4-BE49-F238E27FC236}">
                  <a16:creationId xmlns:a16="http://schemas.microsoft.com/office/drawing/2014/main" id="{5E45FEDB-02FF-7045-8027-A27DF6B36CF3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321">
              <a:extLst>
                <a:ext uri="{FF2B5EF4-FFF2-40B4-BE49-F238E27FC236}">
                  <a16:creationId xmlns:a16="http://schemas.microsoft.com/office/drawing/2014/main" id="{44E5CB82-BD6B-A740-9D52-DBB3CF591838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322">
              <a:extLst>
                <a:ext uri="{FF2B5EF4-FFF2-40B4-BE49-F238E27FC236}">
                  <a16:creationId xmlns:a16="http://schemas.microsoft.com/office/drawing/2014/main" id="{D242DE8A-54D4-CA46-A0C9-5F52F74CF63D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323">
              <a:extLst>
                <a:ext uri="{FF2B5EF4-FFF2-40B4-BE49-F238E27FC236}">
                  <a16:creationId xmlns:a16="http://schemas.microsoft.com/office/drawing/2014/main" id="{AE9F8F95-DE6C-C947-8C58-D8A48561E450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324">
              <a:extLst>
                <a:ext uri="{FF2B5EF4-FFF2-40B4-BE49-F238E27FC236}">
                  <a16:creationId xmlns:a16="http://schemas.microsoft.com/office/drawing/2014/main" id="{F2095D26-0EA7-E545-A825-15A803523A32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325">
              <a:extLst>
                <a:ext uri="{FF2B5EF4-FFF2-40B4-BE49-F238E27FC236}">
                  <a16:creationId xmlns:a16="http://schemas.microsoft.com/office/drawing/2014/main" id="{348AB09A-8BFA-1F45-B234-D0BDA7CEB735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326">
              <a:extLst>
                <a:ext uri="{FF2B5EF4-FFF2-40B4-BE49-F238E27FC236}">
                  <a16:creationId xmlns:a16="http://schemas.microsoft.com/office/drawing/2014/main" id="{1B0B5881-570A-E74C-8045-8ED5BC7BD66D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327">
              <a:extLst>
                <a:ext uri="{FF2B5EF4-FFF2-40B4-BE49-F238E27FC236}">
                  <a16:creationId xmlns:a16="http://schemas.microsoft.com/office/drawing/2014/main" id="{E35B8C97-9A74-924F-A0E5-398A97253FBB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328">
              <a:extLst>
                <a:ext uri="{FF2B5EF4-FFF2-40B4-BE49-F238E27FC236}">
                  <a16:creationId xmlns:a16="http://schemas.microsoft.com/office/drawing/2014/main" id="{8A1E2450-3403-D342-B7CC-19901B621CD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329">
              <a:extLst>
                <a:ext uri="{FF2B5EF4-FFF2-40B4-BE49-F238E27FC236}">
                  <a16:creationId xmlns:a16="http://schemas.microsoft.com/office/drawing/2014/main" id="{F19903C8-DF2C-F049-8AB8-FDDFEF7DC21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EA91D0D-483B-A543-B0B3-903E0E51BAF6}"/>
              </a:ext>
            </a:extLst>
          </p:cNvPr>
          <p:cNvSpPr txBox="1"/>
          <p:nvPr/>
        </p:nvSpPr>
        <p:spPr>
          <a:xfrm>
            <a:off x="-112047" y="1872710"/>
            <a:ext cx="15424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Interpretazione 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47895-24FD-A441-A1F8-C3D995EC6DF1}"/>
              </a:ext>
            </a:extLst>
          </p:cNvPr>
          <p:cNvSpPr txBox="1"/>
          <p:nvPr/>
        </p:nvSpPr>
        <p:spPr>
          <a:xfrm>
            <a:off x="6001800" y="1830496"/>
            <a:ext cx="12666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Analisi serie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 storiche</a:t>
            </a:r>
          </a:p>
          <a:p>
            <a:pPr marL="114300" lvl="0" algn="ctr">
              <a:spcBef>
                <a:spcPts val="600"/>
              </a:spcBef>
              <a:buSzPts val="1800"/>
            </a:pPr>
            <a:endParaRPr lang="it-IT" dirty="0"/>
          </a:p>
        </p:txBody>
      </p:sp>
      <p:grpSp>
        <p:nvGrpSpPr>
          <p:cNvPr id="27" name="Shape 559">
            <a:extLst>
              <a:ext uri="{FF2B5EF4-FFF2-40B4-BE49-F238E27FC236}">
                <a16:creationId xmlns:a16="http://schemas.microsoft.com/office/drawing/2014/main" id="{C987F75D-560B-A349-97AA-95603642C8C1}"/>
              </a:ext>
            </a:extLst>
          </p:cNvPr>
          <p:cNvGrpSpPr/>
          <p:nvPr/>
        </p:nvGrpSpPr>
        <p:grpSpPr>
          <a:xfrm>
            <a:off x="6540002" y="3121314"/>
            <a:ext cx="354145" cy="354145"/>
            <a:chOff x="5964175" y="4329750"/>
            <a:chExt cx="421350" cy="421350"/>
          </a:xfrm>
        </p:grpSpPr>
        <p:sp>
          <p:nvSpPr>
            <p:cNvPr id="28" name="Shape 560">
              <a:extLst>
                <a:ext uri="{FF2B5EF4-FFF2-40B4-BE49-F238E27FC236}">
                  <a16:creationId xmlns:a16="http://schemas.microsoft.com/office/drawing/2014/main" id="{0AA9B4CC-0090-4642-9492-8BAFA3347304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561">
              <a:extLst>
                <a:ext uri="{FF2B5EF4-FFF2-40B4-BE49-F238E27FC236}">
                  <a16:creationId xmlns:a16="http://schemas.microsoft.com/office/drawing/2014/main" id="{D790EC3A-11BD-0444-9160-2015462D7113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id="{6AB975BF-3147-AF47-B028-609658E09846}"/>
              </a:ext>
            </a:extLst>
          </p:cNvPr>
          <p:cNvSpPr/>
          <p:nvPr/>
        </p:nvSpPr>
        <p:spPr>
          <a:xfrm>
            <a:off x="1498758" y="3556914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BB4484-B86A-5746-8511-50287C1121CA}"/>
              </a:ext>
            </a:extLst>
          </p:cNvPr>
          <p:cNvSpPr txBox="1"/>
          <p:nvPr/>
        </p:nvSpPr>
        <p:spPr>
          <a:xfrm>
            <a:off x="1097729" y="4034750"/>
            <a:ext cx="8787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Analisi 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DB</a:t>
            </a:r>
          </a:p>
        </p:txBody>
      </p:sp>
      <p:sp>
        <p:nvSpPr>
          <p:cNvPr id="42" name="Shape 236">
            <a:extLst>
              <a:ext uri="{FF2B5EF4-FFF2-40B4-BE49-F238E27FC236}">
                <a16:creationId xmlns:a16="http://schemas.microsoft.com/office/drawing/2014/main" id="{8341842A-3102-1849-880C-7D42764CAEF4}"/>
              </a:ext>
            </a:extLst>
          </p:cNvPr>
          <p:cNvSpPr/>
          <p:nvPr/>
        </p:nvSpPr>
        <p:spPr>
          <a:xfrm>
            <a:off x="3146591" y="3556914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29C18A-FA84-044C-A781-4224D987186E}"/>
              </a:ext>
            </a:extLst>
          </p:cNvPr>
          <p:cNvSpPr txBox="1"/>
          <p:nvPr/>
        </p:nvSpPr>
        <p:spPr>
          <a:xfrm>
            <a:off x="2765450" y="3994798"/>
            <a:ext cx="9685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Cluster 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Analysis</a:t>
            </a:r>
          </a:p>
        </p:txBody>
      </p:sp>
      <p:sp>
        <p:nvSpPr>
          <p:cNvPr id="47" name="Shape 236">
            <a:extLst>
              <a:ext uri="{FF2B5EF4-FFF2-40B4-BE49-F238E27FC236}">
                <a16:creationId xmlns:a16="http://schemas.microsoft.com/office/drawing/2014/main" id="{CDD5991E-AA93-974F-BDBB-D88636F996BD}"/>
              </a:ext>
            </a:extLst>
          </p:cNvPr>
          <p:cNvSpPr/>
          <p:nvPr/>
        </p:nvSpPr>
        <p:spPr>
          <a:xfrm>
            <a:off x="4684774" y="3560791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3DA203-8DD4-AC4A-9216-8E1343E1D91C}"/>
              </a:ext>
            </a:extLst>
          </p:cNvPr>
          <p:cNvSpPr txBox="1"/>
          <p:nvPr/>
        </p:nvSpPr>
        <p:spPr>
          <a:xfrm>
            <a:off x="4081728" y="3953649"/>
            <a:ext cx="1425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Definizioni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Nuove 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Serie Storiche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D4E064-CB61-634A-BA24-FA73762A20F2}"/>
              </a:ext>
            </a:extLst>
          </p:cNvPr>
          <p:cNvSpPr txBox="1"/>
          <p:nvPr/>
        </p:nvSpPr>
        <p:spPr>
          <a:xfrm>
            <a:off x="6084022" y="4034750"/>
            <a:ext cx="12666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Analisi serie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 storiche</a:t>
            </a:r>
          </a:p>
          <a:p>
            <a:pPr marL="114300" lvl="0" algn="ctr">
              <a:spcBef>
                <a:spcPts val="600"/>
              </a:spcBef>
              <a:buSzPts val="1800"/>
            </a:pPr>
            <a:endParaRPr lang="it-IT" dirty="0"/>
          </a:p>
        </p:txBody>
      </p:sp>
      <p:sp>
        <p:nvSpPr>
          <p:cNvPr id="52" name="Shape 235">
            <a:extLst>
              <a:ext uri="{FF2B5EF4-FFF2-40B4-BE49-F238E27FC236}">
                <a16:creationId xmlns:a16="http://schemas.microsoft.com/office/drawing/2014/main" id="{1EDBA349-9713-0F4A-B74B-314555212331}"/>
              </a:ext>
            </a:extLst>
          </p:cNvPr>
          <p:cNvSpPr/>
          <p:nvPr/>
        </p:nvSpPr>
        <p:spPr>
          <a:xfrm>
            <a:off x="6637416" y="3560791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236">
            <a:extLst>
              <a:ext uri="{FF2B5EF4-FFF2-40B4-BE49-F238E27FC236}">
                <a16:creationId xmlns:a16="http://schemas.microsoft.com/office/drawing/2014/main" id="{781F0006-6087-4246-8FE2-5F838FCCD5A6}"/>
              </a:ext>
            </a:extLst>
          </p:cNvPr>
          <p:cNvSpPr/>
          <p:nvPr/>
        </p:nvSpPr>
        <p:spPr>
          <a:xfrm>
            <a:off x="3923105" y="2471257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D1BD01-E9DB-964A-A74F-4590BD1AF1D9}"/>
              </a:ext>
            </a:extLst>
          </p:cNvPr>
          <p:cNvSpPr txBox="1"/>
          <p:nvPr/>
        </p:nvSpPr>
        <p:spPr>
          <a:xfrm>
            <a:off x="3210409" y="1800281"/>
            <a:ext cx="1425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Estrazione 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Serie Storiche</a:t>
            </a:r>
          </a:p>
        </p:txBody>
      </p:sp>
      <p:sp>
        <p:nvSpPr>
          <p:cNvPr id="65" name="Shape 235">
            <a:extLst>
              <a:ext uri="{FF2B5EF4-FFF2-40B4-BE49-F238E27FC236}">
                <a16:creationId xmlns:a16="http://schemas.microsoft.com/office/drawing/2014/main" id="{B283D2EC-7A3F-A94E-8DE4-B7299262880E}"/>
              </a:ext>
            </a:extLst>
          </p:cNvPr>
          <p:cNvSpPr/>
          <p:nvPr/>
        </p:nvSpPr>
        <p:spPr>
          <a:xfrm>
            <a:off x="7522348" y="3025324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B30E57-A9A5-7740-9B41-91C6D3A1F9A6}"/>
              </a:ext>
            </a:extLst>
          </p:cNvPr>
          <p:cNvSpPr txBox="1"/>
          <p:nvPr/>
        </p:nvSpPr>
        <p:spPr>
          <a:xfrm>
            <a:off x="7723804" y="2774012"/>
            <a:ext cx="108555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Confronto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 risultati</a:t>
            </a:r>
          </a:p>
          <a:p>
            <a:pPr marL="114300" lvl="0" algn="ctr">
              <a:spcBef>
                <a:spcPts val="600"/>
              </a:spcBef>
              <a:buSzPts val="1800"/>
            </a:pPr>
            <a:endParaRPr lang="it-IT" dirty="0"/>
          </a:p>
        </p:txBody>
      </p:sp>
      <p:grpSp>
        <p:nvGrpSpPr>
          <p:cNvPr id="70" name="Shape 520">
            <a:extLst>
              <a:ext uri="{FF2B5EF4-FFF2-40B4-BE49-F238E27FC236}">
                <a16:creationId xmlns:a16="http://schemas.microsoft.com/office/drawing/2014/main" id="{B38AF370-1CC7-504C-955C-2E8C174D98A8}"/>
              </a:ext>
            </a:extLst>
          </p:cNvPr>
          <p:cNvGrpSpPr/>
          <p:nvPr/>
        </p:nvGrpSpPr>
        <p:grpSpPr>
          <a:xfrm>
            <a:off x="3756194" y="1441071"/>
            <a:ext cx="369505" cy="268183"/>
            <a:chOff x="4604550" y="3714775"/>
            <a:chExt cx="439625" cy="319075"/>
          </a:xfrm>
        </p:grpSpPr>
        <p:sp>
          <p:nvSpPr>
            <p:cNvPr id="71" name="Shape 521">
              <a:extLst>
                <a:ext uri="{FF2B5EF4-FFF2-40B4-BE49-F238E27FC236}">
                  <a16:creationId xmlns:a16="http://schemas.microsoft.com/office/drawing/2014/main" id="{81684FD7-875C-E340-9DF6-E5E94E1ED8D4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522">
              <a:extLst>
                <a:ext uri="{FF2B5EF4-FFF2-40B4-BE49-F238E27FC236}">
                  <a16:creationId xmlns:a16="http://schemas.microsoft.com/office/drawing/2014/main" id="{F72900C9-57E5-7440-8F08-593882C5DBED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Shape 520">
            <a:extLst>
              <a:ext uri="{FF2B5EF4-FFF2-40B4-BE49-F238E27FC236}">
                <a16:creationId xmlns:a16="http://schemas.microsoft.com/office/drawing/2014/main" id="{73474A97-B3BB-6D46-B35E-40EB0399F9E4}"/>
              </a:ext>
            </a:extLst>
          </p:cNvPr>
          <p:cNvGrpSpPr/>
          <p:nvPr/>
        </p:nvGrpSpPr>
        <p:grpSpPr>
          <a:xfrm>
            <a:off x="4572000" y="3098575"/>
            <a:ext cx="369505" cy="268183"/>
            <a:chOff x="4604550" y="3714775"/>
            <a:chExt cx="439625" cy="319075"/>
          </a:xfrm>
        </p:grpSpPr>
        <p:sp>
          <p:nvSpPr>
            <p:cNvPr id="74" name="Shape 521">
              <a:extLst>
                <a:ext uri="{FF2B5EF4-FFF2-40B4-BE49-F238E27FC236}">
                  <a16:creationId xmlns:a16="http://schemas.microsoft.com/office/drawing/2014/main" id="{9286D6D3-6C23-BC4C-875C-E164087D05DF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522">
              <a:extLst>
                <a:ext uri="{FF2B5EF4-FFF2-40B4-BE49-F238E27FC236}">
                  <a16:creationId xmlns:a16="http://schemas.microsoft.com/office/drawing/2014/main" id="{45DDF617-CCCA-C24C-9A2B-A47F6A58212A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Shape 559">
            <a:extLst>
              <a:ext uri="{FF2B5EF4-FFF2-40B4-BE49-F238E27FC236}">
                <a16:creationId xmlns:a16="http://schemas.microsoft.com/office/drawing/2014/main" id="{8AFF52EE-BE4F-D747-B728-CFD838F55F73}"/>
              </a:ext>
            </a:extLst>
          </p:cNvPr>
          <p:cNvGrpSpPr/>
          <p:nvPr/>
        </p:nvGrpSpPr>
        <p:grpSpPr>
          <a:xfrm>
            <a:off x="6569993" y="1434246"/>
            <a:ext cx="354145" cy="354145"/>
            <a:chOff x="5964175" y="4329750"/>
            <a:chExt cx="421350" cy="421350"/>
          </a:xfrm>
        </p:grpSpPr>
        <p:sp>
          <p:nvSpPr>
            <p:cNvPr id="77" name="Shape 560">
              <a:extLst>
                <a:ext uri="{FF2B5EF4-FFF2-40B4-BE49-F238E27FC236}">
                  <a16:creationId xmlns:a16="http://schemas.microsoft.com/office/drawing/2014/main" id="{35598D0A-9FD1-4248-B222-65ED8D3D3448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561">
              <a:extLst>
                <a:ext uri="{FF2B5EF4-FFF2-40B4-BE49-F238E27FC236}">
                  <a16:creationId xmlns:a16="http://schemas.microsoft.com/office/drawing/2014/main" id="{6B06D1B3-B51F-D940-99D4-4E5049EA96D4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476">
            <a:extLst>
              <a:ext uri="{FF2B5EF4-FFF2-40B4-BE49-F238E27FC236}">
                <a16:creationId xmlns:a16="http://schemas.microsoft.com/office/drawing/2014/main" id="{C1953413-EF33-924C-B151-7D8A2057732E}"/>
              </a:ext>
            </a:extLst>
          </p:cNvPr>
          <p:cNvGrpSpPr/>
          <p:nvPr/>
        </p:nvGrpSpPr>
        <p:grpSpPr>
          <a:xfrm>
            <a:off x="1374842" y="3049376"/>
            <a:ext cx="435022" cy="323445"/>
            <a:chOff x="5247525" y="3007275"/>
            <a:chExt cx="517575" cy="384825"/>
          </a:xfrm>
        </p:grpSpPr>
        <p:sp>
          <p:nvSpPr>
            <p:cNvPr id="80" name="Shape 477">
              <a:extLst>
                <a:ext uri="{FF2B5EF4-FFF2-40B4-BE49-F238E27FC236}">
                  <a16:creationId xmlns:a16="http://schemas.microsoft.com/office/drawing/2014/main" id="{32721535-B010-AF4B-95CB-C448ED83D85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478">
              <a:extLst>
                <a:ext uri="{FF2B5EF4-FFF2-40B4-BE49-F238E27FC236}">
                  <a16:creationId xmlns:a16="http://schemas.microsoft.com/office/drawing/2014/main" id="{162CC5AB-0A08-2E40-A452-847CE23A4D0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Shape 510">
            <a:extLst>
              <a:ext uri="{FF2B5EF4-FFF2-40B4-BE49-F238E27FC236}">
                <a16:creationId xmlns:a16="http://schemas.microsoft.com/office/drawing/2014/main" id="{22E4D8A5-1BAE-DB47-A348-C7274328ED92}"/>
              </a:ext>
            </a:extLst>
          </p:cNvPr>
          <p:cNvGrpSpPr/>
          <p:nvPr/>
        </p:nvGrpSpPr>
        <p:grpSpPr>
          <a:xfrm>
            <a:off x="3095129" y="3063274"/>
            <a:ext cx="333700" cy="329077"/>
            <a:chOff x="3292425" y="3664250"/>
            <a:chExt cx="397025" cy="391525"/>
          </a:xfrm>
        </p:grpSpPr>
        <p:sp>
          <p:nvSpPr>
            <p:cNvPr id="83" name="Shape 511">
              <a:extLst>
                <a:ext uri="{FF2B5EF4-FFF2-40B4-BE49-F238E27FC236}">
                  <a16:creationId xmlns:a16="http://schemas.microsoft.com/office/drawing/2014/main" id="{37CC52CE-6040-324E-8B54-3B8C1E954F44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512">
              <a:extLst>
                <a:ext uri="{FF2B5EF4-FFF2-40B4-BE49-F238E27FC236}">
                  <a16:creationId xmlns:a16="http://schemas.microsoft.com/office/drawing/2014/main" id="{162C8397-0F8B-8D40-8F8D-7507ADF00B76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513">
              <a:extLst>
                <a:ext uri="{FF2B5EF4-FFF2-40B4-BE49-F238E27FC236}">
                  <a16:creationId xmlns:a16="http://schemas.microsoft.com/office/drawing/2014/main" id="{C1503287-3988-FB42-868B-7ED34E7BD5A2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8" name="Shape 233">
            <a:extLst>
              <a:ext uri="{FF2B5EF4-FFF2-40B4-BE49-F238E27FC236}">
                <a16:creationId xmlns:a16="http://schemas.microsoft.com/office/drawing/2014/main" id="{F839F7BD-1F35-3048-A776-2B94076CB13F}"/>
              </a:ext>
            </a:extLst>
          </p:cNvPr>
          <p:cNvCxnSpPr>
            <a:cxnSpLocks/>
            <a:stCxn id="53" idx="6"/>
            <a:endCxn id="8" idx="2"/>
          </p:cNvCxnSpPr>
          <p:nvPr/>
        </p:nvCxnSpPr>
        <p:spPr>
          <a:xfrm flipV="1">
            <a:off x="4142405" y="2570581"/>
            <a:ext cx="2465314" cy="10326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hape 233">
            <a:extLst>
              <a:ext uri="{FF2B5EF4-FFF2-40B4-BE49-F238E27FC236}">
                <a16:creationId xmlns:a16="http://schemas.microsoft.com/office/drawing/2014/main" id="{9B92D732-F862-CD45-BBBF-E8F25A41A618}"/>
              </a:ext>
            </a:extLst>
          </p:cNvPr>
          <p:cNvCxnSpPr>
            <a:cxnSpLocks/>
            <a:stCxn id="7" idx="4"/>
            <a:endCxn id="9" idx="2"/>
          </p:cNvCxnSpPr>
          <p:nvPr/>
        </p:nvCxnSpPr>
        <p:spPr>
          <a:xfrm>
            <a:off x="709792" y="2692174"/>
            <a:ext cx="788966" cy="974390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hape 233">
            <a:extLst>
              <a:ext uri="{FF2B5EF4-FFF2-40B4-BE49-F238E27FC236}">
                <a16:creationId xmlns:a16="http://schemas.microsoft.com/office/drawing/2014/main" id="{62478542-B085-8143-A520-050D383D322D}"/>
              </a:ext>
            </a:extLst>
          </p:cNvPr>
          <p:cNvCxnSpPr>
            <a:cxnSpLocks/>
            <a:stCxn id="9" idx="6"/>
            <a:endCxn id="42" idx="2"/>
          </p:cNvCxnSpPr>
          <p:nvPr/>
        </p:nvCxnSpPr>
        <p:spPr>
          <a:xfrm>
            <a:off x="1718058" y="3666564"/>
            <a:ext cx="1428533" cy="0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hape 233">
            <a:extLst>
              <a:ext uri="{FF2B5EF4-FFF2-40B4-BE49-F238E27FC236}">
                <a16:creationId xmlns:a16="http://schemas.microsoft.com/office/drawing/2014/main" id="{984F67D6-BA1C-1644-A76C-B4E7DB3F3AE6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3365891" y="3666564"/>
            <a:ext cx="1318883" cy="3877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hape 233">
            <a:extLst>
              <a:ext uri="{FF2B5EF4-FFF2-40B4-BE49-F238E27FC236}">
                <a16:creationId xmlns:a16="http://schemas.microsoft.com/office/drawing/2014/main" id="{C8F72C01-BF0C-BB47-8B11-BE5A14DD507B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4904074" y="3670441"/>
            <a:ext cx="1733342" cy="0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hape 233">
            <a:extLst>
              <a:ext uri="{FF2B5EF4-FFF2-40B4-BE49-F238E27FC236}">
                <a16:creationId xmlns:a16="http://schemas.microsoft.com/office/drawing/2014/main" id="{529D912F-79DC-6F47-9CEF-ECF8DCDFE027}"/>
              </a:ext>
            </a:extLst>
          </p:cNvPr>
          <p:cNvCxnSpPr>
            <a:cxnSpLocks/>
            <a:stCxn id="52" idx="6"/>
            <a:endCxn id="65" idx="3"/>
          </p:cNvCxnSpPr>
          <p:nvPr/>
        </p:nvCxnSpPr>
        <p:spPr>
          <a:xfrm flipV="1">
            <a:off x="6856716" y="3212508"/>
            <a:ext cx="697748" cy="457933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hape 233">
            <a:extLst>
              <a:ext uri="{FF2B5EF4-FFF2-40B4-BE49-F238E27FC236}">
                <a16:creationId xmlns:a16="http://schemas.microsoft.com/office/drawing/2014/main" id="{DC3FD06F-A517-E749-ABC2-015FF55D1730}"/>
              </a:ext>
            </a:extLst>
          </p:cNvPr>
          <p:cNvCxnSpPr>
            <a:cxnSpLocks/>
            <a:stCxn id="8" idx="6"/>
            <a:endCxn id="65" idx="1"/>
          </p:cNvCxnSpPr>
          <p:nvPr/>
        </p:nvCxnSpPr>
        <p:spPr>
          <a:xfrm>
            <a:off x="6827019" y="2570581"/>
            <a:ext cx="727445" cy="486859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34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Interpretazione</a:t>
            </a:r>
            <a:r>
              <a:rPr lang="en" dirty="0"/>
              <a:t> DB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Shape 315">
            <a:extLst>
              <a:ext uri="{FF2B5EF4-FFF2-40B4-BE49-F238E27FC236}">
                <a16:creationId xmlns:a16="http://schemas.microsoft.com/office/drawing/2014/main" id="{2F11EC97-FE74-A144-9320-4870518B48EE}"/>
              </a:ext>
            </a:extLst>
          </p:cNvPr>
          <p:cNvGrpSpPr/>
          <p:nvPr/>
        </p:nvGrpSpPr>
        <p:grpSpPr>
          <a:xfrm>
            <a:off x="1472873" y="1651832"/>
            <a:ext cx="342903" cy="447293"/>
            <a:chOff x="590250" y="244200"/>
            <a:chExt cx="407975" cy="532175"/>
          </a:xfrm>
        </p:grpSpPr>
        <p:sp>
          <p:nvSpPr>
            <p:cNvPr id="5" name="Shape 316">
              <a:extLst>
                <a:ext uri="{FF2B5EF4-FFF2-40B4-BE49-F238E27FC236}">
                  <a16:creationId xmlns:a16="http://schemas.microsoft.com/office/drawing/2014/main" id="{CAEEB2E0-D972-6241-8EDE-FF5E245F14D4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317">
              <a:extLst>
                <a:ext uri="{FF2B5EF4-FFF2-40B4-BE49-F238E27FC236}">
                  <a16:creationId xmlns:a16="http://schemas.microsoft.com/office/drawing/2014/main" id="{B24BFAB8-EC4E-2A4E-AD84-4183FCED5FF9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318">
              <a:extLst>
                <a:ext uri="{FF2B5EF4-FFF2-40B4-BE49-F238E27FC236}">
                  <a16:creationId xmlns:a16="http://schemas.microsoft.com/office/drawing/2014/main" id="{D1852BFE-8E66-BC4D-ABD1-B9FEC858C34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319">
              <a:extLst>
                <a:ext uri="{FF2B5EF4-FFF2-40B4-BE49-F238E27FC236}">
                  <a16:creationId xmlns:a16="http://schemas.microsoft.com/office/drawing/2014/main" id="{E444BD98-C7D0-5A49-A73A-6AC1CCED0FD3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320">
              <a:extLst>
                <a:ext uri="{FF2B5EF4-FFF2-40B4-BE49-F238E27FC236}">
                  <a16:creationId xmlns:a16="http://schemas.microsoft.com/office/drawing/2014/main" id="{1195FB7B-6696-9C48-B3D1-CF83D0B1E68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321">
              <a:extLst>
                <a:ext uri="{FF2B5EF4-FFF2-40B4-BE49-F238E27FC236}">
                  <a16:creationId xmlns:a16="http://schemas.microsoft.com/office/drawing/2014/main" id="{456C9860-E9B9-C746-9D61-EF13E0F1066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322">
              <a:extLst>
                <a:ext uri="{FF2B5EF4-FFF2-40B4-BE49-F238E27FC236}">
                  <a16:creationId xmlns:a16="http://schemas.microsoft.com/office/drawing/2014/main" id="{CAE8CA41-E030-5C48-BE1B-85091DC039D1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323">
              <a:extLst>
                <a:ext uri="{FF2B5EF4-FFF2-40B4-BE49-F238E27FC236}">
                  <a16:creationId xmlns:a16="http://schemas.microsoft.com/office/drawing/2014/main" id="{CFB98AFF-31F7-454D-A310-84FEB4E6D552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324">
              <a:extLst>
                <a:ext uri="{FF2B5EF4-FFF2-40B4-BE49-F238E27FC236}">
                  <a16:creationId xmlns:a16="http://schemas.microsoft.com/office/drawing/2014/main" id="{48DC091E-1576-0740-82AC-E43DC81FDE0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325">
              <a:extLst>
                <a:ext uri="{FF2B5EF4-FFF2-40B4-BE49-F238E27FC236}">
                  <a16:creationId xmlns:a16="http://schemas.microsoft.com/office/drawing/2014/main" id="{CD634BBD-75B5-7940-B0E5-C91FE5D7A6D2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326">
              <a:extLst>
                <a:ext uri="{FF2B5EF4-FFF2-40B4-BE49-F238E27FC236}">
                  <a16:creationId xmlns:a16="http://schemas.microsoft.com/office/drawing/2014/main" id="{52B12900-7BF2-014E-B25A-8D49D5BEB4BA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327">
              <a:extLst>
                <a:ext uri="{FF2B5EF4-FFF2-40B4-BE49-F238E27FC236}">
                  <a16:creationId xmlns:a16="http://schemas.microsoft.com/office/drawing/2014/main" id="{9CC29F09-3290-4E47-A871-A276EE25EA1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328">
              <a:extLst>
                <a:ext uri="{FF2B5EF4-FFF2-40B4-BE49-F238E27FC236}">
                  <a16:creationId xmlns:a16="http://schemas.microsoft.com/office/drawing/2014/main" id="{E6FBD0BD-22BE-0044-9A57-F34DE83169C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329">
              <a:extLst>
                <a:ext uri="{FF2B5EF4-FFF2-40B4-BE49-F238E27FC236}">
                  <a16:creationId xmlns:a16="http://schemas.microsoft.com/office/drawing/2014/main" id="{7CCD7DB0-2FA4-A744-9BB5-6FA5473EBD59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469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3331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Interpretazione DB</a:t>
            </a:r>
            <a:br>
              <a:rPr lang="it-IT" dirty="0"/>
            </a:br>
            <a:r>
              <a:rPr lang="it-IT" dirty="0"/>
              <a:t>Data </a:t>
            </a:r>
            <a:r>
              <a:rPr lang="it-IT" dirty="0" err="1"/>
              <a:t>Mining</a:t>
            </a:r>
            <a:endParaRPr dirty="0">
              <a:solidFill>
                <a:srgbClr val="FF004E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7860304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All’interno nel DB sono presenti le seguenti informazioni:</a:t>
            </a:r>
          </a:p>
          <a:p>
            <a:endParaRPr lang="it-IT" dirty="0"/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Informazioni dei voli arrivati e partiti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Informazioni sulle Rotte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Informazioni sui tipi di velivoli impiegati 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Informazioni sulle compagnie aeree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???</a:t>
            </a:r>
          </a:p>
          <a:p>
            <a:endParaRPr lang="it-IT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8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3331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Interpretazione DB</a:t>
            </a:r>
            <a:br>
              <a:rPr lang="it-IT" dirty="0"/>
            </a:br>
            <a:r>
              <a:rPr lang="it-IT" dirty="0">
                <a:solidFill>
                  <a:srgbClr val="832231"/>
                </a:solidFill>
              </a:rPr>
              <a:t>Difficoltà</a:t>
            </a:r>
            <a:endParaRPr dirty="0">
              <a:solidFill>
                <a:srgbClr val="832231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7860304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Nessuna documentazione presente</a:t>
            </a:r>
          </a:p>
          <a:p>
            <a:endParaRPr lang="it-IT" dirty="0"/>
          </a:p>
          <a:p>
            <a:r>
              <a:rPr lang="it-IT" dirty="0"/>
              <a:t>Più di (mettere numero) di tabelle</a:t>
            </a:r>
          </a:p>
          <a:p>
            <a:endParaRPr lang="it-IT" dirty="0"/>
          </a:p>
          <a:p>
            <a:r>
              <a:rPr lang="it-IT" dirty="0"/>
              <a:t>Difficoltà nel trovare le relazioni tra le tabelle</a:t>
            </a:r>
          </a:p>
          <a:p>
            <a:endParaRPr lang="it-IT" dirty="0"/>
          </a:p>
          <a:p>
            <a:r>
              <a:rPr lang="it-IT" dirty="0"/>
              <a:t>Capire quali dati devono essere esclusi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26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3331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Interpretazione DB</a:t>
            </a:r>
            <a:br>
              <a:rPr lang="it-IT" dirty="0"/>
            </a:br>
            <a:r>
              <a:rPr lang="it-IT" dirty="0">
                <a:solidFill>
                  <a:srgbClr val="832231"/>
                </a:solidFill>
              </a:rPr>
              <a:t>Difficoltà</a:t>
            </a:r>
            <a:endParaRPr dirty="0">
              <a:solidFill>
                <a:srgbClr val="832231"/>
              </a:solidFill>
            </a:endParaRPr>
          </a:p>
        </p:txBody>
      </p:sp>
      <p:sp>
        <p:nvSpPr>
          <p:cNvPr id="7" name="Shape 222">
            <a:extLst>
              <a:ext uri="{FF2B5EF4-FFF2-40B4-BE49-F238E27FC236}">
                <a16:creationId xmlns:a16="http://schemas.microsoft.com/office/drawing/2014/main" id="{F1321EEE-43D2-BB40-830B-EC6B4CC054EB}"/>
              </a:ext>
            </a:extLst>
          </p:cNvPr>
          <p:cNvSpPr txBox="1">
            <a:spLocks/>
          </p:cNvSpPr>
          <p:nvPr/>
        </p:nvSpPr>
        <p:spPr>
          <a:xfrm>
            <a:off x="519952" y="1394760"/>
            <a:ext cx="77724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5400" dirty="0">
                <a:solidFill>
                  <a:srgbClr val="832231"/>
                </a:solidFill>
              </a:rPr>
              <a:t>45</a:t>
            </a:r>
          </a:p>
        </p:txBody>
      </p:sp>
      <p:sp>
        <p:nvSpPr>
          <p:cNvPr id="8" name="Shape 223">
            <a:extLst>
              <a:ext uri="{FF2B5EF4-FFF2-40B4-BE49-F238E27FC236}">
                <a16:creationId xmlns:a16="http://schemas.microsoft.com/office/drawing/2014/main" id="{77EAD820-D38C-924F-A252-C8A2440A68C9}"/>
              </a:ext>
            </a:extLst>
          </p:cNvPr>
          <p:cNvSpPr txBox="1">
            <a:spLocks/>
          </p:cNvSpPr>
          <p:nvPr/>
        </p:nvSpPr>
        <p:spPr>
          <a:xfrm>
            <a:off x="519952" y="2034055"/>
            <a:ext cx="77724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it-IT" sz="2400" dirty="0"/>
              <a:t>Numero tabelle</a:t>
            </a:r>
          </a:p>
        </p:txBody>
      </p:sp>
      <p:sp>
        <p:nvSpPr>
          <p:cNvPr id="11" name="Shape 226">
            <a:extLst>
              <a:ext uri="{FF2B5EF4-FFF2-40B4-BE49-F238E27FC236}">
                <a16:creationId xmlns:a16="http://schemas.microsoft.com/office/drawing/2014/main" id="{76CB480F-9C8F-664A-9F12-ADD4A165C5A8}"/>
              </a:ext>
            </a:extLst>
          </p:cNvPr>
          <p:cNvSpPr txBox="1">
            <a:spLocks/>
          </p:cNvSpPr>
          <p:nvPr/>
        </p:nvSpPr>
        <p:spPr>
          <a:xfrm>
            <a:off x="519952" y="2571750"/>
            <a:ext cx="77724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 sz="5400" dirty="0">
                <a:solidFill>
                  <a:srgbClr val="832231"/>
                </a:solidFill>
              </a:rPr>
              <a:t>185,244</a:t>
            </a:r>
          </a:p>
        </p:txBody>
      </p:sp>
      <p:sp>
        <p:nvSpPr>
          <p:cNvPr id="12" name="Shape 227">
            <a:extLst>
              <a:ext uri="{FF2B5EF4-FFF2-40B4-BE49-F238E27FC236}">
                <a16:creationId xmlns:a16="http://schemas.microsoft.com/office/drawing/2014/main" id="{1D7F9202-2C51-8D4D-81EE-E04BDAE24A1F}"/>
              </a:ext>
            </a:extLst>
          </p:cNvPr>
          <p:cNvSpPr txBox="1">
            <a:spLocks/>
          </p:cNvSpPr>
          <p:nvPr/>
        </p:nvSpPr>
        <p:spPr>
          <a:xfrm>
            <a:off x="519952" y="4485340"/>
            <a:ext cx="77724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it-IT" sz="2400" dirty="0"/>
              <a:t>Numero totale voli</a:t>
            </a:r>
          </a:p>
        </p:txBody>
      </p:sp>
      <p:sp>
        <p:nvSpPr>
          <p:cNvPr id="25" name="Shape 226">
            <a:extLst>
              <a:ext uri="{FF2B5EF4-FFF2-40B4-BE49-F238E27FC236}">
                <a16:creationId xmlns:a16="http://schemas.microsoft.com/office/drawing/2014/main" id="{A87A2A31-4DBF-DD4C-810A-56EDFF73AE66}"/>
              </a:ext>
            </a:extLst>
          </p:cNvPr>
          <p:cNvSpPr txBox="1">
            <a:spLocks/>
          </p:cNvSpPr>
          <p:nvPr/>
        </p:nvSpPr>
        <p:spPr>
          <a:xfrm>
            <a:off x="519952" y="3683000"/>
            <a:ext cx="77724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 sz="5400" dirty="0">
                <a:solidFill>
                  <a:srgbClr val="832231"/>
                </a:solidFill>
              </a:rPr>
              <a:t>185,244</a:t>
            </a:r>
          </a:p>
        </p:txBody>
      </p:sp>
      <p:sp>
        <p:nvSpPr>
          <p:cNvPr id="26" name="Shape 227">
            <a:extLst>
              <a:ext uri="{FF2B5EF4-FFF2-40B4-BE49-F238E27FC236}">
                <a16:creationId xmlns:a16="http://schemas.microsoft.com/office/drawing/2014/main" id="{C6D924B8-12A0-8A48-A8FD-0FF483BDFDD0}"/>
              </a:ext>
            </a:extLst>
          </p:cNvPr>
          <p:cNvSpPr txBox="1">
            <a:spLocks/>
          </p:cNvSpPr>
          <p:nvPr/>
        </p:nvSpPr>
        <p:spPr>
          <a:xfrm>
            <a:off x="519952" y="3272491"/>
            <a:ext cx="77724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it-IT" sz="2400" dirty="0"/>
              <a:t>Numero totale record</a:t>
            </a:r>
          </a:p>
        </p:txBody>
      </p:sp>
      <p:sp>
        <p:nvSpPr>
          <p:cNvPr id="27" name="Shape 222">
            <a:extLst>
              <a:ext uri="{FF2B5EF4-FFF2-40B4-BE49-F238E27FC236}">
                <a16:creationId xmlns:a16="http://schemas.microsoft.com/office/drawing/2014/main" id="{89E7997F-8000-2847-B57B-459928454937}"/>
              </a:ext>
            </a:extLst>
          </p:cNvPr>
          <p:cNvSpPr txBox="1">
            <a:spLocks/>
          </p:cNvSpPr>
          <p:nvPr/>
        </p:nvSpPr>
        <p:spPr>
          <a:xfrm>
            <a:off x="5011270" y="1305860"/>
            <a:ext cx="77724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5400" dirty="0">
                <a:solidFill>
                  <a:srgbClr val="832231"/>
                </a:solidFill>
              </a:rPr>
              <a:t>45</a:t>
            </a:r>
          </a:p>
        </p:txBody>
      </p:sp>
      <p:sp>
        <p:nvSpPr>
          <p:cNvPr id="28" name="Shape 223">
            <a:extLst>
              <a:ext uri="{FF2B5EF4-FFF2-40B4-BE49-F238E27FC236}">
                <a16:creationId xmlns:a16="http://schemas.microsoft.com/office/drawing/2014/main" id="{D16D1749-86A8-AD48-9F30-1EAF0BB91764}"/>
              </a:ext>
            </a:extLst>
          </p:cNvPr>
          <p:cNvSpPr txBox="1">
            <a:spLocks/>
          </p:cNvSpPr>
          <p:nvPr/>
        </p:nvSpPr>
        <p:spPr>
          <a:xfrm>
            <a:off x="5011270" y="1945155"/>
            <a:ext cx="77724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it-IT" sz="2400" dirty="0"/>
              <a:t>Pesi in GB del </a:t>
            </a:r>
            <a:r>
              <a:rPr lang="it-IT" sz="2400" dirty="0" err="1"/>
              <a:t>db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8452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4329954" y="761906"/>
            <a:ext cx="1485900" cy="137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err="1">
                <a:solidFill>
                  <a:schemeClr val="tx1"/>
                </a:solidFill>
              </a:rPr>
              <a:t>Inserire</a:t>
            </a:r>
            <a:r>
              <a:rPr lang="en" b="0" dirty="0">
                <a:solidFill>
                  <a:schemeClr val="tx1"/>
                </a:solidFill>
              </a:rPr>
              <a:t> </a:t>
            </a:r>
            <a:r>
              <a:rPr lang="en" b="0" dirty="0" err="1">
                <a:solidFill>
                  <a:schemeClr val="tx1"/>
                </a:solidFill>
              </a:rPr>
              <a:t>img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0" y="3311525"/>
            <a:ext cx="2008094" cy="1379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</a:rPr>
              <a:t>Relazioni</a:t>
            </a:r>
            <a:r>
              <a:rPr lang="en" dirty="0">
                <a:solidFill>
                  <a:srgbClr val="FFFFFF"/>
                </a:solidFill>
              </a:rPr>
              <a:t> DB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6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826349" y="1519225"/>
            <a:ext cx="490209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Estrazione</a:t>
            </a:r>
            <a:r>
              <a:rPr lang="en" dirty="0"/>
              <a:t> </a:t>
            </a:r>
            <a:r>
              <a:rPr lang="en" dirty="0" err="1"/>
              <a:t>Serie</a:t>
            </a:r>
            <a:r>
              <a:rPr lang="en" dirty="0"/>
              <a:t> </a:t>
            </a:r>
            <a:r>
              <a:rPr lang="en" dirty="0" err="1"/>
              <a:t>Storiche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" name="Shape 520">
            <a:extLst>
              <a:ext uri="{FF2B5EF4-FFF2-40B4-BE49-F238E27FC236}">
                <a16:creationId xmlns:a16="http://schemas.microsoft.com/office/drawing/2014/main" id="{1E7BD831-83A5-C144-8A1C-C8852D19F305}"/>
              </a:ext>
            </a:extLst>
          </p:cNvPr>
          <p:cNvGrpSpPr/>
          <p:nvPr/>
        </p:nvGrpSpPr>
        <p:grpSpPr>
          <a:xfrm>
            <a:off x="1434335" y="1754836"/>
            <a:ext cx="369505" cy="268183"/>
            <a:chOff x="4604550" y="3714775"/>
            <a:chExt cx="439625" cy="319075"/>
          </a:xfrm>
        </p:grpSpPr>
        <p:sp>
          <p:nvSpPr>
            <p:cNvPr id="20" name="Shape 521">
              <a:extLst>
                <a:ext uri="{FF2B5EF4-FFF2-40B4-BE49-F238E27FC236}">
                  <a16:creationId xmlns:a16="http://schemas.microsoft.com/office/drawing/2014/main" id="{B7288EF9-5442-C645-B82E-25496633F1E0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22">
              <a:extLst>
                <a:ext uri="{FF2B5EF4-FFF2-40B4-BE49-F238E27FC236}">
                  <a16:creationId xmlns:a16="http://schemas.microsoft.com/office/drawing/2014/main" id="{64AFDC49-E02A-6847-A69C-499B21F6A8BC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556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397858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>
                <a:solidFill>
                  <a:schemeClr val="tx1"/>
                </a:solidFill>
              </a:rPr>
              <a:t>Estrazione Serie Storiche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rgbClr val="832231"/>
                </a:solidFill>
              </a:rPr>
              <a:t>Data </a:t>
            </a:r>
            <a:r>
              <a:rPr lang="it-IT" dirty="0" err="1">
                <a:solidFill>
                  <a:srgbClr val="832231"/>
                </a:solidFill>
              </a:rPr>
              <a:t>Cleaning</a:t>
            </a:r>
            <a:br>
              <a:rPr lang="it-IT" dirty="0"/>
            </a:br>
            <a:endParaRPr dirty="0">
              <a:solidFill>
                <a:srgbClr val="832231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7860304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Per estrarre le serie storiche dal DB sono state utilizzate le categorie presenti sul sito ufficiale dell’aeroporto di JBN.</a:t>
            </a:r>
          </a:p>
          <a:p>
            <a:endParaRPr lang="it-IT" dirty="0"/>
          </a:p>
          <a:p>
            <a:r>
              <a:rPr lang="it-IT" dirty="0"/>
              <a:t>Le categorie dei voli sono state suddivise in: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Regionali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Domestici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Internazionali 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 err="1"/>
              <a:t>Unscheduled</a:t>
            </a:r>
            <a:endParaRPr lang="it-IT" dirty="0"/>
          </a:p>
          <a:p>
            <a:endParaRPr lang="it-IT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07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397858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>
                <a:solidFill>
                  <a:schemeClr val="tx1"/>
                </a:solidFill>
              </a:rPr>
              <a:t>Estrazione Serie Storiche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rgbClr val="832231"/>
                </a:solidFill>
              </a:rPr>
              <a:t>Data </a:t>
            </a:r>
            <a:r>
              <a:rPr lang="it-IT" dirty="0" err="1">
                <a:solidFill>
                  <a:srgbClr val="832231"/>
                </a:solidFill>
              </a:rPr>
              <a:t>Cleaning</a:t>
            </a:r>
            <a:br>
              <a:rPr lang="it-IT" dirty="0"/>
            </a:br>
            <a:endParaRPr dirty="0">
              <a:solidFill>
                <a:srgbClr val="832231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7860304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Dai dati sono stati eleminati tutti i record che presentavano dati sporchi o inconsistenti:</a:t>
            </a:r>
          </a:p>
          <a:p>
            <a:pPr lvl="1"/>
            <a:r>
              <a:rPr lang="it-IT" dirty="0"/>
              <a:t>Rotte sconosciute</a:t>
            </a:r>
          </a:p>
          <a:p>
            <a:pPr lvl="1"/>
            <a:r>
              <a:rPr lang="it-IT" dirty="0"/>
              <a:t>Categorie di voli non presenti</a:t>
            </a:r>
          </a:p>
          <a:p>
            <a:pPr lvl="1"/>
            <a:r>
              <a:rPr lang="it-IT" dirty="0"/>
              <a:t>Voli militari ??</a:t>
            </a:r>
          </a:p>
          <a:p>
            <a:pPr lvl="1"/>
            <a:r>
              <a:rPr lang="it-IT" dirty="0"/>
              <a:t>???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55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397858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>
                <a:solidFill>
                  <a:schemeClr val="tx1"/>
                </a:solidFill>
              </a:rPr>
              <a:t>Estrazione Serie Storiche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rgbClr val="832231"/>
                </a:solidFill>
              </a:rPr>
              <a:t>Correlazioni Sito Ufficiale</a:t>
            </a:r>
            <a:br>
              <a:rPr lang="it-IT" dirty="0"/>
            </a:br>
            <a:endParaRPr dirty="0">
              <a:solidFill>
                <a:srgbClr val="832231"/>
              </a:solidFill>
            </a:endParaRPr>
          </a:p>
        </p:txBody>
      </p:sp>
      <p:graphicFrame>
        <p:nvGraphicFramePr>
          <p:cNvPr id="6" name="Shape 198">
            <a:extLst>
              <a:ext uri="{FF2B5EF4-FFF2-40B4-BE49-F238E27FC236}">
                <a16:creationId xmlns:a16="http://schemas.microsoft.com/office/drawing/2014/main" id="{DFD776D2-2055-E54C-96CE-3C9952233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707108"/>
              </p:ext>
            </p:extLst>
          </p:nvPr>
        </p:nvGraphicFramePr>
        <p:xfrm>
          <a:off x="1777300" y="1519657"/>
          <a:ext cx="5589400" cy="3391500"/>
        </p:xfrm>
        <a:graphic>
          <a:graphicData uri="http://schemas.openxmlformats.org/drawingml/2006/table">
            <a:tbl>
              <a:tblPr>
                <a:noFill/>
                <a:tableStyleId>{CA5F0F68-2404-49DC-8F32-0B11385BBA11}</a:tableStyleId>
              </a:tblPr>
              <a:tblGrid>
                <a:gridCol w="13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8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Tipo Voli</a:t>
                      </a:r>
                      <a:endParaRPr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DB</a:t>
                      </a:r>
                      <a:endParaRPr sz="1600" b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err="1">
                          <a:solidFill>
                            <a:schemeClr val="tx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Sito</a:t>
                      </a:r>
                      <a:r>
                        <a:rPr lang="en" sz="1600" b="1" dirty="0">
                          <a:solidFill>
                            <a:schemeClr val="tx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err="1">
                          <a:solidFill>
                            <a:schemeClr val="tx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Ufficiale</a:t>
                      </a:r>
                      <a:endParaRPr sz="1600" b="1" dirty="0">
                        <a:solidFill>
                          <a:schemeClr val="tx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Diff</a:t>
                      </a:r>
                      <a:endParaRPr sz="1600" b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err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Regionali</a:t>
                      </a:r>
                      <a:endParaRPr sz="1600" b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err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Domestici</a:t>
                      </a:r>
                      <a:endParaRPr sz="1600" b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Unscheduled</a:t>
                      </a:r>
                      <a:endParaRPr sz="1600" b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Internazionali</a:t>
                      </a:r>
                      <a:endParaRPr sz="1600" b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 dirty="0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30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4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1BF1-ED24-0A45-BC26-9A0698174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15625"/>
            <a:ext cx="5822576" cy="1159800"/>
          </a:xfrm>
        </p:spPr>
        <p:txBody>
          <a:bodyPr/>
          <a:lstStyle/>
          <a:p>
            <a:r>
              <a:rPr lang="en" dirty="0"/>
              <a:t>Long Term Planning</a:t>
            </a:r>
            <a:br>
              <a:rPr lang="en" dirty="0"/>
            </a:br>
            <a:r>
              <a:rPr lang="it-IT" dirty="0"/>
              <a:t>Johannesburg </a:t>
            </a:r>
            <a:r>
              <a:rPr lang="it-IT" dirty="0" err="1"/>
              <a:t>Airport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E87B6-C3E2-1848-8D49-8D145FE6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05" y="4347881"/>
            <a:ext cx="2233895" cy="496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4656C-8AEA-1A42-9078-9EFD4448A478}"/>
              </a:ext>
            </a:extLst>
          </p:cNvPr>
          <p:cNvSpPr txBox="1"/>
          <p:nvPr/>
        </p:nvSpPr>
        <p:spPr>
          <a:xfrm>
            <a:off x="3021106" y="44913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A9FF61-D40D-744F-9F7E-E9B27A2BBBE7}"/>
              </a:ext>
            </a:extLst>
          </p:cNvPr>
          <p:cNvSpPr txBox="1">
            <a:spLocks/>
          </p:cNvSpPr>
          <p:nvPr/>
        </p:nvSpPr>
        <p:spPr>
          <a:xfrm>
            <a:off x="685800" y="3684502"/>
            <a:ext cx="582257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2000" dirty="0">
                <a:solidFill>
                  <a:schemeClr val="tx1"/>
                </a:solidFill>
              </a:rPr>
              <a:t>Flavio Aicardi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it-IT" sz="2000" dirty="0">
                <a:solidFill>
                  <a:schemeClr val="tx1"/>
                </a:solidFill>
              </a:rPr>
              <a:t>Giovanni Lorenzo Napoleoni</a:t>
            </a:r>
          </a:p>
        </p:txBody>
      </p:sp>
    </p:spTree>
    <p:extLst>
      <p:ext uri="{BB962C8B-B14F-4D97-AF65-F5344CB8AC3E}">
        <p14:creationId xmlns:p14="http://schemas.microsoft.com/office/powerpoint/2010/main" val="1384971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B1C88-1A8C-B948-9932-3E1A6963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826349" y="1519225"/>
            <a:ext cx="490209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Analisi</a:t>
            </a:r>
            <a:r>
              <a:rPr lang="en" dirty="0"/>
              <a:t> </a:t>
            </a:r>
            <a:r>
              <a:rPr lang="en" dirty="0" err="1"/>
              <a:t>Serie</a:t>
            </a:r>
            <a:r>
              <a:rPr lang="en" dirty="0"/>
              <a:t> </a:t>
            </a:r>
            <a:r>
              <a:rPr lang="en" dirty="0" err="1"/>
              <a:t>Storiche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Shape 559">
            <a:extLst>
              <a:ext uri="{FF2B5EF4-FFF2-40B4-BE49-F238E27FC236}">
                <a16:creationId xmlns:a16="http://schemas.microsoft.com/office/drawing/2014/main" id="{DD2A55B9-A9B7-D14A-A9BA-931A2F58C6D9}"/>
              </a:ext>
            </a:extLst>
          </p:cNvPr>
          <p:cNvGrpSpPr/>
          <p:nvPr/>
        </p:nvGrpSpPr>
        <p:grpSpPr>
          <a:xfrm>
            <a:off x="1531828" y="1744980"/>
            <a:ext cx="354145" cy="354145"/>
            <a:chOff x="5964175" y="4329750"/>
            <a:chExt cx="421350" cy="421350"/>
          </a:xfrm>
        </p:grpSpPr>
        <p:sp>
          <p:nvSpPr>
            <p:cNvPr id="8" name="Shape 560">
              <a:extLst>
                <a:ext uri="{FF2B5EF4-FFF2-40B4-BE49-F238E27FC236}">
                  <a16:creationId xmlns:a16="http://schemas.microsoft.com/office/drawing/2014/main" id="{25CAB842-26B7-BD43-9F5B-8E8E64FEC8AD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561">
              <a:extLst>
                <a:ext uri="{FF2B5EF4-FFF2-40B4-BE49-F238E27FC236}">
                  <a16:creationId xmlns:a16="http://schemas.microsoft.com/office/drawing/2014/main" id="{43F03DF4-B701-2441-B004-DC0D128EC361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3685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2272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</a:t>
            </a:r>
            <a:r>
              <a:rPr lang="en" dirty="0">
                <a:solidFill>
                  <a:srgbClr val="FF004E"/>
                </a:solidFill>
              </a:rPr>
              <a:t>for use</a:t>
            </a:r>
            <a:endParaRPr dirty="0">
              <a:solidFill>
                <a:srgbClr val="FF004E"/>
              </a:solidFill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44425" y="1646250"/>
            <a:ext cx="3322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4E"/>
                </a:solidFill>
              </a:rPr>
              <a:t>EDIT IN GOOGLE SLIDES</a:t>
            </a:r>
            <a:endParaRPr sz="1200">
              <a:solidFill>
                <a:srgbClr val="FF004E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"Use as Google Slides Theme".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have to be signed in to your Google account.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383077" y="1646250"/>
            <a:ext cx="3700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4E"/>
                </a:solidFill>
              </a:rPr>
              <a:t>EDIT IN POWERPOINT®</a:t>
            </a:r>
            <a:endParaRPr sz="1200">
              <a:solidFill>
                <a:srgbClr val="FF004E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000000"/>
                </a:solidFill>
                <a:hlinkClick r:id="rId3"/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7239000" cy="82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4E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FF004E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FF004E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4E"/>
                </a:solidFill>
              </a:rPr>
              <a:t>This template is free to use under </a:t>
            </a:r>
            <a:r>
              <a:rPr lang="en" sz="1200" u="sng">
                <a:solidFill>
                  <a:srgbClr val="FF004E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F004E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004E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004E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004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 idx="4294967295"/>
          </p:nvPr>
        </p:nvSpPr>
        <p:spPr>
          <a:xfrm>
            <a:off x="0" y="1357313"/>
            <a:ext cx="3662363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Hello!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4294967295"/>
          </p:nvPr>
        </p:nvSpPr>
        <p:spPr>
          <a:xfrm>
            <a:off x="4513263" y="2774950"/>
            <a:ext cx="4630737" cy="224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</a:rPr>
              <a:t>I am Jayden Smith</a:t>
            </a:r>
            <a:endParaRPr sz="3600" dirty="0">
              <a:solidFill>
                <a:srgbClr val="00000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 am here because I love to give presentations.  You can find me at @username</a:t>
            </a:r>
            <a:endParaRPr sz="3600" b="1" dirty="0">
              <a:solidFill>
                <a:srgbClr val="000000"/>
              </a:solidFill>
            </a:endParaRPr>
          </a:p>
        </p:txBody>
      </p:sp>
      <p:pic>
        <p:nvPicPr>
          <p:cNvPr id="81" name="Shape 8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60"/>
            <a:ext cx="1393800" cy="139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slide title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And some text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0" y="1354138"/>
            <a:ext cx="8070850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BIG CONCEPT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4294967295"/>
          </p:nvPr>
        </p:nvSpPr>
        <p:spPr>
          <a:xfrm>
            <a:off x="0" y="2801938"/>
            <a:ext cx="350678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5" name="Shape 105"/>
          <p:cNvGrpSpPr/>
          <p:nvPr/>
        </p:nvGrpSpPr>
        <p:grpSpPr>
          <a:xfrm>
            <a:off x="7462771" y="480773"/>
            <a:ext cx="1055530" cy="1055594"/>
            <a:chOff x="6643075" y="3664250"/>
            <a:chExt cx="407950" cy="407975"/>
          </a:xfrm>
        </p:grpSpPr>
        <p:sp>
          <p:nvSpPr>
            <p:cNvPr id="106" name="Shape 10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 rot="2700000">
            <a:off x="6485596" y="678126"/>
            <a:ext cx="711027" cy="710987"/>
            <a:chOff x="576250" y="4319400"/>
            <a:chExt cx="442075" cy="442050"/>
          </a:xfrm>
        </p:grpSpPr>
        <p:sp>
          <p:nvSpPr>
            <p:cNvPr id="109" name="Shape 10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</a:t>
            </a:r>
            <a:r>
              <a:rPr lang="en">
                <a:solidFill>
                  <a:srgbClr val="FF004E"/>
                </a:solidFill>
              </a:rPr>
              <a:t>your content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FF004E"/>
                </a:solidFill>
              </a:rPr>
              <a:t>columns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4294967295"/>
          </p:nvPr>
        </p:nvSpPr>
        <p:spPr>
          <a:xfrm>
            <a:off x="0" y="1722438"/>
            <a:ext cx="2482850" cy="320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complex idea can be conveyed with just a single still image, namely making it possible to absorb large amounts of data quickly.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Shape 134" descr="coffee.jpg"/>
          <p:cNvPicPr preferRelativeResize="0"/>
          <p:nvPr/>
        </p:nvPicPr>
        <p:blipFill rotWithShape="1">
          <a:blip r:embed="rId3">
            <a:alphaModFix/>
          </a:blip>
          <a:srcRect l="11762"/>
          <a:stretch/>
        </p:blipFill>
        <p:spPr>
          <a:xfrm>
            <a:off x="4553062" y="0"/>
            <a:ext cx="45385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Introduzione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0" y="492125"/>
            <a:ext cx="1485900" cy="137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FF"/>
                </a:solidFill>
              </a:rPr>
              <a:t>Want big impact?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0" y="3311525"/>
            <a:ext cx="1485900" cy="1379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0" y="492125"/>
            <a:ext cx="1485900" cy="137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FF"/>
                </a:solidFill>
              </a:rPr>
              <a:t>Want big impact?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0" y="3311525"/>
            <a:ext cx="1485900" cy="1379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37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</a:t>
            </a:r>
            <a:r>
              <a:rPr lang="en">
                <a:solidFill>
                  <a:srgbClr val="FF004E"/>
                </a:solidFill>
              </a:rPr>
              <a:t>your ideas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Gray</a:t>
            </a:r>
            <a:endParaRPr b="1">
              <a:solidFill>
                <a:srgbClr val="FF004E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FF0040">
              <a:alpha val="819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FF0040">
              <a:alpha val="819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2582400" cy="13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diagrams to explain</a:t>
            </a:r>
            <a:r>
              <a:rPr lang="en">
                <a:solidFill>
                  <a:srgbClr val="000000"/>
                </a:solidFill>
              </a:rPr>
              <a:t> complex ideas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54" name="Shape 154"/>
          <p:cNvGrpSpPr/>
          <p:nvPr/>
        </p:nvGrpSpPr>
        <p:grpSpPr>
          <a:xfrm>
            <a:off x="5194437" y="851760"/>
            <a:ext cx="3343807" cy="3343678"/>
            <a:chOff x="1737360" y="868244"/>
            <a:chExt cx="5669392" cy="5669172"/>
          </a:xfrm>
        </p:grpSpPr>
        <p:sp>
          <p:nvSpPr>
            <p:cNvPr id="155" name="Shape 155"/>
            <p:cNvSpPr/>
            <p:nvPr/>
          </p:nvSpPr>
          <p:spPr>
            <a:xfrm>
              <a:off x="5579152" y="2138742"/>
              <a:ext cx="1827600" cy="312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30469"/>
                    <a:pt x="84228" y="5789"/>
                    <a:pt x="36574" y="0"/>
                  </a:cubicBezTo>
                  <a:cubicBezTo>
                    <a:pt x="38035" y="4054"/>
                    <a:pt x="38790" y="8264"/>
                    <a:pt x="38790" y="12574"/>
                  </a:cubicBezTo>
                  <a:cubicBezTo>
                    <a:pt x="38790" y="31778"/>
                    <a:pt x="23668" y="48933"/>
                    <a:pt x="0" y="60170"/>
                  </a:cubicBezTo>
                  <a:cubicBezTo>
                    <a:pt x="23668" y="71365"/>
                    <a:pt x="38790" y="88463"/>
                    <a:pt x="38790" y="107610"/>
                  </a:cubicBezTo>
                  <a:cubicBezTo>
                    <a:pt x="38790" y="111863"/>
                    <a:pt x="38060" y="116002"/>
                    <a:pt x="36647" y="120000"/>
                  </a:cubicBezTo>
                  <a:cubicBezTo>
                    <a:pt x="84253" y="114196"/>
                    <a:pt x="120000" y="89544"/>
                    <a:pt x="120000" y="6000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4572079" y="3707358"/>
              <a:ext cx="1597800" cy="159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637" y="0"/>
                  </a:moveTo>
                  <a:cubicBezTo>
                    <a:pt x="61072" y="11868"/>
                    <a:pt x="43666" y="20358"/>
                    <a:pt x="24618" y="24351"/>
                  </a:cubicBezTo>
                  <a:cubicBezTo>
                    <a:pt x="20608" y="43621"/>
                    <a:pt x="12002" y="61214"/>
                    <a:pt x="0" y="75904"/>
                  </a:cubicBezTo>
                  <a:cubicBezTo>
                    <a:pt x="22028" y="102825"/>
                    <a:pt x="55446" y="120000"/>
                    <a:pt x="92847" y="120000"/>
                  </a:cubicBezTo>
                  <a:cubicBezTo>
                    <a:pt x="101313" y="120000"/>
                    <a:pt x="109584" y="119134"/>
                    <a:pt x="117549" y="117458"/>
                  </a:cubicBezTo>
                  <a:cubicBezTo>
                    <a:pt x="119164" y="109611"/>
                    <a:pt x="120000" y="101484"/>
                    <a:pt x="120000" y="93134"/>
                  </a:cubicBezTo>
                  <a:cubicBezTo>
                    <a:pt x="120000" y="55545"/>
                    <a:pt x="102705" y="21978"/>
                    <a:pt x="75637" y="0"/>
                  </a:cubicBezTo>
                  <a:close/>
                </a:path>
              </a:pathLst>
            </a:custGeom>
            <a:solidFill>
              <a:srgbClr val="D824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737360" y="2138742"/>
              <a:ext cx="1827900" cy="312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170"/>
                  </a:moveTo>
                  <a:cubicBezTo>
                    <a:pt x="96311" y="48933"/>
                    <a:pt x="81192" y="31778"/>
                    <a:pt x="81192" y="12574"/>
                  </a:cubicBezTo>
                  <a:cubicBezTo>
                    <a:pt x="81192" y="8264"/>
                    <a:pt x="81947" y="4054"/>
                    <a:pt x="83408" y="0"/>
                  </a:cubicBezTo>
                  <a:cubicBezTo>
                    <a:pt x="35788" y="5803"/>
                    <a:pt x="0" y="30469"/>
                    <a:pt x="0" y="60000"/>
                  </a:cubicBezTo>
                  <a:cubicBezTo>
                    <a:pt x="0" y="89544"/>
                    <a:pt x="35763" y="114182"/>
                    <a:pt x="83335" y="120000"/>
                  </a:cubicBezTo>
                  <a:cubicBezTo>
                    <a:pt x="81923" y="116002"/>
                    <a:pt x="81192" y="111863"/>
                    <a:pt x="81192" y="107610"/>
                  </a:cubicBezTo>
                  <a:cubicBezTo>
                    <a:pt x="81192" y="88463"/>
                    <a:pt x="96311" y="71365"/>
                    <a:pt x="120000" y="60170"/>
                  </a:cubicBezTo>
                  <a:close/>
                </a:path>
              </a:pathLst>
            </a:custGeom>
            <a:gradFill>
              <a:gsLst>
                <a:gs pos="0">
                  <a:srgbClr val="CA8A00"/>
                </a:gs>
                <a:gs pos="80000">
                  <a:srgbClr val="FFB600"/>
                </a:gs>
                <a:gs pos="100000">
                  <a:srgbClr val="FFBA00"/>
                </a:gs>
              </a:gsLst>
              <a:lin ang="16200038" scaled="0"/>
            </a:gradFill>
            <a:ln w="9525" cap="flat" cmpd="sng">
              <a:solidFill>
                <a:srgbClr val="EFAB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974105" y="3707358"/>
              <a:ext cx="1598100" cy="159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75904"/>
                  </a:moveTo>
                  <a:cubicBezTo>
                    <a:pt x="107997" y="61214"/>
                    <a:pt x="99391" y="43621"/>
                    <a:pt x="95381" y="24351"/>
                  </a:cubicBezTo>
                  <a:cubicBezTo>
                    <a:pt x="76333" y="20358"/>
                    <a:pt x="58955" y="11840"/>
                    <a:pt x="44390" y="0"/>
                  </a:cubicBezTo>
                  <a:cubicBezTo>
                    <a:pt x="17294" y="21978"/>
                    <a:pt x="0" y="55545"/>
                    <a:pt x="0" y="93134"/>
                  </a:cubicBezTo>
                  <a:cubicBezTo>
                    <a:pt x="0" y="101484"/>
                    <a:pt x="835" y="109611"/>
                    <a:pt x="2450" y="117458"/>
                  </a:cubicBezTo>
                  <a:cubicBezTo>
                    <a:pt x="10415" y="119134"/>
                    <a:pt x="18686" y="120000"/>
                    <a:pt x="27152" y="120000"/>
                  </a:cubicBezTo>
                  <a:cubicBezTo>
                    <a:pt x="64581" y="120000"/>
                    <a:pt x="97999" y="102825"/>
                    <a:pt x="120000" y="75904"/>
                  </a:cubicBezTo>
                  <a:close/>
                </a:path>
              </a:pathLst>
            </a:custGeom>
            <a:gradFill>
              <a:gsLst>
                <a:gs pos="0">
                  <a:srgbClr val="BA5D2A"/>
                </a:gs>
                <a:gs pos="80000">
                  <a:srgbClr val="F57A38"/>
                </a:gs>
                <a:gs pos="100000">
                  <a:srgbClr val="FA7A34"/>
                </a:gs>
              </a:gsLst>
              <a:lin ang="16200038" scaled="0"/>
            </a:gradFill>
            <a:ln w="9525" cap="flat" cmpd="sng">
              <a:solidFill>
                <a:srgbClr val="E580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244132" y="4030752"/>
              <a:ext cx="655800" cy="68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9773" y="44853"/>
                    <a:pt x="30746" y="85807"/>
                    <a:pt x="60000" y="120000"/>
                  </a:cubicBezTo>
                  <a:cubicBezTo>
                    <a:pt x="89253" y="85807"/>
                    <a:pt x="110226" y="44853"/>
                    <a:pt x="120000" y="0"/>
                  </a:cubicBezTo>
                  <a:cubicBezTo>
                    <a:pt x="100656" y="3835"/>
                    <a:pt x="80565" y="5915"/>
                    <a:pt x="60000" y="5915"/>
                  </a:cubicBezTo>
                  <a:cubicBezTo>
                    <a:pt x="39434" y="5915"/>
                    <a:pt x="19343" y="3835"/>
                    <a:pt x="0" y="0"/>
                  </a:cubicBezTo>
                  <a:close/>
                </a:path>
              </a:pathLst>
            </a:custGeom>
            <a:solidFill>
              <a:srgbClr val="8A3C1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007858" y="868244"/>
              <a:ext cx="3128400" cy="182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999"/>
                  </a:moveTo>
                  <a:cubicBezTo>
                    <a:pt x="71251" y="96439"/>
                    <a:pt x="88321" y="81424"/>
                    <a:pt x="107425" y="81424"/>
                  </a:cubicBezTo>
                  <a:cubicBezTo>
                    <a:pt x="111735" y="81424"/>
                    <a:pt x="115945" y="82181"/>
                    <a:pt x="120000" y="83645"/>
                  </a:cubicBezTo>
                  <a:cubicBezTo>
                    <a:pt x="114210" y="35890"/>
                    <a:pt x="89544" y="0"/>
                    <a:pt x="60000" y="0"/>
                  </a:cubicBezTo>
                  <a:cubicBezTo>
                    <a:pt x="30469" y="0"/>
                    <a:pt x="5803" y="35890"/>
                    <a:pt x="0" y="83645"/>
                  </a:cubicBezTo>
                  <a:cubicBezTo>
                    <a:pt x="4054" y="82181"/>
                    <a:pt x="8264" y="81424"/>
                    <a:pt x="12574" y="81424"/>
                  </a:cubicBezTo>
                  <a:cubicBezTo>
                    <a:pt x="31692" y="81424"/>
                    <a:pt x="48762" y="96439"/>
                    <a:pt x="60000" y="119999"/>
                  </a:cubicBez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4572079" y="2104989"/>
              <a:ext cx="1597800" cy="160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3878"/>
                  </a:moveTo>
                  <a:cubicBezTo>
                    <a:pt x="12169" y="58653"/>
                    <a:pt x="20830" y="76398"/>
                    <a:pt x="24757" y="95866"/>
                  </a:cubicBezTo>
                  <a:cubicBezTo>
                    <a:pt x="43778" y="99810"/>
                    <a:pt x="61100" y="108252"/>
                    <a:pt x="75637" y="120000"/>
                  </a:cubicBezTo>
                  <a:cubicBezTo>
                    <a:pt x="102705" y="98060"/>
                    <a:pt x="120000" y="64568"/>
                    <a:pt x="120000" y="27077"/>
                  </a:cubicBezTo>
                  <a:cubicBezTo>
                    <a:pt x="120000" y="18662"/>
                    <a:pt x="119136" y="10442"/>
                    <a:pt x="117465" y="2527"/>
                  </a:cubicBezTo>
                  <a:cubicBezTo>
                    <a:pt x="109528" y="860"/>
                    <a:pt x="101285" y="0"/>
                    <a:pt x="92847" y="0"/>
                  </a:cubicBezTo>
                  <a:cubicBezTo>
                    <a:pt x="55446" y="0"/>
                    <a:pt x="22028" y="17079"/>
                    <a:pt x="0" y="43878"/>
                  </a:cubicBezTo>
                  <a:close/>
                </a:path>
              </a:pathLst>
            </a:custGeom>
            <a:solidFill>
              <a:srgbClr val="24617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4899868" y="3385063"/>
              <a:ext cx="679200" cy="64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0" y="59069"/>
                  </a:moveTo>
                  <a:cubicBezTo>
                    <a:pt x="5960" y="79954"/>
                    <a:pt x="3864" y="100356"/>
                    <a:pt x="0" y="119999"/>
                  </a:cubicBezTo>
                  <a:cubicBezTo>
                    <a:pt x="44803" y="110143"/>
                    <a:pt x="85742" y="89190"/>
                    <a:pt x="119999" y="59896"/>
                  </a:cubicBezTo>
                  <a:cubicBezTo>
                    <a:pt x="85807" y="30740"/>
                    <a:pt x="45065" y="9787"/>
                    <a:pt x="327" y="0"/>
                  </a:cubicBezTo>
                  <a:cubicBezTo>
                    <a:pt x="3995" y="19092"/>
                    <a:pt x="5960" y="38805"/>
                    <a:pt x="5960" y="59069"/>
                  </a:cubicBezTo>
                  <a:close/>
                </a:path>
              </a:pathLst>
            </a:custGeom>
            <a:solidFill>
              <a:srgbClr val="9018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974105" y="2104989"/>
              <a:ext cx="1598100" cy="160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390" y="120000"/>
                  </a:moveTo>
                  <a:cubicBezTo>
                    <a:pt x="58899" y="108252"/>
                    <a:pt x="76249" y="99810"/>
                    <a:pt x="95242" y="95866"/>
                  </a:cubicBezTo>
                  <a:cubicBezTo>
                    <a:pt x="99169" y="76398"/>
                    <a:pt x="107857" y="58653"/>
                    <a:pt x="120000" y="43878"/>
                  </a:cubicBezTo>
                  <a:cubicBezTo>
                    <a:pt x="97999" y="17079"/>
                    <a:pt x="64581" y="0"/>
                    <a:pt x="27152" y="0"/>
                  </a:cubicBezTo>
                  <a:cubicBezTo>
                    <a:pt x="18714" y="0"/>
                    <a:pt x="10471" y="860"/>
                    <a:pt x="2534" y="2527"/>
                  </a:cubicBezTo>
                  <a:cubicBezTo>
                    <a:pt x="863" y="10442"/>
                    <a:pt x="0" y="18662"/>
                    <a:pt x="0" y="27077"/>
                  </a:cubicBezTo>
                  <a:cubicBezTo>
                    <a:pt x="0" y="64568"/>
                    <a:pt x="17294" y="98060"/>
                    <a:pt x="44390" y="120000"/>
                  </a:cubicBezTo>
                  <a:close/>
                </a:path>
              </a:pathLst>
            </a:custGeom>
            <a:gradFill>
              <a:gsLst>
                <a:gs pos="0">
                  <a:srgbClr val="458E48"/>
                </a:gs>
                <a:gs pos="80000">
                  <a:srgbClr val="5BBC5E"/>
                </a:gs>
                <a:gs pos="100000">
                  <a:srgbClr val="5BBD5C"/>
                </a:gs>
              </a:gsLst>
              <a:lin ang="16200038" scaled="0"/>
            </a:gradFill>
            <a:ln w="9525" cap="flat" cmpd="sng">
              <a:solidFill>
                <a:srgbClr val="66B3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565162" y="3385063"/>
              <a:ext cx="678900" cy="64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672" y="0"/>
                  </a:moveTo>
                  <a:cubicBezTo>
                    <a:pt x="74975" y="9787"/>
                    <a:pt x="34145" y="30740"/>
                    <a:pt x="0" y="59896"/>
                  </a:cubicBezTo>
                  <a:cubicBezTo>
                    <a:pt x="34276" y="89121"/>
                    <a:pt x="75172" y="110143"/>
                    <a:pt x="119999" y="119999"/>
                  </a:cubicBezTo>
                  <a:cubicBezTo>
                    <a:pt x="116133" y="100356"/>
                    <a:pt x="114036" y="79954"/>
                    <a:pt x="114036" y="59069"/>
                  </a:cubicBezTo>
                  <a:cubicBezTo>
                    <a:pt x="114036" y="38805"/>
                    <a:pt x="116002" y="19092"/>
                    <a:pt x="119672" y="0"/>
                  </a:cubicBezTo>
                  <a:close/>
                </a:path>
              </a:pathLst>
            </a:custGeom>
            <a:solidFill>
              <a:srgbClr val="4792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242405" y="2690866"/>
              <a:ext cx="659400" cy="69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10483" y="75064"/>
                    <a:pt x="89493" y="34102"/>
                    <a:pt x="60000" y="0"/>
                  </a:cubicBezTo>
                  <a:cubicBezTo>
                    <a:pt x="30573" y="34102"/>
                    <a:pt x="9516" y="75064"/>
                    <a:pt x="0" y="120000"/>
                  </a:cubicBezTo>
                  <a:cubicBezTo>
                    <a:pt x="19370" y="116153"/>
                    <a:pt x="39415" y="114102"/>
                    <a:pt x="60000" y="114102"/>
                  </a:cubicBezTo>
                  <a:cubicBezTo>
                    <a:pt x="80584" y="114102"/>
                    <a:pt x="100629" y="116153"/>
                    <a:pt x="120000" y="120000"/>
                  </a:cubicBezTo>
                  <a:close/>
                </a:path>
              </a:pathLst>
            </a:custGeom>
            <a:solidFill>
              <a:srgbClr val="4792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210380" y="3350997"/>
              <a:ext cx="723300" cy="71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07" y="5738"/>
                  </a:moveTo>
                  <a:cubicBezTo>
                    <a:pt x="97046" y="1995"/>
                    <a:pt x="78769" y="0"/>
                    <a:pt x="60000" y="0"/>
                  </a:cubicBezTo>
                  <a:cubicBezTo>
                    <a:pt x="41230" y="0"/>
                    <a:pt x="22953" y="1995"/>
                    <a:pt x="5292" y="5738"/>
                  </a:cubicBezTo>
                  <a:cubicBezTo>
                    <a:pt x="1846" y="23014"/>
                    <a:pt x="0" y="40852"/>
                    <a:pt x="0" y="59189"/>
                  </a:cubicBezTo>
                  <a:cubicBezTo>
                    <a:pt x="0" y="78087"/>
                    <a:pt x="1969" y="96548"/>
                    <a:pt x="5600" y="114324"/>
                  </a:cubicBezTo>
                  <a:cubicBezTo>
                    <a:pt x="23138" y="118004"/>
                    <a:pt x="41353" y="120000"/>
                    <a:pt x="60000" y="120000"/>
                  </a:cubicBezTo>
                  <a:cubicBezTo>
                    <a:pt x="78646" y="120000"/>
                    <a:pt x="96861" y="118004"/>
                    <a:pt x="114400" y="114324"/>
                  </a:cubicBezTo>
                  <a:cubicBezTo>
                    <a:pt x="118030" y="96548"/>
                    <a:pt x="120000" y="78087"/>
                    <a:pt x="120000" y="59189"/>
                  </a:cubicBezTo>
                  <a:cubicBezTo>
                    <a:pt x="120000" y="40852"/>
                    <a:pt x="118153" y="23014"/>
                    <a:pt x="114707" y="5738"/>
                  </a:cubicBezTo>
                  <a:close/>
                </a:path>
              </a:pathLst>
            </a:cu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006759" y="4715216"/>
              <a:ext cx="3130500" cy="18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48770" y="23540"/>
                    <a:pt x="31712" y="38559"/>
                    <a:pt x="12608" y="38559"/>
                  </a:cubicBezTo>
                  <a:cubicBezTo>
                    <a:pt x="8287" y="38559"/>
                    <a:pt x="4065" y="37802"/>
                    <a:pt x="0" y="36336"/>
                  </a:cubicBezTo>
                  <a:cubicBezTo>
                    <a:pt x="5742" y="84102"/>
                    <a:pt x="30433" y="119999"/>
                    <a:pt x="60000" y="119999"/>
                  </a:cubicBezTo>
                  <a:cubicBezTo>
                    <a:pt x="89580" y="119999"/>
                    <a:pt x="114257" y="84102"/>
                    <a:pt x="120000" y="36336"/>
                  </a:cubicBezTo>
                  <a:cubicBezTo>
                    <a:pt x="115934" y="37802"/>
                    <a:pt x="111712" y="38559"/>
                    <a:pt x="107391" y="38559"/>
                  </a:cubicBezTo>
                  <a:cubicBezTo>
                    <a:pt x="88301" y="38559"/>
                    <a:pt x="71243" y="2354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B64152"/>
                </a:gs>
                <a:gs pos="80000">
                  <a:srgbClr val="EF566B"/>
                </a:gs>
                <a:gs pos="100000">
                  <a:srgbClr val="F35469"/>
                </a:gs>
              </a:gsLst>
              <a:lin ang="16200038" scaled="0"/>
            </a:gradFill>
            <a:ln w="9525" cap="flat" cmpd="sng">
              <a:solidFill>
                <a:srgbClr val="E26677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2000" endA="300" endPos="35000" fadeDir="5400012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Shape 168"/>
          <p:cNvSpPr/>
          <p:nvPr/>
        </p:nvSpPr>
        <p:spPr>
          <a:xfrm>
            <a:off x="6444688" y="1214161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Business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6444688" y="3604245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Finance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248231" y="2438688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Leader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599018" y="2438688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Economy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7020438" y="1910680"/>
            <a:ext cx="693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Risk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7020438" y="2907719"/>
            <a:ext cx="693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Profit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065517" y="1910680"/>
            <a:ext cx="693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Rise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065517" y="2907719"/>
            <a:ext cx="693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Idea</a:t>
            </a:r>
            <a:endParaRPr sz="10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76" name="Shape 176"/>
          <p:cNvGrpSpPr/>
          <p:nvPr/>
        </p:nvGrpSpPr>
        <p:grpSpPr>
          <a:xfrm rot="10800000" flipH="1">
            <a:off x="5935436" y="807988"/>
            <a:ext cx="921227" cy="337186"/>
            <a:chOff x="3567105" y="2981335"/>
            <a:chExt cx="3862589" cy="2157300"/>
          </a:xfrm>
        </p:grpSpPr>
        <p:cxnSp>
          <p:nvCxnSpPr>
            <p:cNvPr id="177" name="Shape 177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8" name="Shape 178"/>
            <p:cNvCxnSpPr/>
            <p:nvPr/>
          </p:nvCxnSpPr>
          <p:spPr>
            <a:xfrm rot="10800000" flipH="1">
              <a:off x="5348294" y="2981335"/>
              <a:ext cx="2081400" cy="21558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79" name="Shape 179"/>
          <p:cNvSpPr/>
          <p:nvPr/>
        </p:nvSpPr>
        <p:spPr>
          <a:xfrm>
            <a:off x="4861173" y="3665692"/>
            <a:ext cx="8079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80" name="Shape 180"/>
          <p:cNvGrpSpPr/>
          <p:nvPr/>
        </p:nvGrpSpPr>
        <p:grpSpPr>
          <a:xfrm rot="5400000" flipH="1">
            <a:off x="4901747" y="3008973"/>
            <a:ext cx="921227" cy="337186"/>
            <a:chOff x="3567105" y="2981335"/>
            <a:chExt cx="3862589" cy="2157300"/>
          </a:xfrm>
        </p:grpSpPr>
        <p:cxnSp>
          <p:nvCxnSpPr>
            <p:cNvPr id="181" name="Shape 181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2" name="Shape 182"/>
            <p:cNvCxnSpPr/>
            <p:nvPr/>
          </p:nvCxnSpPr>
          <p:spPr>
            <a:xfrm rot="10800000" flipH="1">
              <a:off x="5348294" y="2981335"/>
              <a:ext cx="2081400" cy="21558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83" name="Shape 183"/>
          <p:cNvSpPr/>
          <p:nvPr/>
        </p:nvSpPr>
        <p:spPr>
          <a:xfrm>
            <a:off x="7849440" y="4046692"/>
            <a:ext cx="884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84" name="Shape 184"/>
          <p:cNvGrpSpPr/>
          <p:nvPr/>
        </p:nvGrpSpPr>
        <p:grpSpPr>
          <a:xfrm flipH="1">
            <a:off x="6906613" y="3947060"/>
            <a:ext cx="921227" cy="337186"/>
            <a:chOff x="3567105" y="2981335"/>
            <a:chExt cx="3862589" cy="2157300"/>
          </a:xfrm>
        </p:grpSpPr>
        <p:cxnSp>
          <p:nvCxnSpPr>
            <p:cNvPr id="185" name="Shape 185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6" name="Shape 186"/>
            <p:cNvCxnSpPr/>
            <p:nvPr/>
          </p:nvCxnSpPr>
          <p:spPr>
            <a:xfrm rot="10800000" flipH="1">
              <a:off x="5348294" y="2981335"/>
              <a:ext cx="2081400" cy="21558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87" name="Shape 187"/>
          <p:cNvSpPr/>
          <p:nvPr/>
        </p:nvSpPr>
        <p:spPr>
          <a:xfrm>
            <a:off x="8154240" y="795539"/>
            <a:ext cx="8400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88" name="Shape 188"/>
          <p:cNvGrpSpPr/>
          <p:nvPr/>
        </p:nvGrpSpPr>
        <p:grpSpPr>
          <a:xfrm rot="-5400000" flipH="1">
            <a:off x="7852440" y="1730299"/>
            <a:ext cx="921227" cy="337186"/>
            <a:chOff x="3567105" y="2981335"/>
            <a:chExt cx="3862589" cy="2157300"/>
          </a:xfrm>
        </p:grpSpPr>
        <p:cxnSp>
          <p:nvCxnSpPr>
            <p:cNvPr id="189" name="Shape 189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0" name="Shape 190"/>
            <p:cNvCxnSpPr/>
            <p:nvPr/>
          </p:nvCxnSpPr>
          <p:spPr>
            <a:xfrm rot="10800000" flipH="1">
              <a:off x="5348294" y="2981335"/>
              <a:ext cx="2081400" cy="21558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91" name="Shape 191"/>
          <p:cNvSpPr/>
          <p:nvPr/>
        </p:nvSpPr>
        <p:spPr>
          <a:xfrm>
            <a:off x="4791062" y="582714"/>
            <a:ext cx="11229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584350" y="4072175"/>
            <a:ext cx="2319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Diagram featured by </a:t>
            </a:r>
            <a:r>
              <a:rPr lang="en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poweredtemplate.com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rgbClr val="FF004E"/>
                </a:solidFill>
              </a:rPr>
              <a:t>compare data</a:t>
            </a:r>
            <a:endParaRPr>
              <a:solidFill>
                <a:srgbClr val="FF004E"/>
              </a:solidFill>
            </a:endParaRPr>
          </a:p>
        </p:txBody>
      </p:sp>
      <p:graphicFrame>
        <p:nvGraphicFramePr>
          <p:cNvPr id="198" name="Shape 198"/>
          <p:cNvGraphicFramePr/>
          <p:nvPr/>
        </p:nvGraphicFramePr>
        <p:xfrm>
          <a:off x="967700" y="1564481"/>
          <a:ext cx="5589400" cy="2713200"/>
        </p:xfrm>
        <a:graphic>
          <a:graphicData uri="http://schemas.openxmlformats.org/drawingml/2006/table">
            <a:tbl>
              <a:tblPr>
                <a:noFill/>
                <a:tableStyleId>{CA5F0F68-2404-49DC-8F32-0B11385BBA11}</a:tableStyleId>
              </a:tblPr>
              <a:tblGrid>
                <a:gridCol w="13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8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Yellow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Blue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Orange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sz="3000" b="1" dirty="0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937401" y="1143925"/>
            <a:ext cx="7748826" cy="369137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308225" y="1885500"/>
            <a:ext cx="698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office</a:t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570425" y="2331300"/>
            <a:ext cx="146100" cy="146100"/>
          </a:xfrm>
          <a:prstGeom prst="mathMultiply">
            <a:avLst>
              <a:gd name="adj1" fmla="val 23520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189775" y="3731525"/>
            <a:ext cx="146100" cy="146100"/>
          </a:xfrm>
          <a:prstGeom prst="mathMultiply">
            <a:avLst>
              <a:gd name="adj1" fmla="val 23520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139575" y="2088000"/>
            <a:ext cx="146100" cy="146100"/>
          </a:xfrm>
          <a:prstGeom prst="mathMultiply">
            <a:avLst>
              <a:gd name="adj1" fmla="val 23520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4833725" y="4072850"/>
            <a:ext cx="146100" cy="146100"/>
          </a:xfrm>
          <a:prstGeom prst="mathMultiply">
            <a:avLst>
              <a:gd name="adj1" fmla="val 23520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806125" y="2551325"/>
            <a:ext cx="146100" cy="146100"/>
          </a:xfrm>
          <a:prstGeom prst="mathMultiply">
            <a:avLst>
              <a:gd name="adj1" fmla="val 23520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7585500" y="4188950"/>
            <a:ext cx="146100" cy="146100"/>
          </a:xfrm>
          <a:prstGeom prst="mathMultiply">
            <a:avLst>
              <a:gd name="adj1" fmla="val 23520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ctrTitle" idx="4294967295"/>
          </p:nvPr>
        </p:nvSpPr>
        <p:spPr>
          <a:xfrm>
            <a:off x="0" y="13541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ubTitle" idx="4294967295"/>
          </p:nvPr>
        </p:nvSpPr>
        <p:spPr>
          <a:xfrm>
            <a:off x="0" y="2687638"/>
            <a:ext cx="77724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 idx="4294967295"/>
          </p:nvPr>
        </p:nvSpPr>
        <p:spPr>
          <a:xfrm>
            <a:off x="0" y="1905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4E"/>
                </a:solidFill>
              </a:rPr>
              <a:t>89,526,124$</a:t>
            </a:r>
            <a:endParaRPr sz="7200">
              <a:solidFill>
                <a:srgbClr val="FF004E"/>
              </a:solidFill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4294967295"/>
          </p:nvPr>
        </p:nvSpPr>
        <p:spPr>
          <a:xfrm>
            <a:off x="0" y="10302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24" name="Shape 224"/>
          <p:cNvSpPr txBox="1">
            <a:spLocks noGrp="1"/>
          </p:cNvSpPr>
          <p:nvPr>
            <p:ph type="ctrTitle" idx="4294967295"/>
          </p:nvPr>
        </p:nvSpPr>
        <p:spPr>
          <a:xfrm>
            <a:off x="0" y="32766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4E"/>
                </a:solidFill>
              </a:rPr>
              <a:t>100%</a:t>
            </a:r>
            <a:endParaRPr sz="7200">
              <a:solidFill>
                <a:srgbClr val="FF004E"/>
              </a:solidFill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4294967295"/>
          </p:nvPr>
        </p:nvSpPr>
        <p:spPr>
          <a:xfrm>
            <a:off x="0" y="41163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0" y="17335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4E"/>
                </a:solidFill>
              </a:rPr>
              <a:t>185,244</a:t>
            </a:r>
            <a:r>
              <a:rPr lang="en" sz="4800">
                <a:solidFill>
                  <a:srgbClr val="FF004E"/>
                </a:solidFill>
              </a:rPr>
              <a:t> users</a:t>
            </a:r>
            <a:endParaRPr sz="4800">
              <a:solidFill>
                <a:srgbClr val="FF004E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0" y="25733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is easy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12175" y="2556750"/>
            <a:ext cx="9130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Shape 234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861200" y="2677825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  <a:endParaRPr sz="18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834900" y="2677825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</a:t>
            </a:r>
            <a:endParaRPr sz="18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6790350" y="2677825"/>
            <a:ext cx="10740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last</a:t>
            </a:r>
            <a:endParaRPr sz="18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some concepts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844425" y="1619250"/>
            <a:ext cx="2017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844425" y="3124200"/>
            <a:ext cx="2017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2965239" y="1619250"/>
            <a:ext cx="2017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7126288" y="1619250"/>
            <a:ext cx="2017712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9" name="Shape 249"/>
          <p:cNvSpPr txBox="1">
            <a:spLocks noGrp="1"/>
          </p:cNvSpPr>
          <p:nvPr>
            <p:ph type="body" idx="4294967295"/>
          </p:nvPr>
        </p:nvSpPr>
        <p:spPr>
          <a:xfrm>
            <a:off x="0" y="3124200"/>
            <a:ext cx="2017713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0" name="Shape 250"/>
          <p:cNvSpPr txBox="1">
            <a:spLocks noGrp="1"/>
          </p:cNvSpPr>
          <p:nvPr>
            <p:ph type="body" idx="4294967295"/>
          </p:nvPr>
        </p:nvSpPr>
        <p:spPr>
          <a:xfrm>
            <a:off x="7126288" y="3124200"/>
            <a:ext cx="2017712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Data Analysis</a:t>
            </a:r>
            <a:endParaRPr dirty="0">
              <a:solidFill>
                <a:srgbClr val="FF004E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7860304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Negli ultimi anni si è assistito ad una esplosione dei dati </a:t>
            </a:r>
          </a:p>
          <a:p>
            <a:pPr marL="114300" indent="0">
              <a:buNone/>
            </a:pPr>
            <a:endParaRPr lang="it-IT" dirty="0"/>
          </a:p>
          <a:p>
            <a:r>
              <a:rPr lang="it-IT" dirty="0"/>
              <a:t>Importanza di analizzare questi grandi </a:t>
            </a:r>
            <a:r>
              <a:rPr lang="it-IT" dirty="0" err="1"/>
              <a:t>dataset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Necessità di applicativi basati sul Data Analysis</a:t>
            </a:r>
          </a:p>
          <a:p>
            <a:endParaRPr lang="it-IT" dirty="0"/>
          </a:p>
          <a:p>
            <a:r>
              <a:rPr lang="it-IT" b="1" dirty="0"/>
              <a:t>Prendere decisioni in base all’analisi dati </a:t>
            </a:r>
            <a:endParaRPr lang="it-IT" dirty="0"/>
          </a:p>
          <a:p>
            <a:endParaRPr lang="it-IT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501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246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copy&amp;paste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908500" cy="40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4294967295"/>
          </p:nvPr>
        </p:nvSpPr>
        <p:spPr>
          <a:xfrm>
            <a:off x="0" y="1436688"/>
            <a:ext cx="2984500" cy="348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iPhone</a:t>
            </a:r>
            <a:endParaRPr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</a:t>
            </a: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4294967295"/>
          </p:nvPr>
        </p:nvSpPr>
        <p:spPr>
          <a:xfrm>
            <a:off x="0" y="1436688"/>
            <a:ext cx="2984500" cy="348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Tablet</a:t>
            </a:r>
            <a:endParaRPr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</a:t>
            </a: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4294967295"/>
          </p:nvPr>
        </p:nvSpPr>
        <p:spPr>
          <a:xfrm>
            <a:off x="0" y="1436688"/>
            <a:ext cx="2984500" cy="348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3949151" y="930376"/>
            <a:ext cx="4748024" cy="369639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147841" y="1126671"/>
            <a:ext cx="4350600" cy="27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Desktop</a:t>
            </a:r>
            <a:endParaRPr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</a:t>
            </a:r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0" y="1436688"/>
            <a:ext cx="2984500" cy="348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4468813" y="1357313"/>
            <a:ext cx="4675187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Thanks!!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4513263" y="2774950"/>
            <a:ext cx="4630737" cy="224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Any questions?</a:t>
            </a:r>
            <a:endParaRPr sz="36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You can find me at @username &amp; user@mail.me</a:t>
            </a:r>
            <a:endParaRPr sz="3600" b="1">
              <a:solidFill>
                <a:srgbClr val="000000"/>
              </a:solidFill>
            </a:endParaRPr>
          </a:p>
        </p:txBody>
      </p:sp>
      <p:pic>
        <p:nvPicPr>
          <p:cNvPr id="295" name="Shape 29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60"/>
            <a:ext cx="1393800" cy="139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>
                <a:solidFill>
                  <a:srgbClr val="000000"/>
                </a:solidFill>
              </a:rPr>
              <a:t>Presentation template by </a:t>
            </a:r>
            <a:r>
              <a:rPr lang="en" u="sng">
                <a:solidFill>
                  <a:srgbClr val="000000"/>
                </a:solidFill>
                <a:hlinkClick r:id="rId3"/>
              </a:rPr>
              <a:t>SlidesCarnival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>
                <a:solidFill>
                  <a:srgbClr val="000000"/>
                </a:solidFill>
              </a:rPr>
              <a:t>Photographs by </a:t>
            </a:r>
            <a:r>
              <a:rPr lang="en" u="sng">
                <a:solidFill>
                  <a:srgbClr val="000000"/>
                </a:solidFill>
                <a:hlinkClick r:id="rId4"/>
              </a:rPr>
              <a:t>Unsplash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design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844425" y="1728700"/>
            <a:ext cx="7842300" cy="2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This presentation uses the following typographies and colors: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" sz="1200">
                <a:solidFill>
                  <a:srgbClr val="000000"/>
                </a:solidFill>
              </a:rPr>
              <a:t>Titles: Titillium web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" sz="1200">
                <a:solidFill>
                  <a:srgbClr val="000000"/>
                </a:solidFill>
              </a:rPr>
              <a:t>Body copy: Titillium web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You can download the fonts on this page: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00"/>
                </a:solidFill>
                <a:hlinkClick r:id="rId3"/>
              </a:rPr>
              <a:t>https://www.google.com/fonts#UsePlace:use/Collection:Titillium+Web:400,400italic,700,700italic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“arrow button” that appears on the top right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" sz="1200">
                <a:solidFill>
                  <a:srgbClr val="000000"/>
                </a:solidFill>
              </a:rPr>
              <a:t>Black </a:t>
            </a:r>
            <a:r>
              <a:rPr lang="en" sz="1200" b="1">
                <a:solidFill>
                  <a:srgbClr val="000000"/>
                </a:solidFill>
              </a:rPr>
              <a:t>#000000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" sz="1200">
                <a:solidFill>
                  <a:srgbClr val="000000"/>
                </a:solidFill>
              </a:rPr>
              <a:t>Magenta </a:t>
            </a:r>
            <a:r>
              <a:rPr lang="en" sz="1200" b="1">
                <a:solidFill>
                  <a:srgbClr val="FF004E"/>
                </a:solidFill>
              </a:rPr>
              <a:t>#ff004e</a:t>
            </a:r>
            <a:endParaRPr sz="1200" b="1">
              <a:solidFill>
                <a:srgbClr val="FF004E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844425" y="4400250"/>
            <a:ext cx="6636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FF004E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FF004E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FF004E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950" y="3224678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</a:t>
            </a: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15" name="Shape 315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16" name="Shape 31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Shape 330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31" name="Shape 33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Shape 3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37" name="Shape 3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Shape 342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45" name="Shape 34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Shape 34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Shape 350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51" name="Shape 35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Shape 35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59" name="Shape 35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Shape 363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Shape 367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68" name="Shape 36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71" name="Shape 37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74" name="Shape 37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78" name="Shape 37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86" name="Shape 38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93" name="Shape 39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Shape 397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Shape 39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99" name="Shape 39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02" name="Shape 402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08" name="Shape 40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11" name="Shape 41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19" name="Shape 41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25" name="Shape 42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34" name="Shape 43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39" name="Shape 4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44" name="Shape 44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49" name="Shape 4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52" name="Shape 452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55" name="Shape 45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Shape 457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Shape 45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59" name="Shape 45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62" name="Shape 462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Shape 470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Shape 472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73" name="Shape 47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Shape 47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77" name="Shape 47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80" name="Shape 48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85" name="Shape 485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Shape 488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Shape 48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90" name="Shape 49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97" name="Shape 49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07" name="Shape 50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11" name="Shape 51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15" name="Shape 51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21" name="Shape 52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24" name="Shape 52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32" name="Shape 53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39" name="Shape 5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42" name="Shape 54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Shape 550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51" name="Shape 55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60" name="Shape 56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Shape 562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63" name="Shape 56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70" name="Shape 57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78" name="Shape 57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82" name="Shape 582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89" name="Shape 58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93" name="Shape 593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597" name="Shape 59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03" name="Shape 603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31" name="Shape 63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55" name="Shape 65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70" name="Shape 67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74" name="Shape 67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81" name="Shape 68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90" name="Shape 69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94" name="Shape 69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00" name="Shape 70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08" name="Shape 70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15" name="Shape 715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25" name="Shape 725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37" name="Shape 7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43" name="Shape 743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51" name="Shape 75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54" name="Shape 75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757" name="Shape 75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Shape 75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67" name="Shape 767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4E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4E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  <a:endParaRPr sz="9600">
              <a:solidFill>
                <a:srgbClr val="FF004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Data Analysis</a:t>
            </a:r>
            <a:br>
              <a:rPr lang="it-IT" dirty="0"/>
            </a:br>
            <a:r>
              <a:rPr lang="en" dirty="0" err="1"/>
              <a:t>Esempi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4294967295"/>
          </p:nvPr>
        </p:nvSpPr>
        <p:spPr>
          <a:xfrm>
            <a:off x="0" y="1722438"/>
            <a:ext cx="2482850" cy="320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rgbClr val="832231"/>
              </a:buClr>
              <a:buFontTx/>
              <a:buChar char="-"/>
            </a:pPr>
            <a:r>
              <a:rPr lang="en" dirty="0" err="1">
                <a:solidFill>
                  <a:srgbClr val="FFFFFF"/>
                </a:solidFill>
              </a:rPr>
              <a:t>Analisi</a:t>
            </a:r>
            <a:r>
              <a:rPr lang="en" dirty="0">
                <a:solidFill>
                  <a:srgbClr val="FFFFFF"/>
                </a:solidFill>
              </a:rPr>
              <a:t> Social media</a:t>
            </a:r>
          </a:p>
          <a:p>
            <a:pPr marL="285750" lvl="0" indent="-285750">
              <a:buClr>
                <a:srgbClr val="832231"/>
              </a:buClr>
              <a:buFontTx/>
              <a:buChar char="-"/>
            </a:pPr>
            <a:r>
              <a:rPr lang="it-IT" dirty="0" err="1">
                <a:solidFill>
                  <a:srgbClr val="FFFFFF"/>
                </a:solidFill>
              </a:rPr>
              <a:t>Fraud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detection</a:t>
            </a:r>
            <a:endParaRPr lang="it-IT" dirty="0">
              <a:solidFill>
                <a:srgbClr val="FFFFFF"/>
              </a:solidFill>
            </a:endParaRPr>
          </a:p>
          <a:p>
            <a:pPr marL="285750" lvl="0" indent="-285750">
              <a:buClr>
                <a:srgbClr val="832231"/>
              </a:buClr>
              <a:buFontTx/>
              <a:buChar char="-"/>
            </a:pPr>
            <a:r>
              <a:rPr lang="it-IT" b="1" dirty="0">
                <a:solidFill>
                  <a:srgbClr val="FFFFFF"/>
                </a:solidFill>
              </a:rPr>
              <a:t>Gestione Aeroporti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B2DA0-8C3E-FE44-B902-A836466C7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803" y="639950"/>
            <a:ext cx="4504197" cy="3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Work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82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3331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Long </a:t>
            </a:r>
            <a:r>
              <a:rPr lang="it-IT" dirty="0" err="1"/>
              <a:t>term</a:t>
            </a:r>
            <a:r>
              <a:rPr lang="it-IT" dirty="0"/>
              <a:t> </a:t>
            </a:r>
            <a:r>
              <a:rPr lang="it-IT" dirty="0" err="1"/>
              <a:t>plannig</a:t>
            </a:r>
            <a:r>
              <a:rPr lang="it-IT" dirty="0"/>
              <a:t> JNB</a:t>
            </a:r>
            <a:endParaRPr dirty="0">
              <a:solidFill>
                <a:srgbClr val="FF004E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7860304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Lo scopo del </a:t>
            </a:r>
            <a:r>
              <a:rPr lang="it-IT" dirty="0" err="1"/>
              <a:t>project</a:t>
            </a:r>
            <a:r>
              <a:rPr lang="it-IT" dirty="0"/>
              <a:t> work è di fornire supporto nei processi decisionali dell’ </a:t>
            </a:r>
            <a:r>
              <a:rPr lang="it-IT" dirty="0" err="1"/>
              <a:t>allocamento</a:t>
            </a:r>
            <a:r>
              <a:rPr lang="it-IT" dirty="0"/>
              <a:t>  futuro delle risorse dell’aeroporto.</a:t>
            </a:r>
          </a:p>
          <a:p>
            <a:endParaRPr lang="it-IT" dirty="0"/>
          </a:p>
          <a:p>
            <a:r>
              <a:rPr lang="it-IT" dirty="0"/>
              <a:t>Le decisioni devono essere prese in base alle previsioni di crescita/decrescita delle risorse dell’</a:t>
            </a:r>
            <a:r>
              <a:rPr lang="it-IT" dirty="0" err="1"/>
              <a:t>areoporto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Aiutare nel processo decisionale mediante l’analisi dei data raccolti nei database dell’ente che gestisce l’aeroporto.</a:t>
            </a:r>
          </a:p>
          <a:p>
            <a:endParaRPr lang="it-IT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97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Gestione Aeroporti</a:t>
            </a:r>
            <a:br>
              <a:rPr lang="it-IT" dirty="0"/>
            </a:br>
            <a:r>
              <a:rPr lang="it-IT" dirty="0">
                <a:solidFill>
                  <a:srgbClr val="832231"/>
                </a:solidFill>
              </a:rPr>
              <a:t>Previsioni</a:t>
            </a:r>
            <a:endParaRPr dirty="0">
              <a:solidFill>
                <a:srgbClr val="832231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3508771" y="1512982"/>
            <a:ext cx="2337600" cy="2337600"/>
          </a:xfrm>
          <a:prstGeom prst="ellipse">
            <a:avLst/>
          </a:prstGeom>
          <a:solidFill>
            <a:srgbClr val="CC193E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F</a:t>
            </a:r>
            <a:r>
              <a:rPr lang="it-IT" sz="18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l</a:t>
            </a:r>
            <a:r>
              <a:rPr lang="en" sz="1800" b="1" dirty="0" err="1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ussi</a:t>
            </a:r>
            <a:endParaRPr lang="en" sz="18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800" b="1" dirty="0" err="1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Passeggeri</a:t>
            </a:r>
            <a:endParaRPr sz="18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655819" y="1512982"/>
            <a:ext cx="2337600" cy="2337600"/>
          </a:xfrm>
          <a:prstGeom prst="ellipse">
            <a:avLst/>
          </a:prstGeom>
          <a:solidFill>
            <a:srgbClr val="832231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Flussi</a:t>
            </a:r>
            <a:r>
              <a:rPr lang="en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Aeroportuali</a:t>
            </a:r>
            <a:endParaRPr sz="18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6254147" y="1512982"/>
            <a:ext cx="2337600" cy="2337600"/>
          </a:xfrm>
          <a:prstGeom prst="ellipse">
            <a:avLst/>
          </a:prstGeom>
          <a:solidFill>
            <a:srgbClr val="FB4361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Gestione</a:t>
            </a:r>
            <a:br>
              <a:rPr lang="en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800" b="1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Piazzole</a:t>
            </a:r>
            <a:r>
              <a:rPr lang="en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Rifornimento</a:t>
            </a:r>
            <a:endParaRPr sz="18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8765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644588" y="930376"/>
            <a:ext cx="6052587" cy="408985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904564" y="1147482"/>
            <a:ext cx="5531223" cy="28132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lt1"/>
                </a:solidFill>
              </a:rPr>
              <a:t>Obiettivo</a:t>
            </a:r>
            <a:endParaRPr dirty="0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0" y="1436688"/>
            <a:ext cx="2984500" cy="348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B379D-A335-434B-9341-B376C7260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172" y="1208384"/>
            <a:ext cx="4220005" cy="28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54180"/>
      </p:ext>
    </p:extLst>
  </p:cSld>
  <p:clrMapOvr>
    <a:masterClrMapping/>
  </p:clrMapOvr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4360</TotalTime>
  <Words>1398</Words>
  <Application>Microsoft Macintosh PowerPoint</Application>
  <PresentationFormat>On-screen Show (16:9)</PresentationFormat>
  <Paragraphs>283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Titillium Web</vt:lpstr>
      <vt:lpstr>Fidele template</vt:lpstr>
      <vt:lpstr>Long Term Planning Johannesburg Airport</vt:lpstr>
      <vt:lpstr>Long Term Planning Johannesburg Airport</vt:lpstr>
      <vt:lpstr>1. Introduzione</vt:lpstr>
      <vt:lpstr>Data Analysis</vt:lpstr>
      <vt:lpstr>Data Analysis Esempi</vt:lpstr>
      <vt:lpstr>2. Project Work</vt:lpstr>
      <vt:lpstr>Long term plannig JNB</vt:lpstr>
      <vt:lpstr>Gestione Aeroporti Previsioni</vt:lpstr>
      <vt:lpstr>Obiettivo </vt:lpstr>
      <vt:lpstr>Fasi del project work</vt:lpstr>
      <vt:lpstr>3. Interpretazione DB</vt:lpstr>
      <vt:lpstr>Interpretazione DB Data Mining</vt:lpstr>
      <vt:lpstr>Interpretazione DB Difficoltà</vt:lpstr>
      <vt:lpstr>Interpretazione DB Difficoltà</vt:lpstr>
      <vt:lpstr>Inserire img</vt:lpstr>
      <vt:lpstr>3. Estrazione Serie Storiche</vt:lpstr>
      <vt:lpstr>Estrazione Serie Storiche Data Cleaning </vt:lpstr>
      <vt:lpstr>Estrazione Serie Storiche Data Cleaning </vt:lpstr>
      <vt:lpstr>Estrazione Serie Storiche Correlazioni Sito Ufficiale </vt:lpstr>
      <vt:lpstr>PowerPoint Presentation</vt:lpstr>
      <vt:lpstr>4. Analisi Serie Storiche</vt:lpstr>
      <vt:lpstr>Instructions for use</vt:lpstr>
      <vt:lpstr>Hello!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Want big impact?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Term Planning Johannesburg Airport</dc:title>
  <cp:lastModifiedBy>Microsoft Office User</cp:lastModifiedBy>
  <cp:revision>36</cp:revision>
  <dcterms:modified xsi:type="dcterms:W3CDTF">2018-03-06T15:31:31Z</dcterms:modified>
</cp:coreProperties>
</file>