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7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0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736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030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151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92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97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65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70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8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08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25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32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53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09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7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40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DE3AA-28C9-9E18-B310-823025D75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2387600"/>
          </a:xfrm>
        </p:spPr>
        <p:txBody>
          <a:bodyPr>
            <a:normAutofit/>
          </a:bodyPr>
          <a:lstStyle/>
          <a:p>
            <a:r>
              <a:rPr lang="it-IT" dirty="0">
                <a:ln w="1587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WHAT’S THE MOOD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29483C-FFC7-E4FE-D748-90807F4B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781" y="3602038"/>
            <a:ext cx="5896391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500" dirty="0" err="1">
                <a:solidFill>
                  <a:schemeClr val="bg1"/>
                </a:solidFill>
              </a:rPr>
              <a:t>Final</a:t>
            </a:r>
            <a:r>
              <a:rPr lang="it-IT" sz="1500" dirty="0">
                <a:solidFill>
                  <a:schemeClr val="bg1"/>
                </a:solidFill>
              </a:rPr>
              <a:t> </a:t>
            </a:r>
            <a:r>
              <a:rPr lang="it-IT" sz="1500" dirty="0" err="1">
                <a:solidFill>
                  <a:schemeClr val="bg1"/>
                </a:solidFill>
              </a:rPr>
              <a:t>presentation</a:t>
            </a:r>
            <a:endParaRPr lang="it-IT" sz="15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it-IT" sz="1500" u="sng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it-IT" sz="1500" dirty="0">
                <a:solidFill>
                  <a:schemeClr val="bg1"/>
                </a:solidFill>
              </a:rPr>
              <a:t>Internet of </a:t>
            </a:r>
            <a:r>
              <a:rPr lang="it-IT" sz="1500" dirty="0" err="1">
                <a:solidFill>
                  <a:schemeClr val="bg1"/>
                </a:solidFill>
              </a:rPr>
              <a:t>Things</a:t>
            </a:r>
            <a:r>
              <a:rPr lang="it-IT" sz="1500" dirty="0">
                <a:solidFill>
                  <a:schemeClr val="bg1"/>
                </a:solidFill>
              </a:rPr>
              <a:t> </a:t>
            </a:r>
            <a:r>
              <a:rPr lang="it-IT" sz="1500" dirty="0" err="1">
                <a:solidFill>
                  <a:schemeClr val="bg1"/>
                </a:solidFill>
              </a:rPr>
              <a:t>Algorithms</a:t>
            </a:r>
            <a:r>
              <a:rPr lang="it-IT" sz="1500" dirty="0">
                <a:solidFill>
                  <a:schemeClr val="bg1"/>
                </a:solidFill>
              </a:rPr>
              <a:t> and Services A.Y. 2023/2024</a:t>
            </a:r>
          </a:p>
          <a:p>
            <a:pPr>
              <a:lnSpc>
                <a:spcPct val="110000"/>
              </a:lnSpc>
            </a:pPr>
            <a:r>
              <a:rPr lang="it-IT" sz="1500" dirty="0">
                <a:solidFill>
                  <a:schemeClr val="bg1"/>
                </a:solidFill>
              </a:rPr>
              <a:t>Michele Nicoletti- Lorenzo Pecorari</a:t>
            </a:r>
          </a:p>
          <a:p>
            <a:pPr>
              <a:lnSpc>
                <a:spcPct val="110000"/>
              </a:lnSpc>
            </a:pPr>
            <a:endParaRPr lang="it-IT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58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D15A0-E067-A5AC-C1C6-AFA14962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7" y="376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APPLICATION ARCHITECTURE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BF0D01DD-9426-949E-5886-606DAE29D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395" y="1750104"/>
            <a:ext cx="6266534" cy="4494078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err="1">
                <a:solidFill>
                  <a:schemeClr val="bg1"/>
                </a:solidFill>
              </a:rPr>
              <a:t>MCUs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collect</a:t>
            </a:r>
            <a:r>
              <a:rPr lang="it-IT" dirty="0">
                <a:solidFill>
                  <a:schemeClr val="bg1"/>
                </a:solidFill>
              </a:rPr>
              <a:t> data and </a:t>
            </a:r>
            <a:r>
              <a:rPr lang="it-IT" dirty="0" err="1">
                <a:solidFill>
                  <a:schemeClr val="bg1"/>
                </a:solidFill>
              </a:rPr>
              <a:t>communicate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through</a:t>
            </a:r>
            <a:r>
              <a:rPr lang="it-IT" dirty="0">
                <a:solidFill>
                  <a:schemeClr val="bg1"/>
                </a:solidFill>
              </a:rPr>
              <a:t> ESP-NOW</a:t>
            </a:r>
          </a:p>
          <a:p>
            <a:pPr>
              <a:buBlip>
                <a:blip r:embed="rId2"/>
              </a:buBlip>
            </a:pPr>
            <a:r>
              <a:rPr lang="it-IT" dirty="0" err="1">
                <a:solidFill>
                  <a:schemeClr val="bg1"/>
                </a:solidFill>
              </a:rPr>
              <a:t>Helper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interacts</a:t>
            </a:r>
            <a:r>
              <a:rPr lang="it-IT" dirty="0">
                <a:solidFill>
                  <a:schemeClr val="bg1"/>
                </a:solidFill>
              </a:rPr>
              <a:t> with </a:t>
            </a:r>
            <a:r>
              <a:rPr lang="it-IT" dirty="0" err="1">
                <a:solidFill>
                  <a:schemeClr val="bg1"/>
                </a:solidFill>
              </a:rPr>
              <a:t>environment</a:t>
            </a: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2"/>
              </a:buBlip>
            </a:pPr>
            <a:r>
              <a:rPr lang="it-IT" dirty="0">
                <a:solidFill>
                  <a:schemeClr val="bg1"/>
                </a:solidFill>
              </a:rPr>
              <a:t>Central </a:t>
            </a:r>
            <a:r>
              <a:rPr lang="it-IT" dirty="0" err="1">
                <a:solidFill>
                  <a:schemeClr val="bg1"/>
                </a:solidFill>
              </a:rPr>
              <a:t>publishes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results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into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dedicated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topic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HiveMQ</a:t>
            </a:r>
            <a:r>
              <a:rPr lang="it-IT" dirty="0">
                <a:solidFill>
                  <a:schemeClr val="bg1"/>
                </a:solidFill>
              </a:rPr>
              <a:t> broker</a:t>
            </a:r>
          </a:p>
          <a:p>
            <a:pPr>
              <a:buBlip>
                <a:blip r:embed="rId2"/>
              </a:buBlip>
            </a:pPr>
            <a:r>
              <a:rPr lang="it-IT" dirty="0">
                <a:solidFill>
                  <a:schemeClr val="bg1"/>
                </a:solidFill>
              </a:rPr>
              <a:t>Data </a:t>
            </a:r>
            <a:r>
              <a:rPr lang="it-IT" dirty="0" err="1">
                <a:solidFill>
                  <a:schemeClr val="bg1"/>
                </a:solidFill>
              </a:rPr>
              <a:t>available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everyone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securely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subscribe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 err="1">
                <a:solidFill>
                  <a:schemeClr val="bg1"/>
                </a:solidFill>
              </a:rPr>
              <a:t>topic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B6890789-431E-781C-8A09-9CFCD9770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1855" y="5254701"/>
            <a:ext cx="1144539" cy="11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51DC469-2FB8-1ADB-E5A0-8C9107C83986}"/>
              </a:ext>
            </a:extLst>
          </p:cNvPr>
          <p:cNvCxnSpPr>
            <a:cxnSpLocks/>
          </p:cNvCxnSpPr>
          <p:nvPr/>
        </p:nvCxnSpPr>
        <p:spPr>
          <a:xfrm>
            <a:off x="1997197" y="5826970"/>
            <a:ext cx="1118681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874CA2A-5E59-8CBC-2D26-227819D3C4E9}"/>
              </a:ext>
            </a:extLst>
          </p:cNvPr>
          <p:cNvCxnSpPr>
            <a:cxnSpLocks/>
          </p:cNvCxnSpPr>
          <p:nvPr/>
        </p:nvCxnSpPr>
        <p:spPr>
          <a:xfrm flipH="1">
            <a:off x="1331535" y="4641656"/>
            <a:ext cx="484623" cy="5581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9BF7DBB-AEF0-2D9C-F633-CAA3D3EED9AD}"/>
              </a:ext>
            </a:extLst>
          </p:cNvPr>
          <p:cNvGrpSpPr/>
          <p:nvPr/>
        </p:nvGrpSpPr>
        <p:grpSpPr>
          <a:xfrm>
            <a:off x="400455" y="5151595"/>
            <a:ext cx="1415703" cy="1310421"/>
            <a:chOff x="134131" y="2311117"/>
            <a:chExt cx="1415703" cy="1310421"/>
          </a:xfrm>
        </p:grpSpPr>
        <p:pic>
          <p:nvPicPr>
            <p:cNvPr id="12" name="Picture 2" descr="WiFi LoRa 32(V3) – Heltec Automation">
              <a:extLst>
                <a:ext uri="{FF2B5EF4-FFF2-40B4-BE49-F238E27FC236}">
                  <a16:creationId xmlns:a16="http://schemas.microsoft.com/office/drawing/2014/main" id="{7CD55930-2304-14E9-D5C1-79A09E152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9745" y="2351449"/>
              <a:ext cx="1270089" cy="127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'oro re corona icona 22506245 PNG">
              <a:extLst>
                <a:ext uri="{FF2B5EF4-FFF2-40B4-BE49-F238E27FC236}">
                  <a16:creationId xmlns:a16="http://schemas.microsoft.com/office/drawing/2014/main" id="{84129E14-CF9B-4E8B-B036-7D7701ACC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418">
              <a:off x="134131" y="2311117"/>
              <a:ext cx="825345" cy="6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E92D852A-72A0-7487-9D85-6DB7B2D728C7}"/>
              </a:ext>
            </a:extLst>
          </p:cNvPr>
          <p:cNvGrpSpPr/>
          <p:nvPr/>
        </p:nvGrpSpPr>
        <p:grpSpPr>
          <a:xfrm>
            <a:off x="1382116" y="3371293"/>
            <a:ext cx="2050086" cy="1107596"/>
            <a:chOff x="1442144" y="2800972"/>
            <a:chExt cx="2715172" cy="1503820"/>
          </a:xfrm>
        </p:grpSpPr>
        <p:pic>
          <p:nvPicPr>
            <p:cNvPr id="1026" name="Picture 2" descr="Cloud PNGs for Free Download">
              <a:extLst>
                <a:ext uri="{FF2B5EF4-FFF2-40B4-BE49-F238E27FC236}">
                  <a16:creationId xmlns:a16="http://schemas.microsoft.com/office/drawing/2014/main" id="{9B7A0D2E-B3E2-7D39-6AB0-2E22B997C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144" y="2800972"/>
              <a:ext cx="2715172" cy="1503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iveMQ Brand Resources | Logo Colors Usage">
              <a:extLst>
                <a:ext uri="{FF2B5EF4-FFF2-40B4-BE49-F238E27FC236}">
                  <a16:creationId xmlns:a16="http://schemas.microsoft.com/office/drawing/2014/main" id="{02748953-5695-E57A-A71D-583AC514E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087" y="3137836"/>
              <a:ext cx="946497" cy="94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78A8CB-CC57-7B43-BC99-BA7E81FA2479}"/>
              </a:ext>
            </a:extLst>
          </p:cNvPr>
          <p:cNvCxnSpPr>
            <a:cxnSpLocks/>
          </p:cNvCxnSpPr>
          <p:nvPr/>
        </p:nvCxnSpPr>
        <p:spPr>
          <a:xfrm>
            <a:off x="1309458" y="2623059"/>
            <a:ext cx="367709" cy="581732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0" name="Picture 6" descr="Open Laptop PNG Clip Art Image">
            <a:extLst>
              <a:ext uri="{FF2B5EF4-FFF2-40B4-BE49-F238E27FC236}">
                <a16:creationId xmlns:a16="http://schemas.microsoft.com/office/drawing/2014/main" id="{503CF399-6D57-6CF3-92B8-AB9091E7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7" y="1625019"/>
            <a:ext cx="1304579" cy="8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62577DE-CDDC-182A-8954-782B1DCD122D}"/>
              </a:ext>
            </a:extLst>
          </p:cNvPr>
          <p:cNvCxnSpPr>
            <a:cxnSpLocks/>
          </p:cNvCxnSpPr>
          <p:nvPr/>
        </p:nvCxnSpPr>
        <p:spPr>
          <a:xfrm>
            <a:off x="2360803" y="2514645"/>
            <a:ext cx="0" cy="60009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Picture 6" descr="Open Laptop PNG Clip Art Image">
            <a:extLst>
              <a:ext uri="{FF2B5EF4-FFF2-40B4-BE49-F238E27FC236}">
                <a16:creationId xmlns:a16="http://schemas.microsoft.com/office/drawing/2014/main" id="{404651CB-94BB-8C99-8BFA-5E8590F1E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06" y="1291394"/>
            <a:ext cx="1304579" cy="8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CE72F94-F579-A977-A04C-85DECE6B0A3A}"/>
              </a:ext>
            </a:extLst>
          </p:cNvPr>
          <p:cNvSpPr txBox="1"/>
          <p:nvPr/>
        </p:nvSpPr>
        <p:spPr>
          <a:xfrm>
            <a:off x="3043245" y="2567039"/>
            <a:ext cx="87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…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D1DF458-5160-D3B2-A077-B35F7D0E3502}"/>
              </a:ext>
            </a:extLst>
          </p:cNvPr>
          <p:cNvSpPr txBox="1"/>
          <p:nvPr/>
        </p:nvSpPr>
        <p:spPr>
          <a:xfrm>
            <a:off x="3477553" y="1781976"/>
            <a:ext cx="87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7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5" grpId="0" build="p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72922-94BE-7F2E-450A-FB36B55E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FINAL HARDWARE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55EE2-B479-0939-6F0B-4C534C79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2" y="2019298"/>
            <a:ext cx="5719916" cy="132632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>
                <a:solidFill>
                  <a:schemeClr val="bg1"/>
                </a:solidFill>
              </a:rPr>
              <a:t>Central: place </a:t>
            </a:r>
            <a:r>
              <a:rPr lang="it-IT" dirty="0" err="1">
                <a:solidFill>
                  <a:schemeClr val="bg1"/>
                </a:solidFill>
              </a:rPr>
              <a:t>where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detect</a:t>
            </a:r>
            <a:r>
              <a:rPr lang="it-IT" dirty="0">
                <a:solidFill>
                  <a:schemeClr val="bg1"/>
                </a:solidFill>
              </a:rPr>
              <a:t> people like the desk of </a:t>
            </a:r>
            <a:r>
              <a:rPr lang="it-IT" dirty="0" err="1">
                <a:solidFill>
                  <a:schemeClr val="bg1"/>
                </a:solidFill>
              </a:rPr>
              <a:t>teacher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elettronica, Ingegneria elettronica, Impianto elettrico, Componente di circuito&#10;&#10;Descrizione generata automaticamente">
            <a:extLst>
              <a:ext uri="{FF2B5EF4-FFF2-40B4-BE49-F238E27FC236}">
                <a16:creationId xmlns:a16="http://schemas.microsoft.com/office/drawing/2014/main" id="{7AA8C8D0-ADE5-8A08-BD89-0094DEDBB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53805" y="2147331"/>
            <a:ext cx="2747965" cy="5311300"/>
          </a:xfrm>
          <a:prstGeom prst="rect">
            <a:avLst/>
          </a:prstGeom>
        </p:spPr>
      </p:pic>
      <p:pic>
        <p:nvPicPr>
          <p:cNvPr id="7" name="Immagine 6" descr="Immagine che contiene elettronica, Ingegneria elettronica, Componente di circuito, Componente elettrico&#10;&#10;Descrizione generata automaticamente">
            <a:extLst>
              <a:ext uri="{FF2B5EF4-FFF2-40B4-BE49-F238E27FC236}">
                <a16:creationId xmlns:a16="http://schemas.microsoft.com/office/drawing/2014/main" id="{80CFC09B-D083-6B2E-7AB1-409ABED82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2" y="3428999"/>
            <a:ext cx="5311302" cy="2797970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92F604F-288B-812C-7015-9ED8BFEA4F70}"/>
              </a:ext>
            </a:extLst>
          </p:cNvPr>
          <p:cNvSpPr txBox="1">
            <a:spLocks/>
          </p:cNvSpPr>
          <p:nvPr/>
        </p:nvSpPr>
        <p:spPr>
          <a:xfrm>
            <a:off x="6331974" y="2019298"/>
            <a:ext cx="5555225" cy="4157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it-IT" dirty="0" err="1">
                <a:solidFill>
                  <a:schemeClr val="bg1"/>
                </a:solidFill>
              </a:rPr>
              <a:t>Helper</a:t>
            </a:r>
            <a:r>
              <a:rPr lang="it-IT" dirty="0">
                <a:solidFill>
                  <a:schemeClr val="bg1"/>
                </a:solidFill>
              </a:rPr>
              <a:t>: place </a:t>
            </a:r>
            <a:r>
              <a:rPr lang="it-IT" dirty="0" err="1">
                <a:solidFill>
                  <a:schemeClr val="bg1"/>
                </a:solidFill>
              </a:rPr>
              <a:t>where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interact</a:t>
            </a:r>
            <a:r>
              <a:rPr lang="it-IT" dirty="0">
                <a:solidFill>
                  <a:schemeClr val="bg1"/>
                </a:solidFill>
              </a:rPr>
              <a:t> with windows and </a:t>
            </a:r>
            <a:r>
              <a:rPr lang="it-IT" dirty="0" err="1">
                <a:solidFill>
                  <a:schemeClr val="bg1"/>
                </a:solidFill>
              </a:rPr>
              <a:t>conditioner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0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AIR MODULE</a:t>
            </a:r>
          </a:p>
        </p:txBody>
      </p:sp>
      <p:pic>
        <p:nvPicPr>
          <p:cNvPr id="5" name="Segnaposto contenuto 4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E16CDE5E-7624-88CA-CEA4-0A12E939D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5" y="4448740"/>
            <a:ext cx="4483539" cy="2022366"/>
          </a:xfrm>
        </p:spPr>
      </p:pic>
      <p:pic>
        <p:nvPicPr>
          <p:cNvPr id="7" name="Immagine 6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BBB11600-240F-D1A0-A2F7-85C00361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5" y="1808853"/>
            <a:ext cx="4483539" cy="2126392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5644552" y="2022659"/>
            <a:ext cx="6266534" cy="2812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Allow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find</a:t>
            </a:r>
            <a:r>
              <a:rPr lang="it-IT" dirty="0">
                <a:solidFill>
                  <a:schemeClr val="bg1"/>
                </a:solidFill>
              </a:rPr>
              <a:t> air </a:t>
            </a:r>
            <a:r>
              <a:rPr lang="it-IT" dirty="0" err="1">
                <a:solidFill>
                  <a:schemeClr val="bg1"/>
                </a:solidFill>
              </a:rPr>
              <a:t>threshold</a:t>
            </a:r>
            <a:endParaRPr lang="it-IT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Bad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detected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b="1" dirty="0">
                <a:solidFill>
                  <a:schemeClr val="bg1"/>
                </a:solidFill>
              </a:rPr>
              <a:t>400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mV</a:t>
            </a:r>
            <a:endParaRPr lang="it-IT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it-IT" dirty="0">
                <a:solidFill>
                  <a:schemeClr val="bg1"/>
                </a:solidFill>
              </a:rPr>
              <a:t>Good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detected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b="1" dirty="0">
                <a:solidFill>
                  <a:schemeClr val="bg1"/>
                </a:solidFill>
              </a:rPr>
              <a:t>300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mV</a:t>
            </a:r>
            <a:endParaRPr lang="it-IT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Threshold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b="1" dirty="0">
                <a:solidFill>
                  <a:schemeClr val="bg1"/>
                </a:solidFill>
              </a:rPr>
              <a:t>350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mV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MICROPHONE</a:t>
            </a:r>
          </a:p>
        </p:txBody>
      </p:sp>
      <p:pic>
        <p:nvPicPr>
          <p:cNvPr id="9" name="Segnaposto contenuto 8" descr="Immagine che contiene elettronica, testo, Dispositivo elettronico, gadget&#10;&#10;Descrizione generata automaticamente">
            <a:extLst>
              <a:ext uri="{FF2B5EF4-FFF2-40B4-BE49-F238E27FC236}">
                <a16:creationId xmlns:a16="http://schemas.microsoft.com/office/drawing/2014/main" id="{064D69AF-EDF8-79A2-EA2A-5E741D203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6" y="1600664"/>
            <a:ext cx="4938234" cy="2538818"/>
          </a:xfr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5408578" y="2388582"/>
            <a:ext cx="6266534" cy="330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it-IT" sz="2400" dirty="0" err="1">
                <a:solidFill>
                  <a:schemeClr val="bg1"/>
                </a:solidFill>
              </a:rPr>
              <a:t>Allow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find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microphone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threshold</a:t>
            </a:r>
            <a:endParaRPr lang="it-IT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it-IT" sz="2400" dirty="0" err="1">
                <a:solidFill>
                  <a:schemeClr val="bg1"/>
                </a:solidFill>
              </a:rPr>
              <a:t>Bad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detected</a:t>
            </a:r>
            <a:r>
              <a:rPr lang="it-IT" sz="2400" dirty="0">
                <a:solidFill>
                  <a:schemeClr val="bg1"/>
                </a:solidFill>
              </a:rPr>
              <a:t>: 55 dB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it-IT" sz="2400" dirty="0">
                <a:solidFill>
                  <a:schemeClr val="bg1"/>
                </a:solidFill>
              </a:rPr>
              <a:t>Good </a:t>
            </a:r>
            <a:r>
              <a:rPr lang="it-IT" sz="2400" u="sng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detected</a:t>
            </a:r>
            <a:r>
              <a:rPr lang="it-IT" sz="2400" dirty="0">
                <a:solidFill>
                  <a:schemeClr val="bg1"/>
                </a:solidFill>
              </a:rPr>
              <a:t>: 65 dB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it-IT" sz="2400" dirty="0" err="1">
                <a:solidFill>
                  <a:schemeClr val="bg1"/>
                </a:solidFill>
              </a:rPr>
              <a:t>Threshold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b="1" dirty="0">
                <a:solidFill>
                  <a:schemeClr val="bg1"/>
                </a:solidFill>
              </a:rPr>
              <a:t>60</a:t>
            </a:r>
            <a:r>
              <a:rPr lang="it-IT" sz="2400" dirty="0">
                <a:solidFill>
                  <a:schemeClr val="bg1"/>
                </a:solidFill>
              </a:rPr>
              <a:t> dB</a:t>
            </a:r>
          </a:p>
          <a:p>
            <a:pPr>
              <a:buBlip>
                <a:blip r:embed="rId3"/>
              </a:buBlip>
            </a:pP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D9DDDB-4DDE-EC75-02CA-36ED4CBBE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4" y="4309353"/>
            <a:ext cx="4938235" cy="23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LIGHT SLEEP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5346339" y="2167277"/>
            <a:ext cx="6266534" cy="315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dirty="0">
                <a:solidFill>
                  <a:schemeClr val="bg1"/>
                </a:solidFill>
              </a:rPr>
              <a:t>Energy </a:t>
            </a:r>
            <a:r>
              <a:rPr lang="it-IT" sz="2000" dirty="0" err="1">
                <a:solidFill>
                  <a:schemeClr val="bg1"/>
                </a:solidFill>
              </a:rPr>
              <a:t>saving</a:t>
            </a:r>
            <a:r>
              <a:rPr lang="it-IT" sz="2000" dirty="0">
                <a:solidFill>
                  <a:schemeClr val="bg1"/>
                </a:solidFill>
              </a:rPr>
              <a:t> technique:</a:t>
            </a:r>
            <a:r>
              <a:rPr lang="it-IT" sz="2000" b="1" dirty="0">
                <a:solidFill>
                  <a:schemeClr val="bg1"/>
                </a:solidFill>
              </a:rPr>
              <a:t> light </a:t>
            </a:r>
            <a:r>
              <a:rPr lang="it-IT" sz="2000" b="1" dirty="0" err="1">
                <a:solidFill>
                  <a:schemeClr val="bg1"/>
                </a:solidFill>
              </a:rPr>
              <a:t>sleep</a:t>
            </a:r>
            <a:r>
              <a:rPr lang="it-IT" sz="2000" dirty="0">
                <a:solidFill>
                  <a:schemeClr val="bg1"/>
                </a:solidFill>
              </a:rPr>
              <a:t> mode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dirty="0" err="1">
                <a:solidFill>
                  <a:schemeClr val="bg1"/>
                </a:solidFill>
              </a:rPr>
              <a:t>vTaskDelay</a:t>
            </a:r>
            <a:r>
              <a:rPr lang="it-IT" sz="2000" dirty="0">
                <a:solidFill>
                  <a:schemeClr val="bg1"/>
                </a:solidFill>
              </a:rPr>
              <a:t> vs light </a:t>
            </a:r>
            <a:r>
              <a:rPr lang="it-IT" sz="2000" dirty="0" err="1">
                <a:solidFill>
                  <a:schemeClr val="bg1"/>
                </a:solidFill>
              </a:rPr>
              <a:t>sleep</a:t>
            </a:r>
            <a:endParaRPr lang="it-IT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dirty="0" err="1">
                <a:solidFill>
                  <a:schemeClr val="bg1"/>
                </a:solidFill>
              </a:rPr>
              <a:t>Appreciatable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reduction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dirty="0">
                <a:solidFill>
                  <a:schemeClr val="bg1"/>
                </a:solidFill>
              </a:rPr>
              <a:t>of energy </a:t>
            </a:r>
            <a:r>
              <a:rPr lang="it-IT" sz="2000" dirty="0" err="1">
                <a:solidFill>
                  <a:schemeClr val="bg1"/>
                </a:solidFill>
              </a:rPr>
              <a:t>consumption</a:t>
            </a:r>
            <a:r>
              <a:rPr lang="it-IT" sz="2000" dirty="0">
                <a:solidFill>
                  <a:schemeClr val="bg1"/>
                </a:solidFill>
              </a:rPr>
              <a:t> (</a:t>
            </a:r>
            <a:r>
              <a:rPr lang="it-IT" sz="2000" dirty="0" err="1">
                <a:solidFill>
                  <a:schemeClr val="bg1"/>
                </a:solidFill>
              </a:rPr>
              <a:t>avg</a:t>
            </a:r>
            <a:r>
              <a:rPr lang="it-IT" sz="2000" dirty="0">
                <a:solidFill>
                  <a:schemeClr val="bg1"/>
                </a:solidFill>
              </a:rPr>
              <a:t> 4 times </a:t>
            </a:r>
            <a:r>
              <a:rPr lang="it-IT" sz="2000" dirty="0" err="1">
                <a:solidFill>
                  <a:schemeClr val="bg1"/>
                </a:solidFill>
              </a:rPr>
              <a:t>better</a:t>
            </a:r>
            <a:r>
              <a:rPr lang="it-IT" sz="2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dirty="0">
                <a:solidFill>
                  <a:schemeClr val="bg1"/>
                </a:solidFill>
              </a:rPr>
              <a:t>Adoption for </a:t>
            </a:r>
            <a:r>
              <a:rPr lang="it-IT" sz="2000" dirty="0" err="1">
                <a:solidFill>
                  <a:schemeClr val="bg1"/>
                </a:solidFill>
              </a:rPr>
              <a:t>better</a:t>
            </a:r>
            <a:r>
              <a:rPr lang="it-IT" sz="2000" dirty="0">
                <a:solidFill>
                  <a:schemeClr val="bg1"/>
                </a:solidFill>
              </a:rPr>
              <a:t> duty cycling</a:t>
            </a:r>
          </a:p>
        </p:txBody>
      </p:sp>
      <p:pic>
        <p:nvPicPr>
          <p:cNvPr id="5" name="Immagine 4" descr="Immagine che contiene testo, diagramma, linea, Rettangolo&#10;&#10;Descrizione generata automaticamente">
            <a:extLst>
              <a:ext uri="{FF2B5EF4-FFF2-40B4-BE49-F238E27FC236}">
                <a16:creationId xmlns:a16="http://schemas.microsoft.com/office/drawing/2014/main" id="{746A6B8C-55F7-88C6-254E-A204E8110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" y="1933632"/>
            <a:ext cx="4341777" cy="32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CENTRAL DUTY CYCLES</a:t>
            </a:r>
          </a:p>
        </p:txBody>
      </p:sp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A87691B2-CE18-F893-2B09-EC9FC8D16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11" y="1649147"/>
            <a:ext cx="4645283" cy="31067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CE30DC-148D-CF4D-075E-2DCBA409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1" y="1649147"/>
            <a:ext cx="4645282" cy="3106725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1900446" y="4952621"/>
            <a:ext cx="8618707" cy="16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it-IT" dirty="0">
                <a:solidFill>
                  <a:schemeClr val="bg1"/>
                </a:solidFill>
              </a:rPr>
              <a:t>Multilevel of energy </a:t>
            </a:r>
            <a:r>
              <a:rPr lang="it-IT" dirty="0" err="1">
                <a:solidFill>
                  <a:schemeClr val="bg1"/>
                </a:solidFill>
              </a:rPr>
              <a:t>consumption</a:t>
            </a: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Normal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b="1" dirty="0">
                <a:solidFill>
                  <a:schemeClr val="bg1"/>
                </a:solidFill>
              </a:rPr>
              <a:t>1400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mW</a:t>
            </a:r>
            <a:endParaRPr lang="it-IT" dirty="0">
              <a:solidFill>
                <a:schemeClr val="bg1"/>
              </a:solidFill>
            </a:endParaRPr>
          </a:p>
          <a:p>
            <a:pPr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Highest</a:t>
            </a:r>
            <a:r>
              <a:rPr lang="it-IT" dirty="0">
                <a:solidFill>
                  <a:schemeClr val="bg1"/>
                </a:solidFill>
              </a:rPr>
              <a:t> point: </a:t>
            </a:r>
            <a:r>
              <a:rPr lang="it-IT" dirty="0" err="1">
                <a:solidFill>
                  <a:schemeClr val="bg1"/>
                </a:solidFill>
              </a:rPr>
              <a:t>mqtt</a:t>
            </a:r>
            <a:r>
              <a:rPr lang="it-IT" dirty="0">
                <a:solidFill>
                  <a:schemeClr val="bg1"/>
                </a:solidFill>
              </a:rPr>
              <a:t> transmission and </a:t>
            </a:r>
            <a:r>
              <a:rPr lang="it-IT" dirty="0" err="1">
                <a:solidFill>
                  <a:schemeClr val="bg1"/>
                </a:solidFill>
              </a:rPr>
              <a:t>wake</a:t>
            </a:r>
            <a:r>
              <a:rPr lang="it-IT" dirty="0">
                <a:solidFill>
                  <a:schemeClr val="bg1"/>
                </a:solidFill>
              </a:rPr>
              <a:t> up</a:t>
            </a:r>
          </a:p>
          <a:p>
            <a:pPr>
              <a:buBlip>
                <a:blip r:embed="rId4"/>
              </a:buBlip>
            </a:pPr>
            <a:r>
              <a:rPr lang="it-IT" dirty="0" err="1">
                <a:solidFill>
                  <a:schemeClr val="bg1"/>
                </a:solidFill>
              </a:rPr>
              <a:t>Sleep</a:t>
            </a:r>
            <a:r>
              <a:rPr lang="it-IT" dirty="0">
                <a:solidFill>
                  <a:schemeClr val="bg1"/>
                </a:solidFill>
              </a:rPr>
              <a:t> mode: </a:t>
            </a:r>
            <a:r>
              <a:rPr lang="it-IT" b="1" dirty="0">
                <a:solidFill>
                  <a:schemeClr val="bg1"/>
                </a:solidFill>
              </a:rPr>
              <a:t>40</a:t>
            </a:r>
            <a:r>
              <a:rPr lang="it-IT" dirty="0">
                <a:solidFill>
                  <a:schemeClr val="bg1"/>
                </a:solidFill>
              </a:rPr>
              <a:t>% energy safe</a:t>
            </a:r>
          </a:p>
        </p:txBody>
      </p:sp>
    </p:spTree>
    <p:extLst>
      <p:ext uri="{BB962C8B-B14F-4D97-AF65-F5344CB8AC3E}">
        <p14:creationId xmlns:p14="http://schemas.microsoft.com/office/powerpoint/2010/main" val="33421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EXPERIMENTS – HELPER DUTY CYCLES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6630808" y="5225695"/>
            <a:ext cx="5561192" cy="1612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it-IT" sz="2400" dirty="0">
                <a:solidFill>
                  <a:schemeClr val="bg1"/>
                </a:solidFill>
              </a:rPr>
              <a:t> High frequency: </a:t>
            </a:r>
            <a:r>
              <a:rPr lang="it-IT" sz="2400" b="1" dirty="0">
                <a:solidFill>
                  <a:schemeClr val="bg1"/>
                </a:solidFill>
              </a:rPr>
              <a:t>1743</a:t>
            </a:r>
            <a:r>
              <a:rPr lang="it-IT" sz="2400" dirty="0">
                <a:solidFill>
                  <a:schemeClr val="bg1"/>
                </a:solidFill>
              </a:rPr>
              <a:t>mW</a:t>
            </a:r>
          </a:p>
          <a:p>
            <a:pPr>
              <a:buBlip>
                <a:blip r:embed="rId2"/>
              </a:buBlip>
            </a:pPr>
            <a:r>
              <a:rPr lang="it-IT" sz="2400" dirty="0">
                <a:solidFill>
                  <a:schemeClr val="bg1"/>
                </a:solidFill>
              </a:rPr>
              <a:t>Lower frequency: </a:t>
            </a:r>
            <a:r>
              <a:rPr lang="it-IT" sz="2400" b="1" dirty="0">
                <a:solidFill>
                  <a:schemeClr val="bg1"/>
                </a:solidFill>
              </a:rPr>
              <a:t>1053</a:t>
            </a:r>
            <a:r>
              <a:rPr lang="it-IT" sz="2400" dirty="0">
                <a:solidFill>
                  <a:schemeClr val="bg1"/>
                </a:solidFill>
              </a:rPr>
              <a:t>mW</a:t>
            </a:r>
          </a:p>
          <a:p>
            <a:pPr>
              <a:buBlip>
                <a:blip r:embed="rId2"/>
              </a:buBlip>
            </a:pPr>
            <a:r>
              <a:rPr lang="it-IT" sz="2400" dirty="0" err="1">
                <a:solidFill>
                  <a:schemeClr val="bg1"/>
                </a:solidFill>
              </a:rPr>
              <a:t>Saving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b="1" dirty="0">
                <a:solidFill>
                  <a:schemeClr val="bg1"/>
                </a:solidFill>
              </a:rPr>
              <a:t>40</a:t>
            </a:r>
            <a:r>
              <a:rPr lang="it-IT" sz="2400" dirty="0">
                <a:solidFill>
                  <a:schemeClr val="bg1"/>
                </a:solidFill>
              </a:rPr>
              <a:t>% </a:t>
            </a:r>
            <a:r>
              <a:rPr lang="it-IT" sz="2400" dirty="0" err="1">
                <a:solidFill>
                  <a:schemeClr val="bg1"/>
                </a:solidFill>
              </a:rPr>
              <a:t>avg</a:t>
            </a:r>
            <a:endParaRPr lang="it-IT" sz="2400" dirty="0">
              <a:solidFill>
                <a:schemeClr val="bg1"/>
              </a:solidFill>
            </a:endParaRPr>
          </a:p>
          <a:p>
            <a:pPr>
              <a:buBlip>
                <a:blip r:embed="rId2"/>
              </a:buBlip>
            </a:pP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0F17855E-52DF-CAB9-8962-6653D02F9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87" y="1578819"/>
            <a:ext cx="4732181" cy="3167325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8FF62A50-8542-9981-6185-0A970D2A8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32" y="1578820"/>
            <a:ext cx="4732181" cy="316732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0BAD6F-5809-BED2-21AD-7A4BCED0832A}"/>
              </a:ext>
            </a:extLst>
          </p:cNvPr>
          <p:cNvSpPr txBox="1">
            <a:spLocks/>
          </p:cNvSpPr>
          <p:nvPr/>
        </p:nvSpPr>
        <p:spPr>
          <a:xfrm>
            <a:off x="913795" y="5151777"/>
            <a:ext cx="5561192" cy="16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Sleep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period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comparison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b="1" dirty="0">
                <a:solidFill>
                  <a:schemeClr val="bg1"/>
                </a:solidFill>
              </a:rPr>
              <a:t>30</a:t>
            </a:r>
            <a:r>
              <a:rPr lang="it-IT" sz="2400" dirty="0">
                <a:solidFill>
                  <a:schemeClr val="bg1"/>
                </a:solidFill>
              </a:rPr>
              <a:t>s vs </a:t>
            </a:r>
            <a:r>
              <a:rPr lang="it-IT" sz="2400" b="1" dirty="0">
                <a:solidFill>
                  <a:schemeClr val="bg1"/>
                </a:solidFill>
              </a:rPr>
              <a:t>600</a:t>
            </a:r>
            <a:r>
              <a:rPr lang="it-IT" sz="2400" dirty="0">
                <a:solidFill>
                  <a:schemeClr val="bg1"/>
                </a:solidFill>
              </a:rPr>
              <a:t>s</a:t>
            </a:r>
          </a:p>
          <a:p>
            <a:pPr>
              <a:buBlip>
                <a:blip r:embed="rId2"/>
              </a:buBlip>
            </a:pPr>
            <a:r>
              <a:rPr lang="it-IT" sz="2400" dirty="0" err="1">
                <a:solidFill>
                  <a:schemeClr val="bg1"/>
                </a:solidFill>
              </a:rPr>
              <a:t>Awake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period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b="1" dirty="0">
                <a:solidFill>
                  <a:schemeClr val="bg1"/>
                </a:solidFill>
              </a:rPr>
              <a:t>180</a:t>
            </a:r>
            <a:r>
              <a:rPr lang="it-IT" sz="2400" dirty="0">
                <a:solidFill>
                  <a:schemeClr val="bg1"/>
                </a:solidFill>
              </a:rPr>
              <a:t>s</a:t>
            </a:r>
          </a:p>
          <a:p>
            <a:pPr>
              <a:buBlip>
                <a:blip r:embed="rId2"/>
              </a:buBlip>
            </a:pPr>
            <a:r>
              <a:rPr lang="it-IT" sz="2400" dirty="0" err="1">
                <a:solidFill>
                  <a:schemeClr val="bg1"/>
                </a:solidFill>
              </a:rPr>
              <a:t>Sleep</a:t>
            </a:r>
            <a:r>
              <a:rPr lang="it-IT" sz="2400" dirty="0">
                <a:solidFill>
                  <a:schemeClr val="bg1"/>
                </a:solidFill>
              </a:rPr>
              <a:t> mode: </a:t>
            </a:r>
            <a:r>
              <a:rPr lang="it-IT" sz="2400" b="1" dirty="0">
                <a:solidFill>
                  <a:schemeClr val="bg1"/>
                </a:solidFill>
              </a:rPr>
              <a:t>800</a:t>
            </a:r>
            <a:r>
              <a:rPr lang="it-IT" sz="2400" dirty="0">
                <a:solidFill>
                  <a:schemeClr val="bg1"/>
                </a:solidFill>
              </a:rPr>
              <a:t>mW</a:t>
            </a:r>
          </a:p>
          <a:p>
            <a:pPr>
              <a:buBlip>
                <a:blip r:embed="rId2"/>
              </a:buBlip>
            </a:pPr>
            <a:r>
              <a:rPr lang="it-IT" sz="2400" dirty="0" err="1">
                <a:solidFill>
                  <a:schemeClr val="bg1"/>
                </a:solidFill>
              </a:rPr>
              <a:t>Awake</a:t>
            </a:r>
            <a:r>
              <a:rPr lang="it-IT" sz="2400" dirty="0">
                <a:solidFill>
                  <a:schemeClr val="bg1"/>
                </a:solidFill>
              </a:rPr>
              <a:t> mode: </a:t>
            </a:r>
            <a:r>
              <a:rPr lang="it-IT" sz="2400" b="1" dirty="0">
                <a:solidFill>
                  <a:schemeClr val="bg1"/>
                </a:solidFill>
              </a:rPr>
              <a:t>1900</a:t>
            </a:r>
            <a:r>
              <a:rPr lang="it-IT" sz="2400" dirty="0">
                <a:solidFill>
                  <a:schemeClr val="bg1"/>
                </a:solidFill>
              </a:rPr>
              <a:t>mW</a:t>
            </a:r>
            <a:endParaRPr lang="it-IT" sz="24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</a:endParaRPr>
          </a:p>
          <a:p>
            <a:pPr>
              <a:buBlip>
                <a:blip r:embed="rId2"/>
              </a:buBlip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9FD565D4-4CF3-7BC9-E9FC-7ECB09998C73}"/>
              </a:ext>
            </a:extLst>
          </p:cNvPr>
          <p:cNvSpPr/>
          <p:nvPr/>
        </p:nvSpPr>
        <p:spPr>
          <a:xfrm>
            <a:off x="4365523" y="5594555"/>
            <a:ext cx="422787" cy="1012722"/>
          </a:xfrm>
          <a:prstGeom prst="righ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1958AD-EA98-0EFD-1678-81DB2A127766}"/>
              </a:ext>
            </a:extLst>
          </p:cNvPr>
          <p:cNvSpPr txBox="1"/>
          <p:nvPr/>
        </p:nvSpPr>
        <p:spPr>
          <a:xfrm>
            <a:off x="4788310" y="5847422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avg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3" grpId="0"/>
      <p:bldP spid="3" grpId="1"/>
      <p:bldP spid="4" grpId="0" animBg="1"/>
      <p:bldP spid="4" grpId="1" animBg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CC610-9848-EA06-D171-9A1D0799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Thanks for </a:t>
            </a:r>
            <a:r>
              <a:rPr lang="it-IT" dirty="0" err="1">
                <a:solidFill>
                  <a:schemeClr val="bg1"/>
                </a:solidFill>
              </a:rPr>
              <a:t>your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attention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2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Damascato</Template>
  <TotalTime>111</TotalTime>
  <Words>233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WHAT’S THE MOOD</vt:lpstr>
      <vt:lpstr>APPLICATION ARCHITECTURE</vt:lpstr>
      <vt:lpstr>FINAL HARDWARE</vt:lpstr>
      <vt:lpstr>EXPERIMENTS – AIR MODULE</vt:lpstr>
      <vt:lpstr>EXPERIMENTS – MICROPHONE</vt:lpstr>
      <vt:lpstr>EXPERIMENTS – LIGHT SLEEP</vt:lpstr>
      <vt:lpstr>EXPERIMENTS – CENTRAL DUTY CYCLES</vt:lpstr>
      <vt:lpstr>EXPERIMENTS – HELPER DUTY CYCLES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</dc:title>
  <dc:creator>Lorenzo Pecorari</dc:creator>
  <cp:lastModifiedBy>Michele Nicoletti</cp:lastModifiedBy>
  <cp:revision>9</cp:revision>
  <dcterms:created xsi:type="dcterms:W3CDTF">2024-06-13T05:56:52Z</dcterms:created>
  <dcterms:modified xsi:type="dcterms:W3CDTF">2024-06-13T10:07:02Z</dcterms:modified>
</cp:coreProperties>
</file>