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4773" autoAdjust="0"/>
  </p:normalViewPr>
  <p:slideViewPr>
    <p:cSldViewPr snapToGrid="0">
      <p:cViewPr>
        <p:scale>
          <a:sx n="75" d="100"/>
          <a:sy n="75" d="100"/>
        </p:scale>
        <p:origin x="144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7AE1-6EB5-43E1-B919-EECA9973DD12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07D56-05C5-4E4B-A557-35FA47AC65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94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07D56-05C5-4E4B-A557-35FA47AC653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64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05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9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401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9E0859-E012-4AE2-AD02-FE9135D88DBB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7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3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46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2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03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98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27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6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654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99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2847855" y="4276725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An IoT project by </a:t>
            </a:r>
            <a:endParaRPr lang="it-IT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Michele Nicoletti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Lorenzo Pecorari</a:t>
            </a:r>
            <a:endParaRPr lang="it-IT" sz="2400" b="0" i="1" strike="noStrike" spc="-1" dirty="0"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47400" y="734071"/>
            <a:ext cx="8944095" cy="223135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it-IT" sz="6000" b="1" strike="noStrike" spc="-1" dirty="0">
                <a:solidFill>
                  <a:srgbClr val="000000"/>
                </a:solidFill>
                <a:latin typeface="Aptos Display"/>
              </a:rPr>
              <a:t>WHAT’S THE MOOD?</a:t>
            </a:r>
            <a:br>
              <a:rPr sz="6000" b="1" dirty="0"/>
            </a:b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(CHE ARIA TIRA?)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uiExpand="1" build="p"/>
      <p:bldP spid="83" grpId="1" build="p"/>
      <p:bldP spid="82" grpId="0"/>
      <p:bldP spid="8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 idx="4294967295"/>
          </p:nvPr>
        </p:nvSpPr>
        <p:spPr>
          <a:xfrm>
            <a:off x="3667419" y="628586"/>
            <a:ext cx="8686800" cy="13104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PROBLEM AND A POSSIBLE SOLUTION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idx="4294967295"/>
          </p:nvPr>
        </p:nvSpPr>
        <p:spPr>
          <a:xfrm>
            <a:off x="3829344" y="2232283"/>
            <a:ext cx="7041284" cy="357195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M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aintenance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good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air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into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classrooms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better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focus 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of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students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teachers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IoT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project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proposed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solution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reaching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that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aim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N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data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sampling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interacting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with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800" b="0" strike="noStrike" spc="-1" dirty="0"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4" grpId="1"/>
      <p:bldP spid="8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 idx="4294967295"/>
          </p:nvPr>
        </p:nvSpPr>
        <p:spPr>
          <a:xfrm>
            <a:off x="4413153" y="494658"/>
            <a:ext cx="5257800" cy="102567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CENTRAL DEVICE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idx="4294967295"/>
          </p:nvPr>
        </p:nvSpPr>
        <p:spPr>
          <a:xfrm>
            <a:off x="4413153" y="1655759"/>
            <a:ext cx="5257800" cy="4464256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Management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of «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helper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» devices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Sampling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Data transmission to </a:t>
            </a: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cloud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trike="noStrike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AC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Microphone</a:t>
            </a:r>
            <a:endParaRPr lang="it-IT" sz="24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4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Leds</a:t>
            </a:r>
            <a:endParaRPr lang="it-IT" sz="2400" b="0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4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0" name="Segnaposto contenuto 2"/>
          <p:cNvSpPr/>
          <p:nvPr/>
        </p:nvSpPr>
        <p:spPr>
          <a:xfrm>
            <a:off x="5260469" y="4619542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pic>
        <p:nvPicPr>
          <p:cNvPr id="1026" name="Picture 2" descr="WiFi LoRa 32(V3) – Heltec Automation">
            <a:extLst>
              <a:ext uri="{FF2B5EF4-FFF2-40B4-BE49-F238E27FC236}">
                <a16:creationId xmlns:a16="http://schemas.microsoft.com/office/drawing/2014/main" id="{55C75F96-A18C-82B2-CFC8-57E14D42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34" y="2723627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8B6B7A51-A6D8-98E0-439B-101083E14B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4" y="4553523"/>
            <a:ext cx="2537832" cy="1409065"/>
          </a:xfrm>
          <a:prstGeom prst="rect">
            <a:avLst/>
          </a:prstGeom>
        </p:spPr>
      </p:pic>
      <p:pic>
        <p:nvPicPr>
          <p:cNvPr id="6" name="Immagine 5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1C7C2A12-3DEA-BDAD-A2DB-B21E6AE1D2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" y="1187374"/>
            <a:ext cx="1592813" cy="1592813"/>
          </a:xfrm>
          <a:prstGeom prst="rect">
            <a:avLst/>
          </a:prstGeom>
        </p:spPr>
      </p:pic>
      <p:pic>
        <p:nvPicPr>
          <p:cNvPr id="1032" name="Picture 8" descr="LED 5MM GE: LED, 5 mm, cablato, giallo, 110 mcd, 22° da reichelt elektronik">
            <a:extLst>
              <a:ext uri="{FF2B5EF4-FFF2-40B4-BE49-F238E27FC236}">
                <a16:creationId xmlns:a16="http://schemas.microsoft.com/office/drawing/2014/main" id="{771DD697-932F-E455-0C42-F9A44E672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04"/>
          <a:stretch/>
        </p:blipFill>
        <p:spPr bwMode="auto">
          <a:xfrm>
            <a:off x="2121695" y="2304477"/>
            <a:ext cx="1181799" cy="64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2ED9458-DD3B-C9B2-45F2-AC54A326CD03}"/>
              </a:ext>
            </a:extLst>
          </p:cNvPr>
          <p:cNvCxnSpPr>
            <a:cxnSpLocks/>
          </p:cNvCxnSpPr>
          <p:nvPr/>
        </p:nvCxnSpPr>
        <p:spPr>
          <a:xfrm flipV="1">
            <a:off x="852140" y="2545493"/>
            <a:ext cx="0" cy="63271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B4B6F37-91F7-AB98-AF9D-56C2D6DD1131}"/>
              </a:ext>
            </a:extLst>
          </p:cNvPr>
          <p:cNvCxnSpPr>
            <a:cxnSpLocks/>
          </p:cNvCxnSpPr>
          <p:nvPr/>
        </p:nvCxnSpPr>
        <p:spPr>
          <a:xfrm>
            <a:off x="1128461" y="4191620"/>
            <a:ext cx="691461" cy="4788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A5CAD12-B47D-C8A8-0F9A-BBC73D2C3A4B}"/>
              </a:ext>
            </a:extLst>
          </p:cNvPr>
          <p:cNvCxnSpPr>
            <a:cxnSpLocks/>
          </p:cNvCxnSpPr>
          <p:nvPr/>
        </p:nvCxnSpPr>
        <p:spPr>
          <a:xfrm flipV="1">
            <a:off x="1946699" y="3101456"/>
            <a:ext cx="606000" cy="424664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 idx="4294967295"/>
          </p:nvPr>
        </p:nvSpPr>
        <p:spPr>
          <a:xfrm>
            <a:off x="4313144" y="335533"/>
            <a:ext cx="883458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HELPER DEVICE(S)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Segnaposto contenuto 2"/>
          <p:cNvSpPr/>
          <p:nvPr/>
        </p:nvSpPr>
        <p:spPr>
          <a:xfrm>
            <a:off x="4523389" y="4690586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DE5D547F-C93B-6962-A2DC-872C124827AF}"/>
              </a:ext>
            </a:extLst>
          </p:cNvPr>
          <p:cNvSpPr txBox="1">
            <a:spLocks/>
          </p:cNvSpPr>
          <p:nvPr/>
        </p:nvSpPr>
        <p:spPr>
          <a:xfrm>
            <a:off x="4303908" y="1516289"/>
            <a:ext cx="5257800" cy="465822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Coordinated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by «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central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»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Sampling and transmission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Interactions with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2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Battery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Servomotor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Fan</a:t>
            </a:r>
            <a:endParaRPr lang="it-IT" sz="22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600" spc="-1" dirty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4" name="Picture 2" descr="WiFi LoRa 32(V3) – Heltec Automation">
            <a:extLst>
              <a:ext uri="{FF2B5EF4-FFF2-40B4-BE49-F238E27FC236}">
                <a16:creationId xmlns:a16="http://schemas.microsoft.com/office/drawing/2014/main" id="{618CAB6C-FD38-4CE4-3582-B4830792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4638" y="2693866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5F3A6926-8566-BE7F-D5CF-D0933569E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" y="1375340"/>
            <a:ext cx="1253225" cy="125322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294ED4D-54D5-6B51-DE7C-8EA284436CF8}"/>
              </a:ext>
            </a:extLst>
          </p:cNvPr>
          <p:cNvCxnSpPr>
            <a:cxnSpLocks/>
          </p:cNvCxnSpPr>
          <p:nvPr/>
        </p:nvCxnSpPr>
        <p:spPr>
          <a:xfrm flipH="1" flipV="1">
            <a:off x="896528" y="2509393"/>
            <a:ext cx="301957" cy="6155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technology cooling fan illustration 3d 18869557 PNG">
            <a:extLst>
              <a:ext uri="{FF2B5EF4-FFF2-40B4-BE49-F238E27FC236}">
                <a16:creationId xmlns:a16="http://schemas.microsoft.com/office/drawing/2014/main" id="{395DCE4E-5B65-C526-5F89-D7E21349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5" y="4659524"/>
            <a:ext cx="1295346" cy="129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E3BAA8-B8DC-3760-77BE-22A7871C5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67380" y="4215650"/>
            <a:ext cx="433061" cy="703725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7A1A0B1-D4A1-5C5D-91D8-4357FEF3EB8A}"/>
              </a:ext>
            </a:extLst>
          </p:cNvPr>
          <p:cNvCxnSpPr>
            <a:cxnSpLocks/>
          </p:cNvCxnSpPr>
          <p:nvPr/>
        </p:nvCxnSpPr>
        <p:spPr>
          <a:xfrm flipV="1">
            <a:off x="1873733" y="2417229"/>
            <a:ext cx="420773" cy="704029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Immagine 13" descr="Immagine che contiene strumento, leva&#10;&#10;Descrizione generata automaticamente">
            <a:extLst>
              <a:ext uri="{FF2B5EF4-FFF2-40B4-BE49-F238E27FC236}">
                <a16:creationId xmlns:a16="http://schemas.microsoft.com/office/drawing/2014/main" id="{60A20874-3D0A-C5D1-528B-039F8D247F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19" y="1225292"/>
            <a:ext cx="1121598" cy="1121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3745578" y="311153"/>
            <a:ext cx="649905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HOW DOES IT WORK?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6" name="Segnaposto contenuto 2"/>
          <p:cNvSpPr/>
          <p:nvPr/>
        </p:nvSpPr>
        <p:spPr>
          <a:xfrm>
            <a:off x="4526764" y="3497972"/>
            <a:ext cx="351684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7" name="Segnaposto contenuto 2"/>
          <p:cNvSpPr/>
          <p:nvPr/>
        </p:nvSpPr>
        <p:spPr>
          <a:xfrm>
            <a:off x="4526764" y="3989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8" name="Segnaposto contenuto 3"/>
          <p:cNvSpPr/>
          <p:nvPr/>
        </p:nvSpPr>
        <p:spPr>
          <a:xfrm>
            <a:off x="4526764" y="4457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3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9819B42E-1376-5D52-D734-3791DF703D0F}"/>
              </a:ext>
            </a:extLst>
          </p:cNvPr>
          <p:cNvSpPr txBox="1">
            <a:spLocks/>
          </p:cNvSpPr>
          <p:nvPr/>
        </p:nvSpPr>
        <p:spPr>
          <a:xfrm>
            <a:off x="3745578" y="2017865"/>
            <a:ext cx="3569622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Central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Noises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detection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Indicating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helpers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start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Reception,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comparison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and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estimation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of data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Telling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interaction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Transmission of data to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cloud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059FACD-9BC5-8412-E5A2-1651EEB8CCEF}"/>
              </a:ext>
            </a:extLst>
          </p:cNvPr>
          <p:cNvSpPr txBox="1">
            <a:spLocks/>
          </p:cNvSpPr>
          <p:nvPr/>
        </p:nvSpPr>
        <p:spPr>
          <a:xfrm>
            <a:off x="7759084" y="2030092"/>
            <a:ext cx="4021584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 err="1">
                <a:solidFill>
                  <a:schemeClr val="tx1"/>
                </a:solidFill>
                <a:latin typeface="Arial"/>
              </a:rPr>
              <a:t>Helper</a:t>
            </a: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Asking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what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transmission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Executing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interaction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through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actuator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(s)</a:t>
            </a:r>
            <a:endParaRPr lang="it-IT" sz="2200" b="1" spc="-1" dirty="0">
              <a:solidFill>
                <a:schemeClr val="tx1"/>
              </a:solidFill>
              <a:latin typeface="Aptos"/>
            </a:endParaRPr>
          </a:p>
        </p:txBody>
      </p:sp>
      <p:pic>
        <p:nvPicPr>
          <p:cNvPr id="16" name="Picture 2" descr="WiFi LoRa 32(V3) – Heltec Automation">
            <a:extLst>
              <a:ext uri="{FF2B5EF4-FFF2-40B4-BE49-F238E27FC236}">
                <a16:creationId xmlns:a16="http://schemas.microsoft.com/office/drawing/2014/main" id="{8EE8F73B-096A-190C-EEF7-6A4FCD14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16171" y="3475226"/>
            <a:ext cx="1144539" cy="11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499020F-1ED3-94BB-1E9C-89175B3F2472}"/>
              </a:ext>
            </a:extLst>
          </p:cNvPr>
          <p:cNvCxnSpPr>
            <a:cxnSpLocks/>
          </p:cNvCxnSpPr>
          <p:nvPr/>
        </p:nvCxnSpPr>
        <p:spPr>
          <a:xfrm>
            <a:off x="1565825" y="3206561"/>
            <a:ext cx="591429" cy="53732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A6D1DC-9815-D9B9-E537-89921BA79161}"/>
              </a:ext>
            </a:extLst>
          </p:cNvPr>
          <p:cNvCxnSpPr>
            <a:cxnSpLocks/>
          </p:cNvCxnSpPr>
          <p:nvPr/>
        </p:nvCxnSpPr>
        <p:spPr>
          <a:xfrm flipH="1">
            <a:off x="1394665" y="2013481"/>
            <a:ext cx="530846" cy="60474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63775E3-F0B1-23B9-2E1E-6D13841DE266}"/>
              </a:ext>
            </a:extLst>
          </p:cNvPr>
          <p:cNvCxnSpPr>
            <a:cxnSpLocks/>
          </p:cNvCxnSpPr>
          <p:nvPr/>
        </p:nvCxnSpPr>
        <p:spPr>
          <a:xfrm flipH="1">
            <a:off x="1457858" y="4315352"/>
            <a:ext cx="699396" cy="43478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2" descr="nube png con ai generato. 26774129 PNG">
            <a:extLst>
              <a:ext uri="{FF2B5EF4-FFF2-40B4-BE49-F238E27FC236}">
                <a16:creationId xmlns:a16="http://schemas.microsoft.com/office/drawing/2014/main" id="{C60AC93D-D2E9-FA7C-0633-22A153B94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23" y="1088156"/>
            <a:ext cx="1270096" cy="79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 descr="Immagine che contiene interno, arredo, miniatura, casa per bambole&#10;&#10;Descrizione generata automaticamente">
            <a:extLst>
              <a:ext uri="{FF2B5EF4-FFF2-40B4-BE49-F238E27FC236}">
                <a16:creationId xmlns:a16="http://schemas.microsoft.com/office/drawing/2014/main" id="{CC35A2ED-3FFA-AF02-E4CB-544D6A59E3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8" y="4532746"/>
            <a:ext cx="1239836" cy="1239836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0532E5C-ACCF-A021-0CE4-2BA81F0082DE}"/>
              </a:ext>
            </a:extLst>
          </p:cNvPr>
          <p:cNvCxnSpPr>
            <a:cxnSpLocks/>
          </p:cNvCxnSpPr>
          <p:nvPr/>
        </p:nvCxnSpPr>
        <p:spPr>
          <a:xfrm>
            <a:off x="867180" y="3438621"/>
            <a:ext cx="0" cy="97932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0CD480-063A-775C-E1B3-DF3BC9CE22A7}"/>
              </a:ext>
            </a:extLst>
          </p:cNvPr>
          <p:cNvGrpSpPr/>
          <p:nvPr/>
        </p:nvGrpSpPr>
        <p:grpSpPr>
          <a:xfrm>
            <a:off x="134131" y="2311117"/>
            <a:ext cx="1415703" cy="1310421"/>
            <a:chOff x="134131" y="2311117"/>
            <a:chExt cx="1415703" cy="1310421"/>
          </a:xfrm>
        </p:grpSpPr>
        <p:pic>
          <p:nvPicPr>
            <p:cNvPr id="24" name="Picture 2" descr="WiFi LoRa 32(V3) – Heltec Automation">
              <a:extLst>
                <a:ext uri="{FF2B5EF4-FFF2-40B4-BE49-F238E27FC236}">
                  <a16:creationId xmlns:a16="http://schemas.microsoft.com/office/drawing/2014/main" id="{3DFD86F6-8563-37AE-6A6D-14788256A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79745" y="2351449"/>
              <a:ext cx="1270089" cy="1270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d'oro re corona icona 22506245 PNG">
              <a:extLst>
                <a:ext uri="{FF2B5EF4-FFF2-40B4-BE49-F238E27FC236}">
                  <a16:creationId xmlns:a16="http://schemas.microsoft.com/office/drawing/2014/main" id="{E28475A5-1F9D-D6E3-3B61-EFDE094B0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418">
              <a:off x="134131" y="2311117"/>
              <a:ext cx="825345" cy="66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4" grpId="1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 idx="4294967295"/>
          </p:nvPr>
        </p:nvSpPr>
        <p:spPr>
          <a:xfrm>
            <a:off x="4036291" y="354042"/>
            <a:ext cx="5948218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EFFECTIVENESS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idx="4294967295"/>
          </p:nvPr>
        </p:nvSpPr>
        <p:spPr>
          <a:xfrm>
            <a:off x="4036291" y="1987262"/>
            <a:ext cx="5754254" cy="435133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Better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air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Appreciation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temperature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Visible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warnings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(led)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Possible</a:t>
            </a:r>
            <a:r>
              <a:rPr lang="it-IT" sz="2800" spc="-1" dirty="0">
                <a:solidFill>
                  <a:srgbClr val="000000"/>
                </a:solidFill>
                <a:latin typeface="Aptos"/>
              </a:rPr>
              <a:t> information from </a:t>
            </a:r>
            <a:r>
              <a:rPr lang="it-IT" sz="2800" b="1" spc="-1" dirty="0">
                <a:solidFill>
                  <a:srgbClr val="000000"/>
                </a:solidFill>
                <a:latin typeface="Aptos"/>
              </a:rPr>
              <a:t>cloud</a:t>
            </a:r>
            <a:endParaRPr lang="it-IT" sz="2800" b="1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99" grpId="1"/>
    </p:bldLst>
  </p:timing>
</p:sld>
</file>

<file path=ppt/theme/theme1.xml><?xml version="1.0" encoding="utf-8"?>
<a:theme xmlns:a="http://schemas.openxmlformats.org/drawingml/2006/main" name="Cornice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Cornice</Template>
  <TotalTime>235</TotalTime>
  <Words>192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Corbel</vt:lpstr>
      <vt:lpstr>Times New Roman</vt:lpstr>
      <vt:lpstr>Wingdings</vt:lpstr>
      <vt:lpstr>Wingdings 2</vt:lpstr>
      <vt:lpstr>Cornice</vt:lpstr>
      <vt:lpstr>WHAT’S THE MOOD? (CHE ARIA TIRA?)</vt:lpstr>
      <vt:lpstr>PROBLEM AND A POSSIBLE SOLUTION</vt:lpstr>
      <vt:lpstr>CENTRAL DEVICE</vt:lpstr>
      <vt:lpstr>HELPER DEVICE(S)</vt:lpstr>
      <vt:lpstr>HOW DOES IT WORK?</vt:lpstr>
      <vt:lpstr>EFFECTIVENESS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MOOD? (CHE ARIA TIRA?)</dc:title>
  <dc:subject/>
  <dc:creator>Lorenzo Pecorari</dc:creator>
  <dc:description/>
  <cp:lastModifiedBy>Lorenzo Pecorari</cp:lastModifiedBy>
  <cp:revision>13</cp:revision>
  <dcterms:created xsi:type="dcterms:W3CDTF">2024-04-08T17:08:13Z</dcterms:created>
  <dcterms:modified xsi:type="dcterms:W3CDTF">2024-04-11T15:03:18Z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