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4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7559675" cy="10691813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  <a:buNone/>
            </a:pPr>
            <a:r>
              <a:rPr lang="it-IT" sz="1200" b="0" strike="noStrike" spc="-1">
                <a:solidFill>
                  <a:srgbClr val="787878"/>
                </a:solidFill>
                <a:latin typeface="Aptos"/>
              </a:rPr>
              <a:t>&lt;data/ora&gt;</a:t>
            </a:r>
            <a:endParaRPr lang="it-IT" sz="12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buNone/>
            </a:pPr>
            <a:r>
              <a:rPr lang="it-IT" sz="1400" b="0" strike="noStrike" spc="-1">
                <a:latin typeface="Times New Roman"/>
              </a:rPr>
              <a:t>&lt;piè di pagina&gt;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  <a:buNone/>
            </a:pPr>
            <a:fld id="{BDF79DE0-A758-4427-921D-A1DFCE86CCB7}" type="slidenum">
              <a:rPr lang="it-IT" sz="1200" b="0" strike="noStrike" spc="-1" smtClean="0">
                <a:solidFill>
                  <a:srgbClr val="787878"/>
                </a:solidFill>
                <a:latin typeface="Aptos"/>
              </a:rPr>
              <a:t>‹N›</a:t>
            </a:fld>
            <a:endParaRPr lang="it-IT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80504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  <a:buNone/>
            </a:pPr>
            <a:r>
              <a:rPr lang="it-IT" sz="1200" b="0" strike="noStrike" spc="-1">
                <a:solidFill>
                  <a:srgbClr val="787878"/>
                </a:solidFill>
                <a:latin typeface="Aptos"/>
              </a:rPr>
              <a:t>&lt;data/ora&gt;</a:t>
            </a:r>
            <a:endParaRPr lang="it-IT" sz="1200" b="0" strike="noStrike" spc="-1">
              <a:latin typeface="Times New Roman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buNone/>
            </a:pPr>
            <a:r>
              <a:rPr lang="it-IT" sz="1400" b="0" strike="noStrike" spc="-1">
                <a:latin typeface="Times New Roman"/>
              </a:rPr>
              <a:t>&lt;piè di pagina&gt;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  <a:buNone/>
            </a:pPr>
            <a:fld id="{BDF79DE0-A758-4427-921D-A1DFCE86CCB7}" type="slidenum">
              <a:rPr lang="it-IT" sz="1200" b="0" strike="noStrike" spc="-1" smtClean="0">
                <a:solidFill>
                  <a:srgbClr val="787878"/>
                </a:solidFill>
                <a:latin typeface="Aptos"/>
              </a:rPr>
              <a:t>‹N›</a:t>
            </a:fld>
            <a:endParaRPr lang="it-IT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65905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  <a:buNone/>
            </a:pPr>
            <a:r>
              <a:rPr lang="it-IT" sz="1200" b="0" strike="noStrike" spc="-1">
                <a:solidFill>
                  <a:srgbClr val="787878"/>
                </a:solidFill>
                <a:latin typeface="Aptos"/>
              </a:rPr>
              <a:t>&lt;data/ora&gt;</a:t>
            </a:r>
            <a:endParaRPr lang="it-IT" sz="1200" b="0" strike="noStrike" spc="-1">
              <a:latin typeface="Times New Roman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buNone/>
            </a:pPr>
            <a:r>
              <a:rPr lang="it-IT" sz="1400" b="0" strike="noStrike" spc="-1">
                <a:latin typeface="Times New Roman"/>
              </a:rPr>
              <a:t>&lt;piè di pagina&gt;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  <a:buNone/>
            </a:pPr>
            <a:fld id="{BDF79DE0-A758-4427-921D-A1DFCE86CCB7}" type="slidenum">
              <a:rPr lang="it-IT" sz="1200" b="0" strike="noStrike" spc="-1" smtClean="0">
                <a:solidFill>
                  <a:srgbClr val="787878"/>
                </a:solidFill>
                <a:latin typeface="Aptos"/>
              </a:rPr>
              <a:t>‹N›</a:t>
            </a:fld>
            <a:endParaRPr lang="it-IT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744014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it-IT" sz="1800" b="0" strike="noStrike" spc="-1">
              <a:solidFill>
                <a:srgbClr val="000000"/>
              </a:solidFill>
              <a:latin typeface="Aptos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it-IT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189E0859-E012-4AE2-AD02-FE9135D88DBB}" type="slidenum">
              <a:t>‹N›</a:t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94705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  <a:buNone/>
            </a:pPr>
            <a:r>
              <a:rPr lang="it-IT" sz="1200" b="0" strike="noStrike" spc="-1">
                <a:solidFill>
                  <a:srgbClr val="787878"/>
                </a:solidFill>
                <a:latin typeface="Aptos"/>
              </a:rPr>
              <a:t>&lt;data/ora&gt;</a:t>
            </a:r>
            <a:endParaRPr lang="it-IT" sz="12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buNone/>
            </a:pPr>
            <a:r>
              <a:rPr lang="it-IT" sz="1400" b="0" strike="noStrike" spc="-1">
                <a:latin typeface="Times New Roman"/>
              </a:rPr>
              <a:t>&lt;piè di pagina&gt;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  <a:buNone/>
            </a:pPr>
            <a:fld id="{BDF79DE0-A758-4427-921D-A1DFCE86CCB7}" type="slidenum">
              <a:rPr lang="it-IT" sz="1200" b="0" strike="noStrike" spc="-1" smtClean="0">
                <a:solidFill>
                  <a:srgbClr val="787878"/>
                </a:solidFill>
                <a:latin typeface="Aptos"/>
              </a:rPr>
              <a:t>‹N›</a:t>
            </a:fld>
            <a:endParaRPr lang="it-IT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41348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  <a:buNone/>
            </a:pPr>
            <a:r>
              <a:rPr lang="it-IT" sz="1200" b="0" strike="noStrike" spc="-1">
                <a:solidFill>
                  <a:srgbClr val="787878"/>
                </a:solidFill>
                <a:latin typeface="Aptos"/>
              </a:rPr>
              <a:t>&lt;data/ora&gt;</a:t>
            </a:r>
            <a:endParaRPr lang="it-IT" sz="12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buNone/>
            </a:pPr>
            <a:r>
              <a:rPr lang="it-IT" sz="1400" b="0" strike="noStrike" spc="-1">
                <a:latin typeface="Times New Roman"/>
              </a:rPr>
              <a:t>&lt;piè di pagina&gt;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  <a:buNone/>
            </a:pPr>
            <a:fld id="{BDF79DE0-A758-4427-921D-A1DFCE86CCB7}" type="slidenum">
              <a:rPr lang="it-IT" sz="1200" b="0" strike="noStrike" spc="-1" smtClean="0">
                <a:solidFill>
                  <a:srgbClr val="787878"/>
                </a:solidFill>
                <a:latin typeface="Aptos"/>
              </a:rPr>
              <a:t>‹N›</a:t>
            </a:fld>
            <a:endParaRPr lang="it-IT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15469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  <a:buNone/>
            </a:pPr>
            <a:r>
              <a:rPr lang="it-IT" sz="1200" b="0" strike="noStrike" spc="-1">
                <a:solidFill>
                  <a:srgbClr val="787878"/>
                </a:solidFill>
                <a:latin typeface="Aptos"/>
              </a:rPr>
              <a:t>&lt;data/ora&gt;</a:t>
            </a:r>
            <a:endParaRPr lang="it-IT" sz="1200" b="0" strike="noStrike" spc="-1">
              <a:latin typeface="Times New Roman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buNone/>
            </a:pPr>
            <a:r>
              <a:rPr lang="it-IT" sz="1400" b="0" strike="noStrike" spc="-1">
                <a:latin typeface="Times New Roman"/>
              </a:rPr>
              <a:t>&lt;piè di pagina&gt;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  <a:buNone/>
            </a:pPr>
            <a:fld id="{BDF79DE0-A758-4427-921D-A1DFCE86CCB7}" type="slidenum">
              <a:rPr lang="it-IT" sz="1200" b="0" strike="noStrike" spc="-1" smtClean="0">
                <a:solidFill>
                  <a:srgbClr val="787878"/>
                </a:solidFill>
                <a:latin typeface="Aptos"/>
              </a:rPr>
              <a:t>‹N›</a:t>
            </a:fld>
            <a:endParaRPr lang="it-IT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98256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  <a:buNone/>
            </a:pPr>
            <a:r>
              <a:rPr lang="it-IT" sz="1200" b="0" strike="noStrike" spc="-1">
                <a:solidFill>
                  <a:srgbClr val="787878"/>
                </a:solidFill>
                <a:latin typeface="Aptos"/>
              </a:rPr>
              <a:t>&lt;data/ora&gt;</a:t>
            </a:r>
            <a:endParaRPr lang="it-IT" sz="1200" b="0" strike="noStrike" spc="-1">
              <a:latin typeface="Times New Roman"/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buNone/>
            </a:pPr>
            <a:r>
              <a:rPr lang="it-IT" sz="1400" b="0" strike="noStrike" spc="-1">
                <a:latin typeface="Times New Roman"/>
              </a:rPr>
              <a:t>&lt;piè di pagina&gt;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  <a:buNone/>
            </a:pPr>
            <a:fld id="{BDF79DE0-A758-4427-921D-A1DFCE86CCB7}" type="slidenum">
              <a:rPr lang="it-IT" sz="1200" b="0" strike="noStrike" spc="-1" smtClean="0">
                <a:solidFill>
                  <a:srgbClr val="787878"/>
                </a:solidFill>
                <a:latin typeface="Aptos"/>
              </a:rPr>
              <a:t>‹N›</a:t>
            </a:fld>
            <a:endParaRPr lang="it-IT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8037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  <a:buNone/>
            </a:pPr>
            <a:r>
              <a:rPr lang="it-IT" sz="1200" b="0" strike="noStrike" spc="-1">
                <a:solidFill>
                  <a:srgbClr val="787878"/>
                </a:solidFill>
                <a:latin typeface="Aptos"/>
              </a:rPr>
              <a:t>&lt;data/ora&gt;</a:t>
            </a:r>
            <a:endParaRPr lang="it-IT" sz="1200" b="0" strike="noStrike" spc="-1">
              <a:latin typeface="Times New Roman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buNone/>
            </a:pPr>
            <a:r>
              <a:rPr lang="it-IT" sz="1400" b="0" strike="noStrike" spc="-1">
                <a:latin typeface="Times New Roman"/>
              </a:rPr>
              <a:t>&lt;piè di pagina&gt;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  <a:buNone/>
            </a:pPr>
            <a:fld id="{BDF79DE0-A758-4427-921D-A1DFCE86CCB7}" type="slidenum">
              <a:rPr lang="it-IT" sz="1200" b="0" strike="noStrike" spc="-1" smtClean="0">
                <a:solidFill>
                  <a:srgbClr val="787878"/>
                </a:solidFill>
                <a:latin typeface="Aptos"/>
              </a:rPr>
              <a:t>‹N›</a:t>
            </a:fld>
            <a:endParaRPr lang="it-IT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89875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  <a:buNone/>
            </a:pPr>
            <a:r>
              <a:rPr lang="it-IT" sz="1200" b="0" strike="noStrike" spc="-1">
                <a:solidFill>
                  <a:srgbClr val="787878"/>
                </a:solidFill>
                <a:latin typeface="Aptos"/>
              </a:rPr>
              <a:t>&lt;data/ora&gt;</a:t>
            </a:r>
            <a:endParaRPr lang="it-IT" sz="1200" b="0" strike="noStrike" spc="-1"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buNone/>
            </a:pPr>
            <a:r>
              <a:rPr lang="it-IT" sz="1400" b="0" strike="noStrike" spc="-1">
                <a:latin typeface="Times New Roman"/>
              </a:rPr>
              <a:t>&lt;piè di pagina&gt;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  <a:buNone/>
            </a:pPr>
            <a:fld id="{BDF79DE0-A758-4427-921D-A1DFCE86CCB7}" type="slidenum">
              <a:rPr lang="it-IT" sz="1200" b="0" strike="noStrike" spc="-1" smtClean="0">
                <a:solidFill>
                  <a:srgbClr val="787878"/>
                </a:solidFill>
                <a:latin typeface="Aptos"/>
              </a:rPr>
              <a:t>‹N›</a:t>
            </a:fld>
            <a:endParaRPr lang="it-IT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32273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  <a:buNone/>
            </a:pPr>
            <a:r>
              <a:rPr lang="it-IT" sz="1200" b="0" strike="noStrike" spc="-1">
                <a:solidFill>
                  <a:srgbClr val="787878"/>
                </a:solidFill>
                <a:latin typeface="Aptos"/>
              </a:rPr>
              <a:t>&lt;data/ora&gt;</a:t>
            </a:r>
            <a:endParaRPr lang="it-IT" sz="1200" b="0" strike="noStrike" spc="-1">
              <a:latin typeface="Times New Roman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buNone/>
            </a:pPr>
            <a:r>
              <a:rPr lang="it-IT" sz="1400" b="0" strike="noStrike" spc="-1">
                <a:latin typeface="Times New Roman"/>
              </a:rPr>
              <a:t>&lt;piè di pagina&gt;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  <a:buNone/>
            </a:pPr>
            <a:fld id="{BDF79DE0-A758-4427-921D-A1DFCE86CCB7}" type="slidenum">
              <a:rPr lang="it-IT" sz="1200" b="0" strike="noStrike" spc="-1" smtClean="0">
                <a:solidFill>
                  <a:srgbClr val="787878"/>
                </a:solidFill>
                <a:latin typeface="Aptos"/>
              </a:rPr>
              <a:t>‹N›</a:t>
            </a:fld>
            <a:endParaRPr lang="it-IT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72678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  <a:buNone/>
            </a:pPr>
            <a:r>
              <a:rPr lang="it-IT" sz="1200" b="0" strike="noStrike" spc="-1">
                <a:solidFill>
                  <a:srgbClr val="787878"/>
                </a:solidFill>
                <a:latin typeface="Aptos"/>
              </a:rPr>
              <a:t>&lt;data/ora&gt;</a:t>
            </a:r>
            <a:endParaRPr lang="it-IT" sz="1200" b="0" strike="noStrike" spc="-1">
              <a:latin typeface="Times New Roman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pPr algn="ctr">
              <a:buNone/>
            </a:pPr>
            <a:r>
              <a:rPr lang="it-IT" sz="1400" b="0" strike="noStrike" spc="-1">
                <a:latin typeface="Times New Roman"/>
              </a:rPr>
              <a:t>&lt;piè di pagina&gt;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  <a:buNone/>
            </a:pPr>
            <a:fld id="{BDF79DE0-A758-4427-921D-A1DFCE86CCB7}" type="slidenum">
              <a:rPr lang="it-IT" sz="1200" b="0" strike="noStrike" spc="-1" smtClean="0">
                <a:solidFill>
                  <a:srgbClr val="787878"/>
                </a:solidFill>
                <a:latin typeface="Aptos"/>
              </a:rPr>
              <a:t>‹N›</a:t>
            </a:fld>
            <a:endParaRPr lang="it-IT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56543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it-IT" sz="1200" b="0" strike="noStrike" spc="-1">
                <a:solidFill>
                  <a:srgbClr val="787878"/>
                </a:solidFill>
                <a:latin typeface="Aptos"/>
              </a:rPr>
              <a:t>&lt;data/ora&gt;</a:t>
            </a:r>
            <a:endParaRPr lang="it-IT" sz="12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algn="ctr">
              <a:buNone/>
            </a:pPr>
            <a:r>
              <a:rPr lang="it-IT" sz="1400" b="0" strike="noStrike" spc="-1">
                <a:latin typeface="Times New Roman"/>
              </a:rPr>
              <a:t>&lt;piè di pagina&gt;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DF79DE0-A758-4427-921D-A1DFCE86CCB7}" type="slidenum">
              <a:rPr lang="it-IT" sz="1200" b="0" strike="noStrike" spc="-1" smtClean="0">
                <a:solidFill>
                  <a:srgbClr val="787878"/>
                </a:solidFill>
                <a:latin typeface="Aptos"/>
              </a:rPr>
              <a:t>‹N›</a:t>
            </a:fld>
            <a:endParaRPr lang="it-IT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79905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2"/>
          <p:cNvSpPr>
            <a:spLocks noGrp="1"/>
          </p:cNvSpPr>
          <p:nvPr>
            <p:ph type="subTitle"/>
          </p:nvPr>
        </p:nvSpPr>
        <p:spPr>
          <a:xfrm>
            <a:off x="2847855" y="4276725"/>
            <a:ext cx="9143640" cy="16552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99500"/>
          </a:bodyPr>
          <a:lstStyle/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it-IT" sz="2400" b="0" strike="noStrike" spc="-1" dirty="0">
                <a:solidFill>
                  <a:srgbClr val="000000"/>
                </a:solidFill>
                <a:latin typeface="Aptos"/>
              </a:rPr>
              <a:t>An IoT project by </a:t>
            </a:r>
            <a:endParaRPr lang="it-IT" sz="2400" b="0" strike="noStrike" spc="-1" dirty="0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it-IT" sz="2400" b="0" i="1" strike="noStrike" spc="-1" dirty="0">
                <a:solidFill>
                  <a:srgbClr val="000000"/>
                </a:solidFill>
                <a:latin typeface="Aptos"/>
              </a:rPr>
              <a:t>Michele Nicoletti</a:t>
            </a:r>
            <a:r>
              <a:rPr lang="it-IT" sz="2400" b="0" strike="noStrike" spc="-1" dirty="0">
                <a:solidFill>
                  <a:srgbClr val="000000"/>
                </a:solidFill>
                <a:latin typeface="Aptos"/>
              </a:rPr>
              <a:t> and </a:t>
            </a:r>
            <a:r>
              <a:rPr lang="it-IT" sz="2400" b="0" i="1" strike="noStrike" spc="-1" dirty="0">
                <a:solidFill>
                  <a:srgbClr val="000000"/>
                </a:solidFill>
                <a:latin typeface="Aptos"/>
              </a:rPr>
              <a:t>Lorenzo Pecorari</a:t>
            </a:r>
            <a:endParaRPr lang="it-IT" sz="2400" b="0" i="1" strike="noStrike" spc="-1" dirty="0">
              <a:latin typeface="Arial"/>
            </a:endParaRPr>
          </a:p>
        </p:txBody>
      </p:sp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3047400" y="734071"/>
            <a:ext cx="8944095" cy="2231355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it-IT" sz="6000" b="1" strike="noStrike" spc="-1" dirty="0">
                <a:solidFill>
                  <a:srgbClr val="000000"/>
                </a:solidFill>
                <a:latin typeface="Aptos Display"/>
              </a:rPr>
              <a:t>WHAT’S THE MOOD?</a:t>
            </a:r>
            <a:br>
              <a:rPr sz="6000" b="1" dirty="0"/>
            </a:br>
            <a:r>
              <a:rPr lang="it-IT" sz="4000" b="1" strike="noStrike" spc="-1" dirty="0">
                <a:solidFill>
                  <a:srgbClr val="000000"/>
                </a:solidFill>
                <a:latin typeface="Aptos Display"/>
              </a:rPr>
              <a:t>(CHE ARIA TIRA?)</a:t>
            </a:r>
            <a:endParaRPr lang="it-IT" sz="4000" b="1" strike="noStrike" spc="-1" dirty="0">
              <a:solidFill>
                <a:srgbClr val="000000"/>
              </a:solidFill>
              <a:latin typeface="Apto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Click="0">
        <p14:reveal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 uiExpand="1" build="p"/>
      <p:bldP spid="83" grpId="1" build="p"/>
      <p:bldP spid="82" grpId="0"/>
      <p:bldP spid="82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 idx="4294967295"/>
          </p:nvPr>
        </p:nvSpPr>
        <p:spPr>
          <a:xfrm>
            <a:off x="3695700" y="447675"/>
            <a:ext cx="8686800" cy="131045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it-IT" sz="4400" b="1" strike="noStrike" spc="-1" dirty="0">
                <a:solidFill>
                  <a:srgbClr val="000000"/>
                </a:solidFill>
                <a:latin typeface="Aptos Display"/>
              </a:rPr>
              <a:t>PROBLEM AND A POSSIBLE SOLUTION</a:t>
            </a:r>
            <a:endParaRPr lang="it-IT" sz="4400" b="1" strike="noStrike" spc="-1" dirty="0">
              <a:solidFill>
                <a:srgbClr val="000000"/>
              </a:solidFill>
              <a:latin typeface="Aptos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idx="4294967295"/>
          </p:nvPr>
        </p:nvSpPr>
        <p:spPr>
          <a:xfrm>
            <a:off x="3857625" y="2043752"/>
            <a:ext cx="7041284" cy="3571957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98000"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buFont typeface="Wingdings" panose="05000000000000000000" pitchFamily="2" charset="2"/>
              <a:buChar char="ü"/>
              <a:tabLst>
                <a:tab pos="0" algn="l"/>
              </a:tabLst>
            </a:pPr>
            <a:r>
              <a:rPr lang="it-IT" sz="2800" spc="-1" dirty="0" err="1">
                <a:solidFill>
                  <a:srgbClr val="000000"/>
                </a:solidFill>
                <a:latin typeface="Aptos"/>
              </a:rPr>
              <a:t>M</a:t>
            </a:r>
            <a:r>
              <a:rPr lang="it-IT" sz="2800" b="0" strike="noStrike" spc="-1" dirty="0" err="1">
                <a:solidFill>
                  <a:srgbClr val="000000"/>
                </a:solidFill>
                <a:latin typeface="Aptos"/>
              </a:rPr>
              <a:t>aintenance</a:t>
            </a:r>
            <a:r>
              <a:rPr lang="it-IT" sz="2800" b="0" strike="noStrike" spc="-1" dirty="0">
                <a:solidFill>
                  <a:srgbClr val="000000"/>
                </a:solidFill>
                <a:latin typeface="Aptos"/>
              </a:rPr>
              <a:t> of </a:t>
            </a:r>
            <a:r>
              <a:rPr lang="it-IT" sz="2800" b="1" strike="noStrike" spc="-1" dirty="0">
                <a:solidFill>
                  <a:srgbClr val="000000"/>
                </a:solidFill>
                <a:latin typeface="Aptos"/>
              </a:rPr>
              <a:t>good </a:t>
            </a:r>
            <a:r>
              <a:rPr lang="it-IT" sz="2800" b="1" strike="noStrike" spc="-1" dirty="0" err="1">
                <a:solidFill>
                  <a:srgbClr val="000000"/>
                </a:solidFill>
                <a:latin typeface="Aptos"/>
              </a:rPr>
              <a:t>quality</a:t>
            </a:r>
            <a:r>
              <a:rPr lang="it-IT" sz="2800" b="1" strike="noStrike" spc="-1" dirty="0">
                <a:solidFill>
                  <a:srgbClr val="000000"/>
                </a:solidFill>
                <a:latin typeface="Aptos"/>
              </a:rPr>
              <a:t> air </a:t>
            </a:r>
            <a:r>
              <a:rPr lang="it-IT" sz="2800" b="0" strike="noStrike" spc="-1" dirty="0" err="1">
                <a:solidFill>
                  <a:srgbClr val="000000"/>
                </a:solidFill>
                <a:latin typeface="Aptos"/>
              </a:rPr>
              <a:t>into</a:t>
            </a:r>
            <a:r>
              <a:rPr lang="it-IT" sz="2800" b="0" strike="noStrike" spc="-1" dirty="0">
                <a:solidFill>
                  <a:srgbClr val="000000"/>
                </a:solidFill>
                <a:latin typeface="Aptos"/>
              </a:rPr>
              <a:t> </a:t>
            </a:r>
            <a:r>
              <a:rPr lang="it-IT" sz="2800" b="0" strike="noStrike" spc="-1" dirty="0" err="1">
                <a:solidFill>
                  <a:srgbClr val="000000"/>
                </a:solidFill>
                <a:latin typeface="Aptos"/>
              </a:rPr>
              <a:t>classrooms</a:t>
            </a:r>
            <a:r>
              <a:rPr lang="it-IT" sz="2800" b="0" strike="noStrike" spc="-1" dirty="0">
                <a:solidFill>
                  <a:srgbClr val="000000"/>
                </a:solidFill>
                <a:latin typeface="Aptos"/>
              </a:rPr>
              <a:t> for </a:t>
            </a:r>
            <a:r>
              <a:rPr lang="it-IT" sz="2800" b="1" strike="noStrike" spc="-1" dirty="0" err="1">
                <a:solidFill>
                  <a:srgbClr val="000000"/>
                </a:solidFill>
                <a:latin typeface="Aptos"/>
              </a:rPr>
              <a:t>better</a:t>
            </a:r>
            <a:r>
              <a:rPr lang="it-IT" sz="2800" b="1" strike="noStrike" spc="-1" dirty="0">
                <a:solidFill>
                  <a:srgbClr val="000000"/>
                </a:solidFill>
                <a:latin typeface="Aptos"/>
              </a:rPr>
              <a:t> focus </a:t>
            </a:r>
            <a:r>
              <a:rPr lang="it-IT" sz="2800" b="0" strike="noStrike" spc="-1" dirty="0">
                <a:solidFill>
                  <a:srgbClr val="000000"/>
                </a:solidFill>
                <a:latin typeface="Aptos"/>
              </a:rPr>
              <a:t>of </a:t>
            </a:r>
            <a:r>
              <a:rPr lang="it-IT" sz="2800" b="0" strike="noStrike" spc="-1" dirty="0" err="1">
                <a:solidFill>
                  <a:srgbClr val="000000"/>
                </a:solidFill>
                <a:latin typeface="Aptos"/>
              </a:rPr>
              <a:t>students</a:t>
            </a:r>
            <a:r>
              <a:rPr lang="it-IT" sz="2800" b="0" strike="noStrike" spc="-1" dirty="0">
                <a:solidFill>
                  <a:srgbClr val="000000"/>
                </a:solidFill>
                <a:latin typeface="Aptos"/>
              </a:rPr>
              <a:t> and </a:t>
            </a:r>
            <a:r>
              <a:rPr lang="it-IT" sz="2800" b="0" strike="noStrike" spc="-1" dirty="0" err="1">
                <a:solidFill>
                  <a:srgbClr val="000000"/>
                </a:solidFill>
                <a:latin typeface="Aptos"/>
              </a:rPr>
              <a:t>teachers</a:t>
            </a:r>
            <a:endParaRPr lang="it-IT" sz="2800" b="0" strike="noStrike" spc="-1" dirty="0">
              <a:solidFill>
                <a:srgbClr val="000000"/>
              </a:solidFill>
              <a:latin typeface="Aptos"/>
            </a:endParaRPr>
          </a:p>
          <a:p>
            <a:pPr>
              <a:spcBef>
                <a:spcPts val="1001"/>
              </a:spcBef>
              <a:buFont typeface="Wingdings" panose="05000000000000000000" pitchFamily="2" charset="2"/>
              <a:buChar char="ü"/>
              <a:tabLst>
                <a:tab pos="0" algn="l"/>
              </a:tabLst>
            </a:pPr>
            <a:r>
              <a:rPr lang="it-IT" sz="2800" b="1" strike="noStrike" spc="-1" dirty="0">
                <a:solidFill>
                  <a:srgbClr val="000000"/>
                </a:solidFill>
                <a:latin typeface="Aptos"/>
              </a:rPr>
              <a:t>IoT</a:t>
            </a:r>
            <a:r>
              <a:rPr lang="it-IT" sz="2800" b="0" strike="noStrike" spc="-1" dirty="0">
                <a:solidFill>
                  <a:srgbClr val="000000"/>
                </a:solidFill>
                <a:latin typeface="Aptos"/>
              </a:rPr>
              <a:t> project </a:t>
            </a:r>
            <a:r>
              <a:rPr lang="it-IT" sz="2800" b="0" strike="noStrike" spc="-1" dirty="0" err="1">
                <a:solidFill>
                  <a:srgbClr val="000000"/>
                </a:solidFill>
                <a:latin typeface="Aptos"/>
              </a:rPr>
              <a:t>as</a:t>
            </a:r>
            <a:r>
              <a:rPr lang="it-IT" sz="2800" b="0" strike="noStrike" spc="-1" dirty="0">
                <a:solidFill>
                  <a:srgbClr val="000000"/>
                </a:solidFill>
                <a:latin typeface="Aptos"/>
              </a:rPr>
              <a:t> a </a:t>
            </a:r>
            <a:r>
              <a:rPr lang="it-IT" sz="2800" b="0" strike="noStrike" spc="-1" dirty="0" err="1">
                <a:solidFill>
                  <a:srgbClr val="000000"/>
                </a:solidFill>
                <a:latin typeface="Aptos"/>
              </a:rPr>
              <a:t>proposed</a:t>
            </a:r>
            <a:r>
              <a:rPr lang="it-IT" sz="2800" b="0" strike="noStrike" spc="-1" dirty="0">
                <a:solidFill>
                  <a:srgbClr val="000000"/>
                </a:solidFill>
                <a:latin typeface="Aptos"/>
              </a:rPr>
              <a:t> </a:t>
            </a:r>
            <a:r>
              <a:rPr lang="it-IT" sz="2800" b="0" strike="noStrike" spc="-1" dirty="0" err="1">
                <a:solidFill>
                  <a:srgbClr val="000000"/>
                </a:solidFill>
                <a:latin typeface="Aptos"/>
              </a:rPr>
              <a:t>solution</a:t>
            </a:r>
            <a:r>
              <a:rPr lang="it-IT" sz="2800" b="0" strike="noStrike" spc="-1" dirty="0">
                <a:solidFill>
                  <a:srgbClr val="000000"/>
                </a:solidFill>
                <a:latin typeface="Aptos"/>
              </a:rPr>
              <a:t> for </a:t>
            </a:r>
            <a:r>
              <a:rPr lang="it-IT" sz="2800" b="0" strike="noStrike" spc="-1" dirty="0" err="1">
                <a:solidFill>
                  <a:srgbClr val="000000"/>
                </a:solidFill>
                <a:latin typeface="Aptos"/>
              </a:rPr>
              <a:t>reaching</a:t>
            </a:r>
            <a:r>
              <a:rPr lang="it-IT" sz="2800" b="0" strike="noStrike" spc="-1" dirty="0">
                <a:solidFill>
                  <a:srgbClr val="000000"/>
                </a:solidFill>
                <a:latin typeface="Aptos"/>
              </a:rPr>
              <a:t> </a:t>
            </a:r>
            <a:r>
              <a:rPr lang="it-IT" sz="2800" b="0" strike="noStrike" spc="-1" dirty="0" err="1">
                <a:solidFill>
                  <a:srgbClr val="000000"/>
                </a:solidFill>
                <a:latin typeface="Aptos"/>
              </a:rPr>
              <a:t>that</a:t>
            </a:r>
            <a:r>
              <a:rPr lang="it-IT" sz="2800" b="0" strike="noStrike" spc="-1" dirty="0">
                <a:solidFill>
                  <a:srgbClr val="000000"/>
                </a:solidFill>
                <a:latin typeface="Aptos"/>
              </a:rPr>
              <a:t> </a:t>
            </a:r>
            <a:r>
              <a:rPr lang="it-IT" sz="2800" b="0" strike="noStrike" spc="-1" dirty="0" err="1">
                <a:solidFill>
                  <a:srgbClr val="000000"/>
                </a:solidFill>
                <a:latin typeface="Aptos"/>
              </a:rPr>
              <a:t>aim</a:t>
            </a:r>
            <a:endParaRPr lang="it-IT" sz="2800" b="0" strike="noStrike" spc="-1" dirty="0">
              <a:solidFill>
                <a:srgbClr val="000000"/>
              </a:solidFill>
              <a:latin typeface="Aptos"/>
            </a:endParaRPr>
          </a:p>
          <a:p>
            <a:pPr>
              <a:spcBef>
                <a:spcPts val="1001"/>
              </a:spcBef>
              <a:buFont typeface="Wingdings" panose="05000000000000000000" pitchFamily="2" charset="2"/>
              <a:buChar char="ü"/>
              <a:tabLst>
                <a:tab pos="0" algn="l"/>
              </a:tabLst>
            </a:pPr>
            <a:r>
              <a:rPr lang="it-IT" sz="2800" spc="-1" dirty="0" err="1">
                <a:solidFill>
                  <a:srgbClr val="000000"/>
                </a:solidFill>
                <a:latin typeface="Aptos"/>
              </a:rPr>
              <a:t>N</a:t>
            </a:r>
            <a:r>
              <a:rPr lang="it-IT" sz="2800" b="0" strike="noStrike" spc="-1" dirty="0" err="1">
                <a:solidFill>
                  <a:srgbClr val="000000"/>
                </a:solidFill>
                <a:latin typeface="Aptos"/>
              </a:rPr>
              <a:t>eed</a:t>
            </a:r>
            <a:r>
              <a:rPr lang="it-IT" sz="2800" b="0" strike="noStrike" spc="-1" dirty="0">
                <a:solidFill>
                  <a:srgbClr val="000000"/>
                </a:solidFill>
                <a:latin typeface="Aptos"/>
              </a:rPr>
              <a:t> for data </a:t>
            </a:r>
            <a:r>
              <a:rPr lang="it-IT" sz="2800" b="1" strike="noStrike" spc="-1" dirty="0">
                <a:solidFill>
                  <a:srgbClr val="000000"/>
                </a:solidFill>
                <a:latin typeface="Aptos"/>
              </a:rPr>
              <a:t>sampling</a:t>
            </a:r>
            <a:r>
              <a:rPr lang="it-IT" sz="2800" b="0" strike="noStrike" spc="-1" dirty="0">
                <a:solidFill>
                  <a:srgbClr val="000000"/>
                </a:solidFill>
                <a:latin typeface="Aptos"/>
              </a:rPr>
              <a:t> and </a:t>
            </a:r>
            <a:r>
              <a:rPr lang="it-IT" sz="2800" b="1" strike="noStrike" spc="-1" dirty="0" err="1">
                <a:solidFill>
                  <a:srgbClr val="000000"/>
                </a:solidFill>
                <a:latin typeface="Aptos"/>
              </a:rPr>
              <a:t>interacting</a:t>
            </a:r>
            <a:r>
              <a:rPr lang="it-IT" sz="2800" b="0" strike="noStrike" spc="-1" dirty="0">
                <a:solidFill>
                  <a:srgbClr val="000000"/>
                </a:solidFill>
                <a:latin typeface="Aptos"/>
              </a:rPr>
              <a:t> with </a:t>
            </a:r>
            <a:r>
              <a:rPr lang="it-IT" sz="2800" b="0" strike="noStrike" spc="-1" dirty="0" err="1">
                <a:solidFill>
                  <a:srgbClr val="000000"/>
                </a:solidFill>
                <a:latin typeface="Aptos"/>
              </a:rPr>
              <a:t>environment</a:t>
            </a:r>
            <a:endParaRPr lang="it-IT" sz="2800" b="0" strike="noStrike" spc="-1" dirty="0">
              <a:latin typeface="Arial"/>
            </a:endParaRPr>
          </a:p>
          <a:p>
            <a:pPr>
              <a:spcBef>
                <a:spcPts val="1001"/>
              </a:spcBef>
              <a:buFont typeface="Wingdings" panose="05000000000000000000" pitchFamily="2" charset="2"/>
              <a:buChar char="ü"/>
              <a:tabLst>
                <a:tab pos="0" algn="l"/>
              </a:tabLst>
            </a:pPr>
            <a:endParaRPr lang="it-IT" sz="2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Font typeface="Wingdings" panose="05000000000000000000" pitchFamily="2" charset="2"/>
              <a:buChar char="ü"/>
              <a:tabLst>
                <a:tab pos="0" algn="l"/>
              </a:tabLst>
            </a:pPr>
            <a:endParaRPr lang="it-IT" sz="2800" b="0" strike="noStrike" spc="-1" dirty="0">
              <a:solidFill>
                <a:srgbClr val="000000"/>
              </a:solidFill>
              <a:latin typeface="Aptos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Font typeface="Wingdings" panose="05000000000000000000" pitchFamily="2" charset="2"/>
              <a:buChar char="ü"/>
              <a:tabLst>
                <a:tab pos="0" algn="l"/>
              </a:tabLst>
            </a:pPr>
            <a:endParaRPr lang="it-IT" sz="2800" b="0" strike="noStrike" spc="-1" dirty="0">
              <a:solidFill>
                <a:srgbClr val="000000"/>
              </a:solidFill>
              <a:latin typeface="Aptos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Font typeface="Wingdings" panose="05000000000000000000" pitchFamily="2" charset="2"/>
              <a:buChar char="ü"/>
              <a:tabLst>
                <a:tab pos="0" algn="l"/>
              </a:tabLst>
            </a:pPr>
            <a:endParaRPr lang="it-IT" sz="2800" spc="-1" dirty="0">
              <a:solidFill>
                <a:srgbClr val="000000"/>
              </a:solidFill>
              <a:latin typeface="Aptos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Font typeface="Wingdings" panose="05000000000000000000" pitchFamily="2" charset="2"/>
              <a:buChar char="ü"/>
              <a:tabLst>
                <a:tab pos="0" algn="l"/>
              </a:tabLst>
            </a:pPr>
            <a:endParaRPr lang="it-IT" sz="2800" b="0" strike="noStrike" spc="-1" dirty="0">
              <a:solidFill>
                <a:srgbClr val="000000"/>
              </a:solidFill>
              <a:latin typeface="Aptos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Font typeface="Wingdings" panose="05000000000000000000" pitchFamily="2" charset="2"/>
              <a:buChar char="ü"/>
              <a:tabLst>
                <a:tab pos="0" algn="l"/>
              </a:tabLst>
            </a:pPr>
            <a:endParaRPr lang="it-IT" sz="2800" b="0" strike="noStrike" spc="-1" dirty="0">
              <a:solidFill>
                <a:srgbClr val="000000"/>
              </a:solidFill>
              <a:latin typeface="Apto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25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75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/>
      <p:bldP spid="84" grpId="1"/>
      <p:bldP spid="85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 idx="4294967295"/>
          </p:nvPr>
        </p:nvSpPr>
        <p:spPr>
          <a:xfrm>
            <a:off x="4413153" y="352418"/>
            <a:ext cx="5257800" cy="102567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it-IT" sz="4400" b="1" strike="noStrike" spc="-1" dirty="0">
                <a:solidFill>
                  <a:srgbClr val="000000"/>
                </a:solidFill>
                <a:latin typeface="Aptos Display"/>
              </a:rPr>
              <a:t>CENTRAL DEVICE</a:t>
            </a:r>
            <a:endParaRPr lang="it-IT" sz="4400" b="1" strike="noStrike" spc="-1" dirty="0">
              <a:solidFill>
                <a:srgbClr val="000000"/>
              </a:solidFill>
              <a:latin typeface="Aptos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idx="4294967295"/>
          </p:nvPr>
        </p:nvSpPr>
        <p:spPr>
          <a:xfrm>
            <a:off x="4413153" y="1493199"/>
            <a:ext cx="5257800" cy="4464256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90000" lnSpcReduction="20000"/>
          </a:bodyPr>
          <a:lstStyle/>
          <a:p>
            <a:pPr marL="0" indent="0">
              <a:lnSpc>
                <a:spcPct val="90000"/>
              </a:lnSpc>
              <a:spcBef>
                <a:spcPts val="1001"/>
              </a:spcBef>
              <a:buNone/>
            </a:pPr>
            <a:r>
              <a:rPr lang="it-IT" sz="2900" b="1" i="1" strike="noStrike" spc="-1" dirty="0" err="1">
                <a:solidFill>
                  <a:srgbClr val="000000"/>
                </a:solidFill>
                <a:latin typeface="Aptos"/>
              </a:rPr>
              <a:t>What</a:t>
            </a:r>
            <a:r>
              <a:rPr lang="it-IT" sz="2900" b="1" i="1" strike="noStrike" spc="-1" dirty="0">
                <a:solidFill>
                  <a:srgbClr val="000000"/>
                </a:solidFill>
                <a:latin typeface="Aptos"/>
              </a:rPr>
              <a:t> </a:t>
            </a:r>
            <a:r>
              <a:rPr lang="it-IT" sz="2900" b="1" i="1" strike="noStrike" spc="-1" dirty="0" err="1">
                <a:solidFill>
                  <a:srgbClr val="000000"/>
                </a:solidFill>
                <a:latin typeface="Aptos"/>
              </a:rPr>
              <a:t>it</a:t>
            </a:r>
            <a:r>
              <a:rPr lang="it-IT" sz="2900" b="1" i="1" strike="noStrike" spc="-1" dirty="0">
                <a:solidFill>
                  <a:srgbClr val="000000"/>
                </a:solidFill>
                <a:latin typeface="Aptos"/>
              </a:rPr>
              <a:t> </a:t>
            </a:r>
            <a:r>
              <a:rPr lang="it-IT" sz="2900" b="1" i="1" strike="noStrike" spc="-1" dirty="0" err="1">
                <a:solidFill>
                  <a:srgbClr val="000000"/>
                </a:solidFill>
                <a:latin typeface="Aptos"/>
              </a:rPr>
              <a:t>does</a:t>
            </a:r>
            <a:r>
              <a:rPr lang="it-IT" sz="2900" b="1" i="1" strike="noStrike" spc="-1" dirty="0">
                <a:solidFill>
                  <a:srgbClr val="000000"/>
                </a:solidFill>
                <a:latin typeface="Aptos"/>
              </a:rPr>
              <a:t>?</a:t>
            </a:r>
            <a:endParaRPr lang="it-IT" sz="2600" b="1" i="1" strike="noStrike" spc="-1" dirty="0">
              <a:solidFill>
                <a:srgbClr val="000000"/>
              </a:solidFill>
              <a:latin typeface="Aptos"/>
            </a:endParaRPr>
          </a:p>
          <a:p>
            <a:pPr lvl="1">
              <a:spcBef>
                <a:spcPts val="1001"/>
              </a:spcBef>
              <a:buFont typeface="Wingdings" panose="05000000000000000000" pitchFamily="2" charset="2"/>
              <a:buChar char="ü"/>
            </a:pPr>
            <a:r>
              <a:rPr lang="it-IT" sz="2400" b="1" strike="noStrike" spc="-1" dirty="0">
                <a:solidFill>
                  <a:srgbClr val="000000"/>
                </a:solidFill>
                <a:latin typeface="Aptos"/>
              </a:rPr>
              <a:t>Management</a:t>
            </a:r>
            <a:r>
              <a:rPr lang="it-IT" sz="2400" b="0" strike="noStrike" spc="-1" dirty="0">
                <a:solidFill>
                  <a:srgbClr val="000000"/>
                </a:solidFill>
                <a:latin typeface="Aptos"/>
              </a:rPr>
              <a:t> of «</a:t>
            </a:r>
            <a:r>
              <a:rPr lang="it-IT" sz="2400" b="0" strike="noStrike" spc="-1" dirty="0" err="1">
                <a:solidFill>
                  <a:srgbClr val="000000"/>
                </a:solidFill>
                <a:latin typeface="Aptos"/>
              </a:rPr>
              <a:t>helper</a:t>
            </a:r>
            <a:r>
              <a:rPr lang="it-IT" sz="2400" b="0" strike="noStrike" spc="-1" dirty="0">
                <a:solidFill>
                  <a:srgbClr val="000000"/>
                </a:solidFill>
                <a:latin typeface="Aptos"/>
              </a:rPr>
              <a:t>» devices</a:t>
            </a:r>
          </a:p>
          <a:p>
            <a:pPr lvl="1">
              <a:spcBef>
                <a:spcPts val="1001"/>
              </a:spcBef>
              <a:buFont typeface="Wingdings" panose="05000000000000000000" pitchFamily="2" charset="2"/>
              <a:buChar char="ü"/>
            </a:pPr>
            <a:r>
              <a:rPr lang="it-IT" sz="2400" b="0" strike="noStrike" spc="-1" dirty="0">
                <a:solidFill>
                  <a:srgbClr val="000000"/>
                </a:solidFill>
                <a:latin typeface="Aptos"/>
              </a:rPr>
              <a:t>Sampling of data</a:t>
            </a:r>
          </a:p>
          <a:p>
            <a:pPr lvl="1">
              <a:spcBef>
                <a:spcPts val="1001"/>
              </a:spcBef>
              <a:buFont typeface="Wingdings" panose="05000000000000000000" pitchFamily="2" charset="2"/>
              <a:buChar char="ü"/>
            </a:pPr>
            <a:r>
              <a:rPr lang="it-IT" sz="2400" b="0" strike="noStrike" spc="-1" dirty="0">
                <a:solidFill>
                  <a:srgbClr val="000000"/>
                </a:solidFill>
                <a:latin typeface="Aptos"/>
              </a:rPr>
              <a:t>Data transmission to </a:t>
            </a:r>
            <a:r>
              <a:rPr lang="it-IT" sz="2400" b="1" strike="noStrike" spc="-1" dirty="0">
                <a:solidFill>
                  <a:srgbClr val="000000"/>
                </a:solidFill>
                <a:latin typeface="Aptos"/>
              </a:rPr>
              <a:t>cloud</a:t>
            </a:r>
          </a:p>
          <a:p>
            <a:pPr>
              <a:lnSpc>
                <a:spcPct val="90000"/>
              </a:lnSpc>
              <a:spcBef>
                <a:spcPts val="1001"/>
              </a:spcBef>
              <a:buFont typeface="Wingdings" panose="05000000000000000000" pitchFamily="2" charset="2"/>
              <a:buChar char="ü"/>
            </a:pPr>
            <a:endParaRPr lang="it-IT" sz="2600" b="0" strike="noStrike" spc="-1" dirty="0">
              <a:solidFill>
                <a:srgbClr val="000000"/>
              </a:solidFill>
              <a:latin typeface="Aptos"/>
            </a:endParaRPr>
          </a:p>
          <a:p>
            <a:pPr marL="0" indent="0">
              <a:lnSpc>
                <a:spcPct val="90000"/>
              </a:lnSpc>
              <a:spcBef>
                <a:spcPts val="1001"/>
              </a:spcBef>
              <a:buNone/>
            </a:pPr>
            <a:r>
              <a:rPr lang="it-IT" sz="2600" b="1" i="1" strike="noStrike" spc="-1" dirty="0">
                <a:solidFill>
                  <a:srgbClr val="000000"/>
                </a:solidFill>
                <a:latin typeface="Aptos"/>
              </a:rPr>
              <a:t>And </a:t>
            </a:r>
            <a:r>
              <a:rPr lang="it-IT" sz="2600" b="1" i="1" strike="noStrike" spc="-1" dirty="0" err="1">
                <a:solidFill>
                  <a:srgbClr val="000000"/>
                </a:solidFill>
                <a:latin typeface="Aptos"/>
              </a:rPr>
              <a:t>its</a:t>
            </a:r>
            <a:r>
              <a:rPr lang="it-IT" sz="2600" b="1" i="1" strike="noStrike" spc="-1" dirty="0">
                <a:solidFill>
                  <a:srgbClr val="000000"/>
                </a:solidFill>
                <a:latin typeface="Aptos"/>
              </a:rPr>
              <a:t> hardware?</a:t>
            </a:r>
          </a:p>
          <a:p>
            <a:pPr lvl="1">
              <a:spcBef>
                <a:spcPts val="1001"/>
              </a:spcBef>
              <a:buFont typeface="Wingdings" panose="05000000000000000000" pitchFamily="2" charset="2"/>
              <a:buChar char="ü"/>
            </a:pPr>
            <a:r>
              <a:rPr lang="it-IT" sz="2400" b="0" strike="noStrike" spc="-1" dirty="0">
                <a:solidFill>
                  <a:srgbClr val="000000"/>
                </a:solidFill>
                <a:latin typeface="Aptos"/>
              </a:rPr>
              <a:t>Esp32 </a:t>
            </a:r>
            <a:r>
              <a:rPr lang="it-IT" sz="2400" b="0" strike="noStrike" spc="-1" dirty="0" err="1">
                <a:solidFill>
                  <a:srgbClr val="000000"/>
                </a:solidFill>
                <a:latin typeface="Aptos"/>
              </a:rPr>
              <a:t>based</a:t>
            </a:r>
            <a:endParaRPr lang="it-IT" sz="2400" b="0" strike="noStrike" spc="-1" dirty="0">
              <a:solidFill>
                <a:srgbClr val="000000"/>
              </a:solidFill>
              <a:latin typeface="Aptos"/>
            </a:endParaRPr>
          </a:p>
          <a:p>
            <a:pPr lvl="1">
              <a:spcBef>
                <a:spcPts val="1001"/>
              </a:spcBef>
              <a:buFont typeface="Wingdings" panose="05000000000000000000" pitchFamily="2" charset="2"/>
              <a:buChar char="ü"/>
            </a:pPr>
            <a:r>
              <a:rPr lang="it-IT" sz="2400" b="0" strike="noStrike" spc="-1" dirty="0">
                <a:solidFill>
                  <a:srgbClr val="000000"/>
                </a:solidFill>
                <a:latin typeface="Aptos"/>
              </a:rPr>
              <a:t>AC </a:t>
            </a:r>
            <a:r>
              <a:rPr lang="it-IT" sz="2400" b="0" strike="noStrike" spc="-1" dirty="0" err="1">
                <a:solidFill>
                  <a:srgbClr val="000000"/>
                </a:solidFill>
                <a:latin typeface="Aptos"/>
              </a:rPr>
              <a:t>supplied</a:t>
            </a:r>
            <a:endParaRPr lang="it-IT" sz="2400" b="0" strike="noStrike" spc="-1" dirty="0">
              <a:solidFill>
                <a:srgbClr val="000000"/>
              </a:solidFill>
              <a:latin typeface="Aptos"/>
            </a:endParaRPr>
          </a:p>
          <a:p>
            <a:pPr lvl="1">
              <a:spcBef>
                <a:spcPts val="1001"/>
              </a:spcBef>
              <a:buFont typeface="Wingdings" panose="05000000000000000000" pitchFamily="2" charset="2"/>
              <a:buChar char="ü"/>
            </a:pPr>
            <a:r>
              <a:rPr lang="it-IT" sz="2400" b="1" strike="noStrike" spc="-1" dirty="0" err="1">
                <a:solidFill>
                  <a:srgbClr val="000000"/>
                </a:solidFill>
                <a:latin typeface="Aptos"/>
              </a:rPr>
              <a:t>Microphone</a:t>
            </a:r>
            <a:endParaRPr lang="it-IT" sz="2400" b="1" strike="noStrike" spc="-1" dirty="0">
              <a:latin typeface="Arial"/>
            </a:endParaRPr>
          </a:p>
          <a:p>
            <a:pPr lvl="1">
              <a:spcBef>
                <a:spcPts val="1001"/>
              </a:spcBef>
              <a:buFont typeface="Wingdings" panose="05000000000000000000" pitchFamily="2" charset="2"/>
              <a:buChar char="ü"/>
            </a:pPr>
            <a:r>
              <a:rPr lang="it-IT" sz="2400" b="1" strike="noStrike" spc="-1" dirty="0">
                <a:solidFill>
                  <a:srgbClr val="000000"/>
                </a:solidFill>
                <a:latin typeface="Aptos"/>
              </a:rPr>
              <a:t>Air </a:t>
            </a:r>
            <a:r>
              <a:rPr lang="it-IT" sz="2400" b="1" strike="noStrike" spc="-1" dirty="0" err="1">
                <a:solidFill>
                  <a:srgbClr val="000000"/>
                </a:solidFill>
                <a:latin typeface="Aptos"/>
              </a:rPr>
              <a:t>module</a:t>
            </a:r>
            <a:endParaRPr lang="it-IT" sz="2400" b="1" strike="noStrike" spc="-1" dirty="0">
              <a:solidFill>
                <a:srgbClr val="000000"/>
              </a:solidFill>
              <a:latin typeface="Aptos"/>
            </a:endParaRPr>
          </a:p>
          <a:p>
            <a:pPr lvl="1">
              <a:spcBef>
                <a:spcPts val="1001"/>
              </a:spcBef>
              <a:buFont typeface="Wingdings" panose="05000000000000000000" pitchFamily="2" charset="2"/>
              <a:buChar char="ü"/>
            </a:pPr>
            <a:r>
              <a:rPr lang="it-IT" sz="2400" b="0" strike="noStrike" spc="-1" dirty="0" err="1">
                <a:solidFill>
                  <a:srgbClr val="000000"/>
                </a:solidFill>
                <a:latin typeface="Aptos"/>
              </a:rPr>
              <a:t>Leds</a:t>
            </a:r>
            <a:endParaRPr lang="it-IT" sz="2400" b="0" strike="noStrike" spc="-1" dirty="0">
              <a:latin typeface="Arial"/>
            </a:endParaRPr>
          </a:p>
          <a:p>
            <a:pPr lvl="1">
              <a:spcBef>
                <a:spcPts val="1001"/>
              </a:spcBef>
              <a:buFont typeface="Wingdings" panose="05000000000000000000" pitchFamily="2" charset="2"/>
              <a:buChar char="ü"/>
            </a:pPr>
            <a:endParaRPr lang="it-IT" sz="2400" b="1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Font typeface="Wingdings" panose="05000000000000000000" pitchFamily="2" charset="2"/>
              <a:buChar char="ü"/>
            </a:pPr>
            <a:endParaRPr lang="it-IT" sz="2600" b="0" strike="noStrike" spc="-1" dirty="0">
              <a:solidFill>
                <a:srgbClr val="000000"/>
              </a:solidFill>
              <a:latin typeface="Aptos"/>
            </a:endParaRPr>
          </a:p>
        </p:txBody>
      </p:sp>
      <p:sp>
        <p:nvSpPr>
          <p:cNvPr id="90" name="Segnaposto contenuto 2"/>
          <p:cNvSpPr/>
          <p:nvPr/>
        </p:nvSpPr>
        <p:spPr>
          <a:xfrm>
            <a:off x="5260469" y="4619542"/>
            <a:ext cx="5257440" cy="1886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it-IT" sz="2600" b="0" strike="noStrike" spc="-1" dirty="0">
              <a:latin typeface="Arial"/>
            </a:endParaRPr>
          </a:p>
        </p:txBody>
      </p:sp>
      <p:pic>
        <p:nvPicPr>
          <p:cNvPr id="1026" name="Picture 2" descr="WiFi LoRa 32(V3) – Heltec Automation">
            <a:extLst>
              <a:ext uri="{FF2B5EF4-FFF2-40B4-BE49-F238E27FC236}">
                <a16:creationId xmlns:a16="http://schemas.microsoft.com/office/drawing/2014/main" id="{55C75F96-A18C-82B2-CFC8-57E14D4207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67934" y="2723627"/>
            <a:ext cx="1890280" cy="189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magine 2" descr="Immagine che contiene elettronica, Componente di circuito, Componente elettrico, Componente di circuito passivo&#10;&#10;Descrizione generata automaticamente">
            <a:extLst>
              <a:ext uri="{FF2B5EF4-FFF2-40B4-BE49-F238E27FC236}">
                <a16:creationId xmlns:a16="http://schemas.microsoft.com/office/drawing/2014/main" id="{8B6B7A51-A6D8-98E0-439B-101083E14BF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264" y="4553523"/>
            <a:ext cx="2537832" cy="1409065"/>
          </a:xfrm>
          <a:prstGeom prst="rect">
            <a:avLst/>
          </a:prstGeom>
        </p:spPr>
      </p:pic>
      <p:pic>
        <p:nvPicPr>
          <p:cNvPr id="6" name="Immagine 5" descr="Immagine che contiene elettronica, altoparlante&#10;&#10;Descrizione generata automaticamente">
            <a:extLst>
              <a:ext uri="{FF2B5EF4-FFF2-40B4-BE49-F238E27FC236}">
                <a16:creationId xmlns:a16="http://schemas.microsoft.com/office/drawing/2014/main" id="{1C7C2A12-3DEA-BDAD-A2DB-B21E6AE1D2F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34" y="1187374"/>
            <a:ext cx="1592813" cy="1592813"/>
          </a:xfrm>
          <a:prstGeom prst="rect">
            <a:avLst/>
          </a:prstGeom>
        </p:spPr>
      </p:pic>
      <p:pic>
        <p:nvPicPr>
          <p:cNvPr id="1032" name="Picture 8" descr="LED 5MM GE: LED, 5 mm, cablato, giallo, 110 mcd, 22° da reichelt elektronik">
            <a:extLst>
              <a:ext uri="{FF2B5EF4-FFF2-40B4-BE49-F238E27FC236}">
                <a16:creationId xmlns:a16="http://schemas.microsoft.com/office/drawing/2014/main" id="{771DD697-932F-E455-0C42-F9A44E67293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804"/>
          <a:stretch/>
        </p:blipFill>
        <p:spPr bwMode="auto">
          <a:xfrm>
            <a:off x="2121695" y="2304477"/>
            <a:ext cx="1181799" cy="649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42ED9458-DD3B-C9B2-45F2-AC54A326CD03}"/>
              </a:ext>
            </a:extLst>
          </p:cNvPr>
          <p:cNvCxnSpPr>
            <a:cxnSpLocks/>
          </p:cNvCxnSpPr>
          <p:nvPr/>
        </p:nvCxnSpPr>
        <p:spPr>
          <a:xfrm flipV="1">
            <a:off x="852140" y="2545493"/>
            <a:ext cx="0" cy="632713"/>
          </a:xfrm>
          <a:prstGeom prst="straightConnector1">
            <a:avLst/>
          </a:prstGeom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8B4B6F37-91F7-AB98-AF9D-56C2D6DD1131}"/>
              </a:ext>
            </a:extLst>
          </p:cNvPr>
          <p:cNvCxnSpPr>
            <a:cxnSpLocks/>
          </p:cNvCxnSpPr>
          <p:nvPr/>
        </p:nvCxnSpPr>
        <p:spPr>
          <a:xfrm>
            <a:off x="1128461" y="4191620"/>
            <a:ext cx="691461" cy="478847"/>
          </a:xfrm>
          <a:prstGeom prst="straightConnector1">
            <a:avLst/>
          </a:prstGeom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9A5CAD12-B47D-C8A8-0F9A-BBC73D2C3A4B}"/>
              </a:ext>
            </a:extLst>
          </p:cNvPr>
          <p:cNvCxnSpPr>
            <a:cxnSpLocks/>
          </p:cNvCxnSpPr>
          <p:nvPr/>
        </p:nvCxnSpPr>
        <p:spPr>
          <a:xfrm flipV="1">
            <a:off x="1946699" y="3101456"/>
            <a:ext cx="606000" cy="424664"/>
          </a:xfrm>
          <a:prstGeom prst="straightConnector1">
            <a:avLst/>
          </a:prstGeom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750"/>
                                        <p:tgtEl>
                                          <p:spTgt spid="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25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750"/>
                                        <p:tgtEl>
                                          <p:spTgt spid="8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750"/>
                                        <p:tgtEl>
                                          <p:spTgt spid="8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750"/>
                            </p:stCondLst>
                            <p:childTnLst>
                              <p:par>
                                <p:cTn id="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250"/>
                            </p:stCondLst>
                            <p:childTnLst>
                              <p:par>
                                <p:cTn id="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750"/>
                                        <p:tgtEl>
                                          <p:spTgt spid="8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000"/>
                            </p:stCondLst>
                            <p:childTnLst>
                              <p:par>
                                <p:cTn id="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500"/>
                            </p:stCondLst>
                            <p:childTnLst>
                              <p:par>
                                <p:cTn id="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750"/>
                                        <p:tgtEl>
                                          <p:spTgt spid="8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250"/>
                            </p:stCondLst>
                            <p:childTnLst>
                              <p:par>
                                <p:cTn id="7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8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8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/>
                                        <p:tgtEl>
                                          <p:spTgt spid="8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500"/>
                                        <p:tgtEl>
                                          <p:spTgt spid="8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/>
      <p:bldP spid="88" grpId="1"/>
      <p:bldP spid="89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 idx="4294967295"/>
          </p:nvPr>
        </p:nvSpPr>
        <p:spPr>
          <a:xfrm>
            <a:off x="4313144" y="294893"/>
            <a:ext cx="8834582" cy="1325563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it-IT" sz="4400" b="1" strike="noStrike" spc="-1" dirty="0">
                <a:solidFill>
                  <a:srgbClr val="000000"/>
                </a:solidFill>
                <a:latin typeface="Aptos Display"/>
              </a:rPr>
              <a:t>HELPER DEVICE(S)</a:t>
            </a:r>
            <a:endParaRPr lang="it-IT" sz="4400" b="1" strike="noStrike" spc="-1" dirty="0">
              <a:solidFill>
                <a:srgbClr val="000000"/>
              </a:solidFill>
              <a:latin typeface="Aptos"/>
            </a:endParaRPr>
          </a:p>
        </p:txBody>
      </p:sp>
      <p:sp>
        <p:nvSpPr>
          <p:cNvPr id="93" name="Segnaposto contenuto 2"/>
          <p:cNvSpPr/>
          <p:nvPr/>
        </p:nvSpPr>
        <p:spPr>
          <a:xfrm>
            <a:off x="4523389" y="4690586"/>
            <a:ext cx="5257440" cy="1886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it-IT" sz="2600" b="0" strike="noStrike" spc="-1" dirty="0">
              <a:latin typeface="Arial"/>
            </a:endParaRPr>
          </a:p>
        </p:txBody>
      </p:sp>
      <p:sp>
        <p:nvSpPr>
          <p:cNvPr id="2" name="PlaceHolder 2">
            <a:extLst>
              <a:ext uri="{FF2B5EF4-FFF2-40B4-BE49-F238E27FC236}">
                <a16:creationId xmlns:a16="http://schemas.microsoft.com/office/drawing/2014/main" id="{DE5D547F-C93B-6962-A2DC-872C124827AF}"/>
              </a:ext>
            </a:extLst>
          </p:cNvPr>
          <p:cNvSpPr txBox="1">
            <a:spLocks/>
          </p:cNvSpPr>
          <p:nvPr/>
        </p:nvSpPr>
        <p:spPr>
          <a:xfrm>
            <a:off x="4303908" y="1465489"/>
            <a:ext cx="5257800" cy="4658220"/>
          </a:xfrm>
          <a:prstGeom prst="rect">
            <a:avLst/>
          </a:prstGeom>
          <a:noFill/>
          <a:ln w="0">
            <a:noFill/>
          </a:ln>
        </p:spPr>
        <p:txBody>
          <a:bodyPr vert="horz" lIns="91440" tIns="45720" rIns="91440" bIns="45720" rtlCol="0" anchor="t">
            <a:normAutofit fontScale="90000" lnSpcReduction="1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001"/>
              </a:spcBef>
              <a:buClr>
                <a:srgbClr val="000000"/>
              </a:buClr>
              <a:buFont typeface="Wingdings 2" pitchFamily="18" charset="2"/>
              <a:buNone/>
            </a:pPr>
            <a:r>
              <a:rPr lang="it-IT" sz="2900" b="1" i="1" spc="-1" dirty="0" err="1">
                <a:solidFill>
                  <a:srgbClr val="000000"/>
                </a:solidFill>
                <a:latin typeface="Aptos"/>
              </a:rPr>
              <a:t>What</a:t>
            </a:r>
            <a:r>
              <a:rPr lang="it-IT" sz="2900" b="1" i="1" spc="-1" dirty="0">
                <a:solidFill>
                  <a:srgbClr val="000000"/>
                </a:solidFill>
                <a:latin typeface="Aptos"/>
              </a:rPr>
              <a:t> </a:t>
            </a:r>
            <a:r>
              <a:rPr lang="it-IT" sz="2900" b="1" i="1" spc="-1" dirty="0" err="1">
                <a:solidFill>
                  <a:srgbClr val="000000"/>
                </a:solidFill>
                <a:latin typeface="Aptos"/>
              </a:rPr>
              <a:t>it</a:t>
            </a:r>
            <a:r>
              <a:rPr lang="it-IT" sz="2900" b="1" i="1" spc="-1" dirty="0">
                <a:solidFill>
                  <a:srgbClr val="000000"/>
                </a:solidFill>
                <a:latin typeface="Aptos"/>
              </a:rPr>
              <a:t> </a:t>
            </a:r>
            <a:r>
              <a:rPr lang="it-IT" sz="2900" b="1" i="1" spc="-1" dirty="0" err="1">
                <a:solidFill>
                  <a:srgbClr val="000000"/>
                </a:solidFill>
                <a:latin typeface="Aptos"/>
              </a:rPr>
              <a:t>does</a:t>
            </a:r>
            <a:r>
              <a:rPr lang="it-IT" sz="2900" b="1" i="1" spc="-1" dirty="0">
                <a:solidFill>
                  <a:srgbClr val="000000"/>
                </a:solidFill>
                <a:latin typeface="Aptos"/>
              </a:rPr>
              <a:t>?</a:t>
            </a:r>
            <a:endParaRPr lang="it-IT" sz="2600" b="1" i="1" spc="-1" dirty="0">
              <a:solidFill>
                <a:srgbClr val="000000"/>
              </a:solidFill>
              <a:latin typeface="Aptos"/>
            </a:endParaRPr>
          </a:p>
          <a:p>
            <a:pPr lvl="1">
              <a:spcBef>
                <a:spcPts val="1001"/>
              </a:spcBef>
              <a:buFont typeface="Wingdings" panose="05000000000000000000" pitchFamily="2" charset="2"/>
              <a:buChar char="ü"/>
            </a:pPr>
            <a:r>
              <a:rPr lang="it-IT" sz="2200" b="1" strike="noStrike" spc="-1" dirty="0" err="1">
                <a:solidFill>
                  <a:srgbClr val="000000"/>
                </a:solidFill>
                <a:latin typeface="Aptos"/>
              </a:rPr>
              <a:t>Coordinated</a:t>
            </a:r>
            <a:r>
              <a:rPr lang="it-IT" sz="2200" b="0" strike="noStrike" spc="-1" dirty="0">
                <a:solidFill>
                  <a:srgbClr val="000000"/>
                </a:solidFill>
                <a:latin typeface="Aptos"/>
              </a:rPr>
              <a:t> by «</a:t>
            </a:r>
            <a:r>
              <a:rPr lang="it-IT" sz="2200" b="0" strike="noStrike" spc="-1" dirty="0" err="1">
                <a:solidFill>
                  <a:srgbClr val="000000"/>
                </a:solidFill>
                <a:latin typeface="Aptos"/>
              </a:rPr>
              <a:t>central</a:t>
            </a:r>
            <a:r>
              <a:rPr lang="it-IT" sz="2200" b="0" strike="noStrike" spc="-1" dirty="0">
                <a:solidFill>
                  <a:srgbClr val="000000"/>
                </a:solidFill>
                <a:latin typeface="Aptos"/>
              </a:rPr>
              <a:t>»</a:t>
            </a:r>
          </a:p>
          <a:p>
            <a:pPr lvl="1">
              <a:spcBef>
                <a:spcPts val="1001"/>
              </a:spcBef>
              <a:buFont typeface="Wingdings" panose="05000000000000000000" pitchFamily="2" charset="2"/>
              <a:buChar char="ü"/>
            </a:pPr>
            <a:r>
              <a:rPr lang="it-IT" sz="2200" b="0" strike="noStrike" spc="-1" dirty="0">
                <a:solidFill>
                  <a:srgbClr val="000000"/>
                </a:solidFill>
                <a:latin typeface="Aptos"/>
              </a:rPr>
              <a:t>Sampling and transmission of data</a:t>
            </a:r>
          </a:p>
          <a:p>
            <a:pPr lvl="1">
              <a:spcBef>
                <a:spcPts val="1001"/>
              </a:spcBef>
              <a:buFont typeface="Wingdings" panose="05000000000000000000" pitchFamily="2" charset="2"/>
              <a:buChar char="ü"/>
            </a:pPr>
            <a:r>
              <a:rPr lang="it-IT" sz="2200" b="0" strike="noStrike" spc="-1" dirty="0">
                <a:solidFill>
                  <a:srgbClr val="000000"/>
                </a:solidFill>
                <a:latin typeface="Aptos"/>
              </a:rPr>
              <a:t>Interactions with </a:t>
            </a:r>
            <a:r>
              <a:rPr lang="it-IT" sz="2200" b="1" strike="noStrike" spc="-1" dirty="0" err="1">
                <a:solidFill>
                  <a:srgbClr val="000000"/>
                </a:solidFill>
                <a:latin typeface="Aptos"/>
              </a:rPr>
              <a:t>environment</a:t>
            </a:r>
            <a:endParaRPr lang="it-IT" sz="2200" b="1" strike="noStrike" spc="-1" dirty="0">
              <a:solidFill>
                <a:srgbClr val="000000"/>
              </a:solidFill>
              <a:latin typeface="Aptos"/>
            </a:endParaRPr>
          </a:p>
          <a:p>
            <a:pPr lvl="1">
              <a:spcBef>
                <a:spcPts val="1001"/>
              </a:spcBef>
              <a:buClr>
                <a:srgbClr val="000000"/>
              </a:buClr>
              <a:buFont typeface="Wingdings" panose="05000000000000000000" pitchFamily="2" charset="2"/>
              <a:buChar char="ü"/>
            </a:pPr>
            <a:endParaRPr lang="it-IT" sz="2400" spc="-1" dirty="0">
              <a:solidFill>
                <a:srgbClr val="000000"/>
              </a:solidFill>
              <a:latin typeface="Aptos"/>
            </a:endParaRPr>
          </a:p>
          <a:p>
            <a:pPr marL="0" indent="0">
              <a:spcBef>
                <a:spcPts val="1001"/>
              </a:spcBef>
              <a:buClr>
                <a:srgbClr val="000000"/>
              </a:buClr>
              <a:buFont typeface="Wingdings 2" pitchFamily="18" charset="2"/>
              <a:buNone/>
            </a:pPr>
            <a:r>
              <a:rPr lang="it-IT" sz="2600" b="1" i="1" spc="-1" dirty="0">
                <a:solidFill>
                  <a:srgbClr val="000000"/>
                </a:solidFill>
                <a:latin typeface="Aptos"/>
              </a:rPr>
              <a:t>And </a:t>
            </a:r>
            <a:r>
              <a:rPr lang="it-IT" sz="2600" b="1" i="1" spc="-1" dirty="0" err="1">
                <a:solidFill>
                  <a:srgbClr val="000000"/>
                </a:solidFill>
                <a:latin typeface="Aptos"/>
              </a:rPr>
              <a:t>its</a:t>
            </a:r>
            <a:r>
              <a:rPr lang="it-IT" sz="2600" b="1" i="1" spc="-1" dirty="0">
                <a:solidFill>
                  <a:srgbClr val="000000"/>
                </a:solidFill>
                <a:latin typeface="Aptos"/>
              </a:rPr>
              <a:t> hardware?</a:t>
            </a:r>
          </a:p>
          <a:p>
            <a:pPr lvl="1">
              <a:spcBef>
                <a:spcPts val="1001"/>
              </a:spcBef>
              <a:buFont typeface="Wingdings" panose="05000000000000000000" pitchFamily="2" charset="2"/>
              <a:buChar char="ü"/>
            </a:pPr>
            <a:r>
              <a:rPr lang="it-IT" sz="2200" b="0" strike="noStrike" spc="-1" dirty="0">
                <a:solidFill>
                  <a:srgbClr val="000000"/>
                </a:solidFill>
                <a:latin typeface="Aptos"/>
              </a:rPr>
              <a:t>Esp32 </a:t>
            </a:r>
            <a:r>
              <a:rPr lang="it-IT" sz="2200" b="0" strike="noStrike" spc="-1" dirty="0" err="1">
                <a:solidFill>
                  <a:srgbClr val="000000"/>
                </a:solidFill>
                <a:latin typeface="Aptos"/>
              </a:rPr>
              <a:t>based</a:t>
            </a:r>
            <a:endParaRPr lang="it-IT" sz="2200" b="0" strike="noStrike" spc="-1" dirty="0">
              <a:solidFill>
                <a:srgbClr val="000000"/>
              </a:solidFill>
              <a:latin typeface="Aptos"/>
            </a:endParaRPr>
          </a:p>
          <a:p>
            <a:pPr lvl="1">
              <a:spcBef>
                <a:spcPts val="1001"/>
              </a:spcBef>
              <a:buFont typeface="Wingdings" panose="05000000000000000000" pitchFamily="2" charset="2"/>
              <a:buChar char="ü"/>
            </a:pPr>
            <a:r>
              <a:rPr lang="it-IT" sz="2200" b="0" strike="noStrike" spc="-1" dirty="0" err="1">
                <a:solidFill>
                  <a:srgbClr val="000000"/>
                </a:solidFill>
                <a:latin typeface="Aptos"/>
              </a:rPr>
              <a:t>Battery</a:t>
            </a:r>
            <a:r>
              <a:rPr lang="it-IT" sz="2200" b="0" strike="noStrike" spc="-1" dirty="0">
                <a:solidFill>
                  <a:srgbClr val="000000"/>
                </a:solidFill>
                <a:latin typeface="Aptos"/>
              </a:rPr>
              <a:t> </a:t>
            </a:r>
            <a:r>
              <a:rPr lang="it-IT" sz="2200" b="0" strike="noStrike" spc="-1" dirty="0" err="1">
                <a:solidFill>
                  <a:srgbClr val="000000"/>
                </a:solidFill>
                <a:latin typeface="Aptos"/>
              </a:rPr>
              <a:t>supplied</a:t>
            </a:r>
            <a:endParaRPr lang="it-IT" sz="2200" b="0" strike="noStrike" spc="-1" dirty="0">
              <a:solidFill>
                <a:srgbClr val="000000"/>
              </a:solidFill>
              <a:latin typeface="Aptos"/>
            </a:endParaRPr>
          </a:p>
          <a:p>
            <a:pPr lvl="1">
              <a:spcBef>
                <a:spcPts val="1001"/>
              </a:spcBef>
              <a:buFont typeface="Wingdings" panose="05000000000000000000" pitchFamily="2" charset="2"/>
              <a:buChar char="ü"/>
            </a:pPr>
            <a:r>
              <a:rPr lang="it-IT" sz="2200" b="1" strike="noStrike" spc="-1" dirty="0">
                <a:solidFill>
                  <a:srgbClr val="000000"/>
                </a:solidFill>
                <a:latin typeface="Aptos"/>
              </a:rPr>
              <a:t>Air </a:t>
            </a:r>
            <a:r>
              <a:rPr lang="it-IT" sz="2200" b="1" strike="noStrike" spc="-1" dirty="0" err="1">
                <a:solidFill>
                  <a:srgbClr val="000000"/>
                </a:solidFill>
                <a:latin typeface="Aptos"/>
              </a:rPr>
              <a:t>module</a:t>
            </a:r>
            <a:endParaRPr lang="it-IT" sz="2200" b="1" strike="noStrike" spc="-1" dirty="0">
              <a:latin typeface="Arial"/>
            </a:endParaRPr>
          </a:p>
          <a:p>
            <a:pPr lvl="1">
              <a:spcBef>
                <a:spcPts val="1001"/>
              </a:spcBef>
              <a:buFont typeface="Wingdings" panose="05000000000000000000" pitchFamily="2" charset="2"/>
              <a:buChar char="ü"/>
            </a:pPr>
            <a:r>
              <a:rPr lang="it-IT" sz="2200" b="1" strike="noStrike" spc="-1" dirty="0" err="1">
                <a:solidFill>
                  <a:srgbClr val="000000"/>
                </a:solidFill>
                <a:latin typeface="Aptos"/>
              </a:rPr>
              <a:t>Servomotor</a:t>
            </a:r>
            <a:endParaRPr lang="it-IT" sz="2200" b="1" strike="noStrike" spc="-1" dirty="0">
              <a:latin typeface="Arial"/>
            </a:endParaRPr>
          </a:p>
          <a:p>
            <a:pPr lvl="1">
              <a:spcBef>
                <a:spcPts val="1001"/>
              </a:spcBef>
              <a:buFont typeface="Wingdings" panose="05000000000000000000" pitchFamily="2" charset="2"/>
              <a:buChar char="ü"/>
            </a:pPr>
            <a:r>
              <a:rPr lang="it-IT" sz="2200" b="1" strike="noStrike" spc="-1" dirty="0">
                <a:solidFill>
                  <a:srgbClr val="000000"/>
                </a:solidFill>
                <a:latin typeface="Aptos"/>
              </a:rPr>
              <a:t>Fan</a:t>
            </a:r>
            <a:endParaRPr lang="it-IT" sz="2200" b="1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panose="05000000000000000000" pitchFamily="2" charset="2"/>
              <a:buChar char="ü"/>
            </a:pPr>
            <a:endParaRPr lang="it-IT" sz="2400" b="0" strike="noStrike" spc="-1" dirty="0">
              <a:solidFill>
                <a:srgbClr val="000000"/>
              </a:solidFill>
              <a:latin typeface="Aptos"/>
            </a:endParaRPr>
          </a:p>
          <a:p>
            <a:pPr>
              <a:spcBef>
                <a:spcPts val="1001"/>
              </a:spcBef>
              <a:buClr>
                <a:srgbClr val="000000"/>
              </a:buClr>
              <a:buFont typeface="Wingdings" panose="05000000000000000000" pitchFamily="2" charset="2"/>
              <a:buChar char="ü"/>
            </a:pPr>
            <a:endParaRPr lang="it-IT" sz="2600" spc="-1" dirty="0">
              <a:solidFill>
                <a:srgbClr val="000000"/>
              </a:solidFill>
              <a:latin typeface="Aptos"/>
            </a:endParaRPr>
          </a:p>
        </p:txBody>
      </p:sp>
      <p:pic>
        <p:nvPicPr>
          <p:cNvPr id="4" name="Picture 2" descr="WiFi LoRa 32(V3) – Heltec Automation">
            <a:extLst>
              <a:ext uri="{FF2B5EF4-FFF2-40B4-BE49-F238E27FC236}">
                <a16:creationId xmlns:a16="http://schemas.microsoft.com/office/drawing/2014/main" id="{618CAB6C-FD38-4CE4-3582-B4830792C8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754638" y="2693866"/>
            <a:ext cx="1890280" cy="189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magine 4" descr="Immagine che contiene elettronica, altoparlante&#10;&#10;Descrizione generata automaticamente">
            <a:extLst>
              <a:ext uri="{FF2B5EF4-FFF2-40B4-BE49-F238E27FC236}">
                <a16:creationId xmlns:a16="http://schemas.microsoft.com/office/drawing/2014/main" id="{5F3A6926-8566-BE7F-D5CF-D0933569E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45" y="1375340"/>
            <a:ext cx="1253225" cy="1253225"/>
          </a:xfrm>
          <a:prstGeom prst="rect">
            <a:avLst/>
          </a:prstGeom>
        </p:spPr>
      </p:pic>
      <p:cxnSp>
        <p:nvCxnSpPr>
          <p:cNvPr id="6" name="Connettore 2 5">
            <a:extLst>
              <a:ext uri="{FF2B5EF4-FFF2-40B4-BE49-F238E27FC236}">
                <a16:creationId xmlns:a16="http://schemas.microsoft.com/office/drawing/2014/main" id="{5294ED4D-54D5-6B51-DE7C-8EA284436CF8}"/>
              </a:ext>
            </a:extLst>
          </p:cNvPr>
          <p:cNvCxnSpPr>
            <a:cxnSpLocks/>
          </p:cNvCxnSpPr>
          <p:nvPr/>
        </p:nvCxnSpPr>
        <p:spPr>
          <a:xfrm flipH="1" flipV="1">
            <a:off x="896528" y="2509393"/>
            <a:ext cx="301957" cy="615547"/>
          </a:xfrm>
          <a:prstGeom prst="straightConnector1">
            <a:avLst/>
          </a:prstGeom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2050" name="Picture 2" descr="technology cooling fan illustration 3d 18869557 PNG">
            <a:extLst>
              <a:ext uri="{FF2B5EF4-FFF2-40B4-BE49-F238E27FC236}">
                <a16:creationId xmlns:a16="http://schemas.microsoft.com/office/drawing/2014/main" id="{395DCE4E-5B65-C526-5F89-D7E21349DB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555" y="4659524"/>
            <a:ext cx="1295346" cy="1295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B4E3BAA8-B8DC-3760-77BE-22A7871C552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V="1">
            <a:off x="1067380" y="4215650"/>
            <a:ext cx="433061" cy="703725"/>
          </a:xfrm>
          <a:prstGeom prst="rect">
            <a:avLst/>
          </a:prstGeom>
        </p:spPr>
      </p:pic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87A1A0B1-D4A1-5C5D-91D8-4357FEF3EB8A}"/>
              </a:ext>
            </a:extLst>
          </p:cNvPr>
          <p:cNvCxnSpPr>
            <a:cxnSpLocks/>
          </p:cNvCxnSpPr>
          <p:nvPr/>
        </p:nvCxnSpPr>
        <p:spPr>
          <a:xfrm flipV="1">
            <a:off x="1873733" y="2417229"/>
            <a:ext cx="420773" cy="704029"/>
          </a:xfrm>
          <a:prstGeom prst="straightConnector1">
            <a:avLst/>
          </a:prstGeom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4" name="Immagine 13" descr="Immagine che contiene strumento, leva&#10;&#10;Descrizione generata automaticamente">
            <a:extLst>
              <a:ext uri="{FF2B5EF4-FFF2-40B4-BE49-F238E27FC236}">
                <a16:creationId xmlns:a16="http://schemas.microsoft.com/office/drawing/2014/main" id="{60A20874-3D0A-C5D1-528B-039F8D247F4F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4119" y="1225292"/>
            <a:ext cx="1121598" cy="112159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75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25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75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75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75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25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75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4000"/>
                            </p:stCondLst>
                            <p:childTnLst>
                              <p:par>
                                <p:cTn id="6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4500"/>
                            </p:stCondLst>
                            <p:childTnLst>
                              <p:par>
                                <p:cTn id="6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75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250"/>
                            </p:stCondLst>
                            <p:childTnLst>
                              <p:par>
                                <p:cTn id="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/>
      <p:bldP spid="91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 idx="4294967295"/>
          </p:nvPr>
        </p:nvSpPr>
        <p:spPr>
          <a:xfrm>
            <a:off x="3745578" y="158753"/>
            <a:ext cx="6499052" cy="1325563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it-IT" sz="4000" b="1" strike="noStrike" spc="-1" dirty="0">
                <a:solidFill>
                  <a:srgbClr val="000000"/>
                </a:solidFill>
                <a:latin typeface="Aptos Display"/>
              </a:rPr>
              <a:t>HOW DOES IT WORK?</a:t>
            </a:r>
            <a:endParaRPr lang="it-IT" sz="4000" b="1" strike="noStrike" spc="-1" dirty="0">
              <a:solidFill>
                <a:srgbClr val="000000"/>
              </a:solidFill>
              <a:latin typeface="Aptos"/>
            </a:endParaRPr>
          </a:p>
        </p:txBody>
      </p:sp>
      <p:sp>
        <p:nvSpPr>
          <p:cNvPr id="96" name="Segnaposto contenuto 2"/>
          <p:cNvSpPr/>
          <p:nvPr/>
        </p:nvSpPr>
        <p:spPr>
          <a:xfrm>
            <a:off x="4526764" y="3497972"/>
            <a:ext cx="3516840" cy="652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normAutofit fontScale="95500"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lang="it-IT" sz="2600" b="0" strike="noStrike" spc="-1" dirty="0">
              <a:latin typeface="Arial"/>
            </a:endParaRPr>
          </a:p>
        </p:txBody>
      </p:sp>
      <p:sp>
        <p:nvSpPr>
          <p:cNvPr id="97" name="Segnaposto contenuto 2"/>
          <p:cNvSpPr/>
          <p:nvPr/>
        </p:nvSpPr>
        <p:spPr>
          <a:xfrm>
            <a:off x="4526764" y="3989012"/>
            <a:ext cx="4936680" cy="652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normAutofit fontScale="95500"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lang="it-IT" sz="2600" b="0" strike="noStrike" spc="-1" dirty="0">
              <a:latin typeface="Arial"/>
            </a:endParaRPr>
          </a:p>
        </p:txBody>
      </p:sp>
      <p:sp>
        <p:nvSpPr>
          <p:cNvPr id="98" name="Segnaposto contenuto 3"/>
          <p:cNvSpPr/>
          <p:nvPr/>
        </p:nvSpPr>
        <p:spPr>
          <a:xfrm>
            <a:off x="4526764" y="4457012"/>
            <a:ext cx="4936680" cy="652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normAutofit fontScale="93000"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lang="it-IT" sz="2600" b="0" strike="noStrike" spc="-1" dirty="0">
              <a:latin typeface="Arial"/>
            </a:endParaRPr>
          </a:p>
        </p:txBody>
      </p:sp>
      <p:sp>
        <p:nvSpPr>
          <p:cNvPr id="2" name="PlaceHolder 2">
            <a:extLst>
              <a:ext uri="{FF2B5EF4-FFF2-40B4-BE49-F238E27FC236}">
                <a16:creationId xmlns:a16="http://schemas.microsoft.com/office/drawing/2014/main" id="{9819B42E-1376-5D52-D734-3791DF703D0F}"/>
              </a:ext>
            </a:extLst>
          </p:cNvPr>
          <p:cNvSpPr txBox="1">
            <a:spLocks/>
          </p:cNvSpPr>
          <p:nvPr/>
        </p:nvSpPr>
        <p:spPr>
          <a:xfrm>
            <a:off x="3745578" y="1865465"/>
            <a:ext cx="3569622" cy="4247093"/>
          </a:xfrm>
          <a:prstGeom prst="rect">
            <a:avLst/>
          </a:prstGeom>
          <a:noFill/>
          <a:ln w="0">
            <a:noFill/>
          </a:ln>
        </p:spPr>
        <p:txBody>
          <a:bodyPr vert="horz" lIns="91440" tIns="45720" rIns="91440" bIns="45720" rtlCol="0" anchor="t">
            <a:normAutofit fontScale="93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001"/>
              </a:spcBef>
              <a:buClr>
                <a:srgbClr val="000000"/>
              </a:buClr>
              <a:buNone/>
            </a:pPr>
            <a:r>
              <a:rPr lang="it-IT" sz="2200" b="1" i="1" spc="-1" dirty="0">
                <a:solidFill>
                  <a:schemeClr val="tx1"/>
                </a:solidFill>
                <a:latin typeface="Arial"/>
              </a:rPr>
              <a:t>Central device</a:t>
            </a:r>
          </a:p>
          <a:p>
            <a:pPr>
              <a:spcBef>
                <a:spcPts val="1001"/>
              </a:spcBef>
              <a:buFont typeface="Wingdings" panose="05000000000000000000" pitchFamily="2" charset="2"/>
              <a:buChar char="ü"/>
            </a:pPr>
            <a:r>
              <a:rPr lang="it-IT" sz="1900" b="1" spc="-1" dirty="0" err="1">
                <a:solidFill>
                  <a:schemeClr val="tx1"/>
                </a:solidFill>
                <a:latin typeface="Arial"/>
              </a:rPr>
              <a:t>Noises</a:t>
            </a:r>
            <a:r>
              <a:rPr lang="it-IT" sz="1900" spc="-1" dirty="0">
                <a:solidFill>
                  <a:schemeClr val="tx1"/>
                </a:solidFill>
                <a:latin typeface="Arial"/>
              </a:rPr>
              <a:t> </a:t>
            </a:r>
            <a:r>
              <a:rPr lang="it-IT" sz="1900" spc="-1" dirty="0" err="1">
                <a:solidFill>
                  <a:schemeClr val="tx1"/>
                </a:solidFill>
                <a:latin typeface="Arial"/>
              </a:rPr>
              <a:t>detection</a:t>
            </a:r>
            <a:endParaRPr lang="it-IT" sz="1900" spc="-1" dirty="0">
              <a:solidFill>
                <a:schemeClr val="tx1"/>
              </a:solidFill>
              <a:latin typeface="Arial"/>
            </a:endParaRPr>
          </a:p>
          <a:p>
            <a:pPr>
              <a:spcBef>
                <a:spcPts val="1001"/>
              </a:spcBef>
              <a:buFont typeface="Wingdings" panose="05000000000000000000" pitchFamily="2" charset="2"/>
              <a:buChar char="ü"/>
            </a:pPr>
            <a:r>
              <a:rPr lang="it-IT" sz="1900" spc="-1" dirty="0" err="1">
                <a:solidFill>
                  <a:schemeClr val="tx1"/>
                </a:solidFill>
                <a:latin typeface="Arial"/>
              </a:rPr>
              <a:t>Indicating</a:t>
            </a:r>
            <a:r>
              <a:rPr lang="it-IT" sz="1900" spc="-1" dirty="0">
                <a:solidFill>
                  <a:schemeClr val="tx1"/>
                </a:solidFill>
                <a:latin typeface="Arial"/>
              </a:rPr>
              <a:t> </a:t>
            </a:r>
            <a:r>
              <a:rPr lang="it-IT" sz="1900" spc="-1" dirty="0" err="1">
                <a:solidFill>
                  <a:schemeClr val="tx1"/>
                </a:solidFill>
                <a:latin typeface="Arial"/>
              </a:rPr>
              <a:t>helpers</a:t>
            </a:r>
            <a:r>
              <a:rPr lang="it-IT" sz="1900" spc="-1" dirty="0">
                <a:solidFill>
                  <a:schemeClr val="tx1"/>
                </a:solidFill>
                <a:latin typeface="Arial"/>
              </a:rPr>
              <a:t> to start sampling</a:t>
            </a:r>
          </a:p>
          <a:p>
            <a:pPr>
              <a:spcBef>
                <a:spcPts val="1001"/>
              </a:spcBef>
              <a:buFont typeface="Wingdings" panose="05000000000000000000" pitchFamily="2" charset="2"/>
              <a:buChar char="ü"/>
            </a:pPr>
            <a:r>
              <a:rPr lang="it-IT" sz="1900" spc="-1" dirty="0">
                <a:solidFill>
                  <a:schemeClr val="tx1"/>
                </a:solidFill>
                <a:latin typeface="Arial"/>
              </a:rPr>
              <a:t>Data sampling</a:t>
            </a:r>
          </a:p>
          <a:p>
            <a:pPr>
              <a:spcBef>
                <a:spcPts val="1001"/>
              </a:spcBef>
              <a:buFont typeface="Wingdings" panose="05000000000000000000" pitchFamily="2" charset="2"/>
              <a:buChar char="ü"/>
            </a:pPr>
            <a:r>
              <a:rPr lang="it-IT" sz="1900" spc="-1" dirty="0">
                <a:solidFill>
                  <a:schemeClr val="tx1"/>
                </a:solidFill>
                <a:latin typeface="Arial"/>
              </a:rPr>
              <a:t>Reception, </a:t>
            </a:r>
            <a:r>
              <a:rPr lang="it-IT" sz="1900" spc="-1" dirty="0" err="1">
                <a:solidFill>
                  <a:schemeClr val="tx1"/>
                </a:solidFill>
                <a:latin typeface="Arial"/>
              </a:rPr>
              <a:t>comparison</a:t>
            </a:r>
            <a:r>
              <a:rPr lang="it-IT" sz="1900" spc="-1" dirty="0">
                <a:solidFill>
                  <a:schemeClr val="tx1"/>
                </a:solidFill>
                <a:latin typeface="Arial"/>
              </a:rPr>
              <a:t> and </a:t>
            </a:r>
            <a:r>
              <a:rPr lang="it-IT" sz="1900" spc="-1" dirty="0" err="1">
                <a:solidFill>
                  <a:schemeClr val="tx1"/>
                </a:solidFill>
                <a:latin typeface="Arial"/>
              </a:rPr>
              <a:t>estimation</a:t>
            </a:r>
            <a:r>
              <a:rPr lang="it-IT" sz="1900" spc="-1" dirty="0">
                <a:solidFill>
                  <a:schemeClr val="tx1"/>
                </a:solidFill>
                <a:latin typeface="Arial"/>
              </a:rPr>
              <a:t> of data</a:t>
            </a:r>
          </a:p>
          <a:p>
            <a:pPr>
              <a:spcBef>
                <a:spcPts val="1001"/>
              </a:spcBef>
              <a:buFont typeface="Wingdings" panose="05000000000000000000" pitchFamily="2" charset="2"/>
              <a:buChar char="ü"/>
            </a:pPr>
            <a:r>
              <a:rPr lang="it-IT" sz="1900" spc="-1" dirty="0">
                <a:solidFill>
                  <a:schemeClr val="tx1"/>
                </a:solidFill>
                <a:latin typeface="Arial"/>
              </a:rPr>
              <a:t>Telling </a:t>
            </a:r>
            <a:r>
              <a:rPr lang="it-IT" sz="1900" b="1" spc="-1" dirty="0">
                <a:solidFill>
                  <a:schemeClr val="tx1"/>
                </a:solidFill>
                <a:latin typeface="Arial"/>
              </a:rPr>
              <a:t>interaction</a:t>
            </a:r>
            <a:r>
              <a:rPr lang="it-IT" sz="1900" spc="-1" dirty="0">
                <a:solidFill>
                  <a:schemeClr val="tx1"/>
                </a:solidFill>
                <a:latin typeface="Arial"/>
              </a:rPr>
              <a:t> to do</a:t>
            </a:r>
          </a:p>
          <a:p>
            <a:pPr>
              <a:spcBef>
                <a:spcPts val="1001"/>
              </a:spcBef>
              <a:buFont typeface="Wingdings" panose="05000000000000000000" pitchFamily="2" charset="2"/>
              <a:buChar char="ü"/>
            </a:pPr>
            <a:r>
              <a:rPr lang="it-IT" sz="1900" spc="-1" dirty="0">
                <a:solidFill>
                  <a:schemeClr val="tx1"/>
                </a:solidFill>
                <a:latin typeface="Arial"/>
              </a:rPr>
              <a:t>Transmission of data to </a:t>
            </a:r>
            <a:r>
              <a:rPr lang="it-IT" sz="1900" b="1" spc="-1" dirty="0">
                <a:solidFill>
                  <a:schemeClr val="tx1"/>
                </a:solidFill>
                <a:latin typeface="Arial"/>
              </a:rPr>
              <a:t>cloud</a:t>
            </a:r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8059FACD-9BC5-8412-E5A2-1651EEB8CCEF}"/>
              </a:ext>
            </a:extLst>
          </p:cNvPr>
          <p:cNvSpPr txBox="1">
            <a:spLocks/>
          </p:cNvSpPr>
          <p:nvPr/>
        </p:nvSpPr>
        <p:spPr>
          <a:xfrm>
            <a:off x="7759084" y="1867532"/>
            <a:ext cx="4021584" cy="4247093"/>
          </a:xfrm>
          <a:prstGeom prst="rect">
            <a:avLst/>
          </a:prstGeom>
          <a:noFill/>
          <a:ln w="0">
            <a:noFill/>
          </a:ln>
        </p:spPr>
        <p:txBody>
          <a:bodyPr vert="horz" lIns="91440" tIns="45720" rIns="91440" bIns="45720" rtlCol="0" anchor="t">
            <a:normAutofit fontScale="93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001"/>
              </a:spcBef>
              <a:buClr>
                <a:srgbClr val="000000"/>
              </a:buClr>
              <a:buNone/>
            </a:pPr>
            <a:r>
              <a:rPr lang="it-IT" sz="2200" b="1" i="1" spc="-1" dirty="0" err="1">
                <a:solidFill>
                  <a:schemeClr val="tx1"/>
                </a:solidFill>
                <a:latin typeface="Arial"/>
              </a:rPr>
              <a:t>Helper</a:t>
            </a:r>
            <a:r>
              <a:rPr lang="it-IT" sz="2200" b="1" i="1" spc="-1" dirty="0">
                <a:solidFill>
                  <a:schemeClr val="tx1"/>
                </a:solidFill>
                <a:latin typeface="Arial"/>
              </a:rPr>
              <a:t> device</a:t>
            </a:r>
          </a:p>
          <a:p>
            <a:pPr>
              <a:spcBef>
                <a:spcPts val="1001"/>
              </a:spcBef>
              <a:buFont typeface="Wingdings" panose="05000000000000000000" pitchFamily="2" charset="2"/>
              <a:buChar char="ü"/>
            </a:pPr>
            <a:r>
              <a:rPr lang="it-IT" sz="1900" spc="-1" dirty="0" err="1">
                <a:solidFill>
                  <a:schemeClr val="tx1"/>
                </a:solidFill>
                <a:latin typeface="Arial"/>
              </a:rPr>
              <a:t>Asking</a:t>
            </a:r>
            <a:r>
              <a:rPr lang="it-IT" sz="1900" spc="-1" dirty="0">
                <a:solidFill>
                  <a:schemeClr val="tx1"/>
                </a:solidFill>
                <a:latin typeface="Arial"/>
              </a:rPr>
              <a:t> to </a:t>
            </a:r>
            <a:r>
              <a:rPr lang="it-IT" sz="1900" spc="-1" dirty="0" err="1">
                <a:solidFill>
                  <a:schemeClr val="tx1"/>
                </a:solidFill>
                <a:latin typeface="Arial"/>
              </a:rPr>
              <a:t>central</a:t>
            </a:r>
            <a:r>
              <a:rPr lang="it-IT" sz="1900" spc="-1" dirty="0">
                <a:solidFill>
                  <a:schemeClr val="tx1"/>
                </a:solidFill>
                <a:latin typeface="Arial"/>
              </a:rPr>
              <a:t> </a:t>
            </a:r>
            <a:r>
              <a:rPr lang="it-IT" sz="1900" spc="-1" dirty="0" err="1">
                <a:solidFill>
                  <a:schemeClr val="tx1"/>
                </a:solidFill>
                <a:latin typeface="Arial"/>
              </a:rPr>
              <a:t>what</a:t>
            </a:r>
            <a:r>
              <a:rPr lang="it-IT" sz="1900" spc="-1" dirty="0">
                <a:solidFill>
                  <a:schemeClr val="tx1"/>
                </a:solidFill>
                <a:latin typeface="Arial"/>
              </a:rPr>
              <a:t> to do</a:t>
            </a:r>
          </a:p>
          <a:p>
            <a:pPr>
              <a:spcBef>
                <a:spcPts val="1001"/>
              </a:spcBef>
              <a:buFont typeface="Wingdings" panose="05000000000000000000" pitchFamily="2" charset="2"/>
              <a:buChar char="ü"/>
            </a:pPr>
            <a:r>
              <a:rPr lang="it-IT" sz="1900" spc="-1" dirty="0">
                <a:solidFill>
                  <a:schemeClr val="tx1"/>
                </a:solidFill>
                <a:latin typeface="Arial"/>
              </a:rPr>
              <a:t>Data sampling</a:t>
            </a:r>
          </a:p>
          <a:p>
            <a:pPr>
              <a:spcBef>
                <a:spcPts val="1001"/>
              </a:spcBef>
              <a:buFont typeface="Wingdings" panose="05000000000000000000" pitchFamily="2" charset="2"/>
              <a:buChar char="ü"/>
            </a:pPr>
            <a:r>
              <a:rPr lang="it-IT" sz="1900" spc="-1" dirty="0">
                <a:solidFill>
                  <a:schemeClr val="tx1"/>
                </a:solidFill>
                <a:latin typeface="Arial"/>
              </a:rPr>
              <a:t>Data transmission to </a:t>
            </a:r>
            <a:r>
              <a:rPr lang="it-IT" sz="1900" spc="-1" dirty="0" err="1">
                <a:solidFill>
                  <a:schemeClr val="tx1"/>
                </a:solidFill>
                <a:latin typeface="Arial"/>
              </a:rPr>
              <a:t>central</a:t>
            </a:r>
            <a:endParaRPr lang="it-IT" sz="1900" spc="-1" dirty="0">
              <a:solidFill>
                <a:schemeClr val="tx1"/>
              </a:solidFill>
              <a:latin typeface="Arial"/>
            </a:endParaRPr>
          </a:p>
          <a:p>
            <a:pPr>
              <a:spcBef>
                <a:spcPts val="1001"/>
              </a:spcBef>
              <a:buFont typeface="Wingdings" panose="05000000000000000000" pitchFamily="2" charset="2"/>
              <a:buChar char="ü"/>
            </a:pPr>
            <a:r>
              <a:rPr lang="it-IT" sz="1900" spc="-1" dirty="0" err="1">
                <a:solidFill>
                  <a:schemeClr val="tx1"/>
                </a:solidFill>
                <a:latin typeface="Arial"/>
              </a:rPr>
              <a:t>Executing</a:t>
            </a:r>
            <a:r>
              <a:rPr lang="it-IT" sz="1900" spc="-1" dirty="0">
                <a:solidFill>
                  <a:schemeClr val="tx1"/>
                </a:solidFill>
                <a:latin typeface="Arial"/>
              </a:rPr>
              <a:t> interaction </a:t>
            </a:r>
            <a:r>
              <a:rPr lang="it-IT" sz="1900" spc="-1" dirty="0" err="1">
                <a:solidFill>
                  <a:schemeClr val="tx1"/>
                </a:solidFill>
                <a:latin typeface="Arial"/>
              </a:rPr>
              <a:t>through</a:t>
            </a:r>
            <a:r>
              <a:rPr lang="it-IT" sz="1900" spc="-1" dirty="0">
                <a:solidFill>
                  <a:schemeClr val="tx1"/>
                </a:solidFill>
                <a:latin typeface="Arial"/>
              </a:rPr>
              <a:t> </a:t>
            </a:r>
            <a:r>
              <a:rPr lang="it-IT" sz="1900" b="1" spc="-1" dirty="0" err="1">
                <a:solidFill>
                  <a:schemeClr val="tx1"/>
                </a:solidFill>
                <a:latin typeface="Arial"/>
              </a:rPr>
              <a:t>actuator</a:t>
            </a:r>
            <a:r>
              <a:rPr lang="it-IT" sz="1900" b="1" spc="-1" dirty="0">
                <a:solidFill>
                  <a:schemeClr val="tx1"/>
                </a:solidFill>
                <a:latin typeface="Arial"/>
              </a:rPr>
              <a:t>(s)</a:t>
            </a:r>
            <a:endParaRPr lang="it-IT" sz="2200" b="1" spc="-1" dirty="0">
              <a:solidFill>
                <a:schemeClr val="tx1"/>
              </a:solidFill>
              <a:latin typeface="Aptos"/>
            </a:endParaRPr>
          </a:p>
        </p:txBody>
      </p:sp>
      <p:pic>
        <p:nvPicPr>
          <p:cNvPr id="16" name="Picture 2" descr="WiFi LoRa 32(V3) – Heltec Automation">
            <a:extLst>
              <a:ext uri="{FF2B5EF4-FFF2-40B4-BE49-F238E27FC236}">
                <a16:creationId xmlns:a16="http://schemas.microsoft.com/office/drawing/2014/main" id="{8EE8F73B-096A-190C-EEF7-6A4FCD142B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116171" y="3475226"/>
            <a:ext cx="1144539" cy="1144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2499020F-1ED3-94BB-1E9C-89175B3F2472}"/>
              </a:ext>
            </a:extLst>
          </p:cNvPr>
          <p:cNvCxnSpPr>
            <a:cxnSpLocks/>
          </p:cNvCxnSpPr>
          <p:nvPr/>
        </p:nvCxnSpPr>
        <p:spPr>
          <a:xfrm>
            <a:off x="1565825" y="3206561"/>
            <a:ext cx="591429" cy="537328"/>
          </a:xfrm>
          <a:prstGeom prst="straightConnector1">
            <a:avLst/>
          </a:prstGeom>
          <a:ln w="38100" cap="flat" cmpd="sng" algn="ctr">
            <a:solidFill>
              <a:schemeClr val="bg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A0A6D1DC-9815-D9B9-E537-89921BA79161}"/>
              </a:ext>
            </a:extLst>
          </p:cNvPr>
          <p:cNvCxnSpPr>
            <a:cxnSpLocks/>
          </p:cNvCxnSpPr>
          <p:nvPr/>
        </p:nvCxnSpPr>
        <p:spPr>
          <a:xfrm flipH="1">
            <a:off x="1394665" y="2013481"/>
            <a:ext cx="530846" cy="604743"/>
          </a:xfrm>
          <a:prstGeom prst="straightConnector1">
            <a:avLst/>
          </a:prstGeom>
          <a:ln w="38100" cap="flat" cmpd="sng" algn="ctr">
            <a:solidFill>
              <a:schemeClr val="bg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563775E3-F0B1-23B9-2E1E-6D13841DE266}"/>
              </a:ext>
            </a:extLst>
          </p:cNvPr>
          <p:cNvCxnSpPr>
            <a:cxnSpLocks/>
          </p:cNvCxnSpPr>
          <p:nvPr/>
        </p:nvCxnSpPr>
        <p:spPr>
          <a:xfrm flipH="1">
            <a:off x="1457858" y="4315352"/>
            <a:ext cx="699396" cy="434788"/>
          </a:xfrm>
          <a:prstGeom prst="straightConnector1">
            <a:avLst/>
          </a:prstGeom>
          <a:ln w="38100" cap="flat" cmpd="sng" algn="ctr">
            <a:solidFill>
              <a:schemeClr val="bg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20" name="Picture 2" descr="nube png con ai generato. 26774129 PNG">
            <a:extLst>
              <a:ext uri="{FF2B5EF4-FFF2-40B4-BE49-F238E27FC236}">
                <a16:creationId xmlns:a16="http://schemas.microsoft.com/office/drawing/2014/main" id="{C60AC93D-D2E9-FA7C-0633-22A153B94D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1123" y="1088156"/>
            <a:ext cx="1270096" cy="792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Immagine 20" descr="Immagine che contiene interno, arredo, miniatura, casa per bambole&#10;&#10;Descrizione generata automaticamente">
            <a:extLst>
              <a:ext uri="{FF2B5EF4-FFF2-40B4-BE49-F238E27FC236}">
                <a16:creationId xmlns:a16="http://schemas.microsoft.com/office/drawing/2014/main" id="{CC35A2ED-3FFA-AF02-E4CB-544D6A59E3F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518" y="4532746"/>
            <a:ext cx="1239836" cy="1239836"/>
          </a:xfrm>
          <a:prstGeom prst="rect">
            <a:avLst/>
          </a:prstGeom>
        </p:spPr>
      </p:pic>
      <p:cxnSp>
        <p:nvCxnSpPr>
          <p:cNvPr id="22" name="Connettore 2 21">
            <a:extLst>
              <a:ext uri="{FF2B5EF4-FFF2-40B4-BE49-F238E27FC236}">
                <a16:creationId xmlns:a16="http://schemas.microsoft.com/office/drawing/2014/main" id="{70532E5C-ACCF-A021-0CE4-2BA81F0082DE}"/>
              </a:ext>
            </a:extLst>
          </p:cNvPr>
          <p:cNvCxnSpPr>
            <a:cxnSpLocks/>
          </p:cNvCxnSpPr>
          <p:nvPr/>
        </p:nvCxnSpPr>
        <p:spPr>
          <a:xfrm>
            <a:off x="867180" y="3438621"/>
            <a:ext cx="0" cy="979323"/>
          </a:xfrm>
          <a:prstGeom prst="straightConnector1">
            <a:avLst/>
          </a:prstGeom>
          <a:ln w="38100" cap="flat" cmpd="sng" algn="ctr">
            <a:solidFill>
              <a:schemeClr val="bg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3" name="Gruppo 22">
            <a:extLst>
              <a:ext uri="{FF2B5EF4-FFF2-40B4-BE49-F238E27FC236}">
                <a16:creationId xmlns:a16="http://schemas.microsoft.com/office/drawing/2014/main" id="{DF0CD480-063A-775C-E1B3-DF3BC9CE22A7}"/>
              </a:ext>
            </a:extLst>
          </p:cNvPr>
          <p:cNvGrpSpPr/>
          <p:nvPr/>
        </p:nvGrpSpPr>
        <p:grpSpPr>
          <a:xfrm>
            <a:off x="134131" y="2311117"/>
            <a:ext cx="1415703" cy="1310421"/>
            <a:chOff x="134131" y="2311117"/>
            <a:chExt cx="1415703" cy="1310421"/>
          </a:xfrm>
        </p:grpSpPr>
        <p:pic>
          <p:nvPicPr>
            <p:cNvPr id="24" name="Picture 2" descr="WiFi LoRa 32(V3) – Heltec Automation">
              <a:extLst>
                <a:ext uri="{FF2B5EF4-FFF2-40B4-BE49-F238E27FC236}">
                  <a16:creationId xmlns:a16="http://schemas.microsoft.com/office/drawing/2014/main" id="{3DFD86F6-8563-37AE-6A6D-14788256A63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279745" y="2351449"/>
              <a:ext cx="1270089" cy="12700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2" descr="d'oro re corona icona 22506245 PNG">
              <a:extLst>
                <a:ext uri="{FF2B5EF4-FFF2-40B4-BE49-F238E27FC236}">
                  <a16:creationId xmlns:a16="http://schemas.microsoft.com/office/drawing/2014/main" id="{E28475A5-1F9D-D6E3-3B61-EFDE094B085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491418">
              <a:off x="134131" y="2311117"/>
              <a:ext cx="825345" cy="6621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25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75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75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5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75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7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25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7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75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75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75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650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75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7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/>
      <p:bldP spid="94" grpId="1"/>
      <p:bldP spid="3" grpId="0" uiExpand="1" build="allAtOnce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 idx="4294967295"/>
          </p:nvPr>
        </p:nvSpPr>
        <p:spPr>
          <a:xfrm>
            <a:off x="4036291" y="272762"/>
            <a:ext cx="5948218" cy="1325563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it-IT" sz="4400" b="1" strike="noStrike" spc="-1" dirty="0">
                <a:solidFill>
                  <a:srgbClr val="000000"/>
                </a:solidFill>
                <a:latin typeface="Aptos Display"/>
              </a:rPr>
              <a:t>EFFECTIVENESS</a:t>
            </a:r>
            <a:endParaRPr lang="it-IT" sz="4400" b="1" strike="noStrike" spc="-1" dirty="0">
              <a:solidFill>
                <a:srgbClr val="000000"/>
              </a:solidFill>
              <a:latin typeface="Aptos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idx="4294967295"/>
          </p:nvPr>
        </p:nvSpPr>
        <p:spPr>
          <a:xfrm>
            <a:off x="4036291" y="1733262"/>
            <a:ext cx="5754254" cy="4351338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buFont typeface="Wingdings" panose="05000000000000000000" pitchFamily="2" charset="2"/>
              <a:buChar char="ü"/>
            </a:pPr>
            <a:r>
              <a:rPr lang="it-IT" sz="2800" b="0" strike="noStrike" spc="-1" dirty="0">
                <a:solidFill>
                  <a:srgbClr val="000000"/>
                </a:solidFill>
                <a:latin typeface="Aptos"/>
              </a:rPr>
              <a:t>Better </a:t>
            </a:r>
            <a:r>
              <a:rPr lang="it-IT" sz="2800" b="1" strike="noStrike" spc="-1" dirty="0" err="1">
                <a:solidFill>
                  <a:srgbClr val="000000"/>
                </a:solidFill>
                <a:latin typeface="Aptos"/>
              </a:rPr>
              <a:t>quality</a:t>
            </a:r>
            <a:r>
              <a:rPr lang="it-IT" sz="2800" b="0" strike="noStrike" spc="-1" dirty="0">
                <a:solidFill>
                  <a:srgbClr val="000000"/>
                </a:solidFill>
                <a:latin typeface="Aptos"/>
              </a:rPr>
              <a:t> of air</a:t>
            </a:r>
          </a:p>
          <a:p>
            <a:pPr>
              <a:lnSpc>
                <a:spcPct val="90000"/>
              </a:lnSpc>
              <a:spcBef>
                <a:spcPts val="1001"/>
              </a:spcBef>
              <a:buFont typeface="Wingdings" panose="05000000000000000000" pitchFamily="2" charset="2"/>
              <a:buChar char="ü"/>
            </a:pPr>
            <a:r>
              <a:rPr lang="it-IT" sz="2800" b="0" strike="noStrike" spc="-1" dirty="0" err="1">
                <a:solidFill>
                  <a:srgbClr val="000000"/>
                </a:solidFill>
                <a:latin typeface="Aptos"/>
              </a:rPr>
              <a:t>Appreciation</a:t>
            </a:r>
            <a:r>
              <a:rPr lang="it-IT" sz="2800" b="0" strike="noStrike" spc="-1" dirty="0">
                <a:solidFill>
                  <a:srgbClr val="000000"/>
                </a:solidFill>
                <a:latin typeface="Aptos"/>
              </a:rPr>
              <a:t> of </a:t>
            </a:r>
            <a:r>
              <a:rPr lang="it-IT" sz="2800" b="1" strike="noStrike" spc="-1" dirty="0">
                <a:solidFill>
                  <a:srgbClr val="000000"/>
                </a:solidFill>
                <a:latin typeface="Aptos"/>
              </a:rPr>
              <a:t>temperature</a:t>
            </a:r>
          </a:p>
          <a:p>
            <a:pPr>
              <a:lnSpc>
                <a:spcPct val="90000"/>
              </a:lnSpc>
              <a:spcBef>
                <a:spcPts val="1001"/>
              </a:spcBef>
              <a:buFont typeface="Wingdings" panose="05000000000000000000" pitchFamily="2" charset="2"/>
              <a:buChar char="ü"/>
            </a:pPr>
            <a:r>
              <a:rPr lang="it-IT" sz="2800" b="0" strike="noStrike" spc="-1" dirty="0" err="1">
                <a:solidFill>
                  <a:srgbClr val="000000"/>
                </a:solidFill>
                <a:latin typeface="Aptos"/>
              </a:rPr>
              <a:t>Visible</a:t>
            </a:r>
            <a:r>
              <a:rPr lang="it-IT" sz="2800" b="0" strike="noStrike" spc="-1" dirty="0">
                <a:solidFill>
                  <a:srgbClr val="000000"/>
                </a:solidFill>
                <a:latin typeface="Aptos"/>
              </a:rPr>
              <a:t> </a:t>
            </a:r>
            <a:r>
              <a:rPr lang="it-IT" sz="2800" b="0" strike="noStrike" spc="-1" dirty="0" err="1">
                <a:solidFill>
                  <a:srgbClr val="000000"/>
                </a:solidFill>
                <a:latin typeface="Aptos"/>
              </a:rPr>
              <a:t>warnings</a:t>
            </a:r>
            <a:r>
              <a:rPr lang="it-IT" sz="2800" b="0" strike="noStrike" spc="-1" dirty="0">
                <a:solidFill>
                  <a:srgbClr val="000000"/>
                </a:solidFill>
                <a:latin typeface="Aptos"/>
              </a:rPr>
              <a:t> (led)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/>
      <p:bldP spid="99" grpId="1"/>
    </p:bldLst>
  </p:timing>
</p:sld>
</file>

<file path=ppt/theme/theme1.xml><?xml version="1.0" encoding="utf-8"?>
<a:theme xmlns:a="http://schemas.openxmlformats.org/drawingml/2006/main" name="Cornice">
  <a:themeElements>
    <a:clrScheme name="Blu verde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Cornic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ornic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Cornice</Template>
  <TotalTime>159</TotalTime>
  <Words>187</Words>
  <Application>Microsoft Office PowerPoint</Application>
  <PresentationFormat>Widescreen</PresentationFormat>
  <Paragraphs>52</Paragraphs>
  <Slides>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14" baseType="lpstr">
      <vt:lpstr>Aptos</vt:lpstr>
      <vt:lpstr>Aptos Display</vt:lpstr>
      <vt:lpstr>Arial</vt:lpstr>
      <vt:lpstr>Corbel</vt:lpstr>
      <vt:lpstr>Times New Roman</vt:lpstr>
      <vt:lpstr>Wingdings</vt:lpstr>
      <vt:lpstr>Wingdings 2</vt:lpstr>
      <vt:lpstr>Cornice</vt:lpstr>
      <vt:lpstr>WHAT’S THE MOOD? (CHE ARIA TIRA?)</vt:lpstr>
      <vt:lpstr>PROBLEM AND A POSSIBLE SOLUTION</vt:lpstr>
      <vt:lpstr>CENTRAL DEVICE</vt:lpstr>
      <vt:lpstr>HELPER DEVICE(S)</vt:lpstr>
      <vt:lpstr>HOW DOES IT WORK?</vt:lpstr>
      <vt:lpstr>EFFECTIVENESS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WHAT’S THE MOOD? (CHE ARIA TIRA?)</dc:title>
  <dc:subject/>
  <dc:creator>Lorenzo Pecorari</dc:creator>
  <dc:description/>
  <cp:lastModifiedBy>Lorenzo Pecorari</cp:lastModifiedBy>
  <cp:revision>8</cp:revision>
  <dcterms:created xsi:type="dcterms:W3CDTF">2024-04-08T17:08:13Z</dcterms:created>
  <dcterms:modified xsi:type="dcterms:W3CDTF">2024-04-11T08:45:48Z</dcterms:modified>
  <dc:language>it-IT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6</vt:i4>
  </property>
</Properties>
</file>