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BB5D1-6551-5387-85E1-524763B46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3BD758-C9CF-74D9-EA35-9DA9D96AC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B43DD0-8874-9CDB-97E6-601DCA99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964C2F-C7AF-C064-E259-4EC324DD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F5906-2BF7-7B47-F7FC-5BAFA3CD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9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F133E9-71D8-2A18-387B-AD9AC304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3A7D26-8093-AA28-DD7E-4D5BCE7F3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5D6864-B6AB-5F8C-2B21-BC5608C8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4B7003-CA24-AEE6-9AE9-8A5FCD0F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D152A4-79BA-EA3A-8C7D-9B67706F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29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B1413C-3366-8CD8-5893-1CD67658F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4DF470-5EFD-6DF7-AFB0-EAFEA82A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49E186-DBF1-7B7E-A5DD-3300705F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98350D-4D08-2D09-ED1B-25FC8C30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0062A1-BA84-1F36-9FC5-7C0A530D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98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6A674-5D7E-07EE-CDAC-15DAC706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3593CB-21FC-4BFD-032E-5F7D8F72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712ADC-C13C-947A-B8F0-21D7A633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EE2B41-3339-1E92-D360-BEB6A9C7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CDEA62-106A-4DBF-F766-2A39058F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3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4CF23-155A-B71B-EC56-7885B63C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90C208-6596-E055-1717-F4C151BBE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53CAA9-D81B-58BC-E9F2-8C55E2B5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176A45-7053-8068-C397-CC31302C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E324D1-3454-AE0A-5925-C5C0851A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93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AA470-C4CF-8627-BEEA-7768EDF4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6889F4-25CA-4DE1-5534-4DC760DD9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14C4EC-E604-377D-2446-99D01827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9F75C9-6FEF-4084-F39D-D3E8B004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98581D-EC11-28D9-AB40-E978DEE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6EF9BF-7B32-3521-B89D-6E091F17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70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9A917-2FEF-9C7C-1311-F5BC88A4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E5C952-DE4B-928E-2AAD-8118D100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B636E9-8A14-35B1-2DB1-3AA8ABAF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DEC9C6-FF27-BB7D-3114-837BFC2C6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9F8BB8-85E3-532B-3561-AF8D42147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A12E5E2-CF40-0259-40A3-2740FD95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B0AAD9B-0251-0CE8-B2D5-900BF585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71446B5-FA33-2CD2-3E17-34A5A16B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38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86797-F72F-9529-F311-FA8E6A5F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19ADB0-4F36-50A8-DF30-3530C100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A5FF7E-D79F-EA4A-2FB6-97DDB884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9BC53-DA9F-6CFD-FE10-2159FC50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05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528A8F-7BDB-8AFA-A33C-592DC5EA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912ACC-ECC9-1C9B-0D29-B30FE477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894661-88FC-5B6F-A175-29D32AE0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7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3058C0-499C-D617-491B-6E103264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09A1CA-1716-AA74-F3F7-5FE90DBF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B742E3-424A-39BB-D706-E5DF067D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6DD1FF-84D3-20CA-C379-ABFA318C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C1080E-8E33-18A2-218E-A38F7495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3ED328-BF20-F58E-FE64-C4F8F46C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78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89578-FACE-E124-3DDD-F73CCBA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806BD4B-3D20-317E-BC99-6E5BC3FA1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4E5A67-7DB2-E302-9708-4DE948B0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0C7B86-6CED-DB0B-C4DD-37E5C268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F0B589-EF47-BDAD-29CB-F46EE272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4165A6-0C96-32A6-B3D1-C39B60A3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99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B42B6E-D9F2-4563-69F6-9B57F1FB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245830-D6A0-A482-C586-409081E90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E27AD-0A28-CD5F-4282-28FA1829F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C902E-AFF4-4456-9F20-2AC1D0D1EDF8}" type="datetimeFigureOut">
              <a:rPr lang="it-IT" smtClean="0"/>
              <a:t>13/06/2024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10D33A-463E-49B5-F5A4-F77986CFF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1EC003-FD43-8CC6-E97D-288DF9746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C91701-8BCD-4EFA-9D91-3374CCAEA8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53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DE3AA-28C9-9E18-B310-823025D75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WHAT’S THE MOOD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29483C-FFC7-E4FE-D748-90807F4B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64132"/>
          </a:xfrm>
        </p:spPr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Internet of </a:t>
            </a:r>
            <a:r>
              <a:rPr lang="it-IT" dirty="0" err="1"/>
              <a:t>Things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and Services A.Y. 2023/2024</a:t>
            </a:r>
          </a:p>
          <a:p>
            <a:r>
              <a:rPr lang="it-IT" dirty="0"/>
              <a:t>Michele Nicoletti- Lorenzo Pecorari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32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D15A0-E067-A5AC-C1C6-AFA14962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7" y="3767"/>
            <a:ext cx="10515600" cy="1325563"/>
          </a:xfrm>
        </p:spPr>
        <p:txBody>
          <a:bodyPr/>
          <a:lstStyle/>
          <a:p>
            <a:r>
              <a:rPr lang="it-IT" dirty="0"/>
              <a:t>APPLICATION ARCHITECTURE</a:t>
            </a:r>
          </a:p>
        </p:txBody>
      </p:sp>
      <p:pic>
        <p:nvPicPr>
          <p:cNvPr id="4" name="Picture 2" descr="WiFi LoRa 32(V3) – Heltec Automation">
            <a:extLst>
              <a:ext uri="{FF2B5EF4-FFF2-40B4-BE49-F238E27FC236}">
                <a16:creationId xmlns:a16="http://schemas.microsoft.com/office/drawing/2014/main" id="{B6890789-431E-781C-8A09-9CFCD9770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1855" y="5254701"/>
            <a:ext cx="1144539" cy="11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F51DC469-2FB8-1ADB-E5A0-8C9107C83986}"/>
              </a:ext>
            </a:extLst>
          </p:cNvPr>
          <p:cNvCxnSpPr>
            <a:cxnSpLocks/>
          </p:cNvCxnSpPr>
          <p:nvPr/>
        </p:nvCxnSpPr>
        <p:spPr>
          <a:xfrm>
            <a:off x="1997197" y="5826970"/>
            <a:ext cx="1118681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874CA2A-5E59-8CBC-2D26-227819D3C4E9}"/>
              </a:ext>
            </a:extLst>
          </p:cNvPr>
          <p:cNvCxnSpPr>
            <a:cxnSpLocks/>
          </p:cNvCxnSpPr>
          <p:nvPr/>
        </p:nvCxnSpPr>
        <p:spPr>
          <a:xfrm flipH="1">
            <a:off x="1331535" y="4641656"/>
            <a:ext cx="484623" cy="5581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9BF7DBB-AEF0-2D9C-F633-CAA3D3EED9AD}"/>
              </a:ext>
            </a:extLst>
          </p:cNvPr>
          <p:cNvGrpSpPr/>
          <p:nvPr/>
        </p:nvGrpSpPr>
        <p:grpSpPr>
          <a:xfrm>
            <a:off x="400455" y="5151595"/>
            <a:ext cx="1415703" cy="1310421"/>
            <a:chOff x="134131" y="2311117"/>
            <a:chExt cx="1415703" cy="1310421"/>
          </a:xfrm>
        </p:grpSpPr>
        <p:pic>
          <p:nvPicPr>
            <p:cNvPr id="12" name="Picture 2" descr="WiFi LoRa 32(V3) – Heltec Automation">
              <a:extLst>
                <a:ext uri="{FF2B5EF4-FFF2-40B4-BE49-F238E27FC236}">
                  <a16:creationId xmlns:a16="http://schemas.microsoft.com/office/drawing/2014/main" id="{7CD55930-2304-14E9-D5C1-79A09E152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79745" y="2351449"/>
              <a:ext cx="1270089" cy="1270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'oro re corona icona 22506245 PNG">
              <a:extLst>
                <a:ext uri="{FF2B5EF4-FFF2-40B4-BE49-F238E27FC236}">
                  <a16:creationId xmlns:a16="http://schemas.microsoft.com/office/drawing/2014/main" id="{84129E14-CF9B-4E8B-B036-7D7701ACC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418">
              <a:off x="134131" y="2311117"/>
              <a:ext cx="825345" cy="66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E92D852A-72A0-7487-9D85-6DB7B2D728C7}"/>
              </a:ext>
            </a:extLst>
          </p:cNvPr>
          <p:cNvGrpSpPr/>
          <p:nvPr/>
        </p:nvGrpSpPr>
        <p:grpSpPr>
          <a:xfrm>
            <a:off x="1382116" y="3371293"/>
            <a:ext cx="2050086" cy="1107596"/>
            <a:chOff x="1442144" y="2800972"/>
            <a:chExt cx="2715172" cy="1503820"/>
          </a:xfrm>
        </p:grpSpPr>
        <p:pic>
          <p:nvPicPr>
            <p:cNvPr id="1026" name="Picture 2" descr="Cloud PNGs for Free Download">
              <a:extLst>
                <a:ext uri="{FF2B5EF4-FFF2-40B4-BE49-F238E27FC236}">
                  <a16:creationId xmlns:a16="http://schemas.microsoft.com/office/drawing/2014/main" id="{9B7A0D2E-B3E2-7D39-6AB0-2E22B997C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144" y="2800972"/>
              <a:ext cx="2715172" cy="1503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iveMQ Brand Resources | Logo Colors Usage">
              <a:extLst>
                <a:ext uri="{FF2B5EF4-FFF2-40B4-BE49-F238E27FC236}">
                  <a16:creationId xmlns:a16="http://schemas.microsoft.com/office/drawing/2014/main" id="{02748953-5695-E57A-A71D-583AC514E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5087" y="3137836"/>
              <a:ext cx="946497" cy="94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578A8CB-CC57-7B43-BC99-BA7E81FA2479}"/>
              </a:ext>
            </a:extLst>
          </p:cNvPr>
          <p:cNvCxnSpPr>
            <a:cxnSpLocks/>
          </p:cNvCxnSpPr>
          <p:nvPr/>
        </p:nvCxnSpPr>
        <p:spPr>
          <a:xfrm>
            <a:off x="1309458" y="2623059"/>
            <a:ext cx="367709" cy="58173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BF0D01DD-9426-949E-5886-606DAE29D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395" y="1750104"/>
            <a:ext cx="6266534" cy="4494078"/>
          </a:xfrm>
        </p:spPr>
        <p:txBody>
          <a:bodyPr/>
          <a:lstStyle/>
          <a:p>
            <a:r>
              <a:rPr lang="it-IT" dirty="0" err="1"/>
              <a:t>MCUs</a:t>
            </a:r>
            <a:r>
              <a:rPr lang="it-IT" dirty="0"/>
              <a:t> </a:t>
            </a:r>
            <a:r>
              <a:rPr lang="it-IT" dirty="0" err="1"/>
              <a:t>collect</a:t>
            </a:r>
            <a:r>
              <a:rPr lang="it-IT" dirty="0"/>
              <a:t> data and </a:t>
            </a:r>
            <a:r>
              <a:rPr lang="it-IT" dirty="0" err="1"/>
              <a:t>communicate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ESP-NOW</a:t>
            </a:r>
          </a:p>
          <a:p>
            <a:r>
              <a:rPr lang="it-IT" dirty="0" err="1"/>
              <a:t>Helper</a:t>
            </a:r>
            <a:r>
              <a:rPr lang="it-IT" dirty="0"/>
              <a:t> </a:t>
            </a:r>
            <a:r>
              <a:rPr lang="it-IT" dirty="0" err="1"/>
              <a:t>interacts</a:t>
            </a:r>
            <a:r>
              <a:rPr lang="it-IT" dirty="0"/>
              <a:t> with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/>
              <a:t>Central </a:t>
            </a:r>
            <a:r>
              <a:rPr lang="it-IT" dirty="0" err="1"/>
              <a:t>publishes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dedicated</a:t>
            </a:r>
            <a:r>
              <a:rPr lang="it-IT" dirty="0"/>
              <a:t> </a:t>
            </a:r>
            <a:r>
              <a:rPr lang="it-IT" dirty="0" err="1"/>
              <a:t>topic</a:t>
            </a:r>
            <a:r>
              <a:rPr lang="it-IT" dirty="0"/>
              <a:t> of the </a:t>
            </a:r>
            <a:r>
              <a:rPr lang="it-IT" dirty="0" err="1"/>
              <a:t>HiveMQ</a:t>
            </a:r>
            <a:r>
              <a:rPr lang="it-IT" dirty="0"/>
              <a:t> broker</a:t>
            </a:r>
          </a:p>
          <a:p>
            <a:r>
              <a:rPr lang="it-IT" dirty="0"/>
              <a:t>Data </a:t>
            </a:r>
            <a:r>
              <a:rPr lang="it-IT" dirty="0" err="1"/>
              <a:t>available</a:t>
            </a:r>
            <a:r>
              <a:rPr lang="it-IT" dirty="0"/>
              <a:t> to </a:t>
            </a:r>
            <a:r>
              <a:rPr lang="it-IT" dirty="0" err="1"/>
              <a:t>everyone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securely</a:t>
            </a:r>
            <a:r>
              <a:rPr lang="it-IT" dirty="0"/>
              <a:t> </a:t>
            </a:r>
            <a:r>
              <a:rPr lang="it-IT" dirty="0" err="1"/>
              <a:t>subscribe</a:t>
            </a:r>
            <a:r>
              <a:rPr lang="it-IT" dirty="0"/>
              <a:t> to the </a:t>
            </a:r>
            <a:r>
              <a:rPr lang="it-IT" dirty="0" err="1"/>
              <a:t>topic</a:t>
            </a:r>
            <a:endParaRPr lang="it-IT" dirty="0"/>
          </a:p>
          <a:p>
            <a:endParaRPr lang="it-IT" dirty="0"/>
          </a:p>
        </p:txBody>
      </p:sp>
      <p:pic>
        <p:nvPicPr>
          <p:cNvPr id="1030" name="Picture 6" descr="Open Laptop PNG Clip Art Image">
            <a:extLst>
              <a:ext uri="{FF2B5EF4-FFF2-40B4-BE49-F238E27FC236}">
                <a16:creationId xmlns:a16="http://schemas.microsoft.com/office/drawing/2014/main" id="{503CF399-6D57-6CF3-92B8-AB9091E7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7" y="1625019"/>
            <a:ext cx="1304579" cy="88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62577DE-CDDC-182A-8954-782B1DCD122D}"/>
              </a:ext>
            </a:extLst>
          </p:cNvPr>
          <p:cNvCxnSpPr>
            <a:cxnSpLocks/>
          </p:cNvCxnSpPr>
          <p:nvPr/>
        </p:nvCxnSpPr>
        <p:spPr>
          <a:xfrm>
            <a:off x="2360803" y="2514645"/>
            <a:ext cx="0" cy="60009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Picture 6" descr="Open Laptop PNG Clip Art Image">
            <a:extLst>
              <a:ext uri="{FF2B5EF4-FFF2-40B4-BE49-F238E27FC236}">
                <a16:creationId xmlns:a16="http://schemas.microsoft.com/office/drawing/2014/main" id="{404651CB-94BB-8C99-8BFA-5E8590F1E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06" y="1291394"/>
            <a:ext cx="1304579" cy="88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CE72F94-F579-A977-A04C-85DECE6B0A3A}"/>
              </a:ext>
            </a:extLst>
          </p:cNvPr>
          <p:cNvSpPr txBox="1"/>
          <p:nvPr/>
        </p:nvSpPr>
        <p:spPr>
          <a:xfrm>
            <a:off x="3043245" y="2567039"/>
            <a:ext cx="87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…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D1DF458-5160-D3B2-A077-B35F7D0E3502}"/>
              </a:ext>
            </a:extLst>
          </p:cNvPr>
          <p:cNvSpPr txBox="1"/>
          <p:nvPr/>
        </p:nvSpPr>
        <p:spPr>
          <a:xfrm>
            <a:off x="3477553" y="1781976"/>
            <a:ext cx="87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72922-94BE-7F2E-450A-FB36B55E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 HARDWARE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55EE2-B479-0939-6F0B-4C534C79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229911" cy="4486275"/>
          </a:xfrm>
        </p:spPr>
        <p:txBody>
          <a:bodyPr/>
          <a:lstStyle/>
          <a:p>
            <a:r>
              <a:rPr lang="it-IT" dirty="0"/>
              <a:t>Central</a:t>
            </a:r>
          </a:p>
        </p:txBody>
      </p:sp>
      <p:pic>
        <p:nvPicPr>
          <p:cNvPr id="5" name="Immagine 4" descr="Immagine che contiene elettronica, Ingegneria elettronica, Impianto elettrico, Componente di circuito&#10;&#10;Descrizione generata automaticamente">
            <a:extLst>
              <a:ext uri="{FF2B5EF4-FFF2-40B4-BE49-F238E27FC236}">
                <a16:creationId xmlns:a16="http://schemas.microsoft.com/office/drawing/2014/main" id="{7AA8C8D0-ADE5-8A08-BD89-0094DEDBB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37679" y="2063457"/>
            <a:ext cx="2580217" cy="5311300"/>
          </a:xfrm>
          <a:prstGeom prst="rect">
            <a:avLst/>
          </a:prstGeom>
        </p:spPr>
      </p:pic>
      <p:pic>
        <p:nvPicPr>
          <p:cNvPr id="7" name="Immagine 6" descr="Immagine che contiene elettronica, Ingegneria elettronica, Componente di circuito, Componente elettrico&#10;&#10;Descrizione generata automaticamente">
            <a:extLst>
              <a:ext uri="{FF2B5EF4-FFF2-40B4-BE49-F238E27FC236}">
                <a16:creationId xmlns:a16="http://schemas.microsoft.com/office/drawing/2014/main" id="{80CFC09B-D083-6B2E-7AB1-409ABED82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2" y="3428999"/>
            <a:ext cx="5311302" cy="279797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4932CB6-C3C4-4577-820B-03804E642345}"/>
              </a:ext>
            </a:extLst>
          </p:cNvPr>
          <p:cNvSpPr txBox="1">
            <a:spLocks/>
          </p:cNvSpPr>
          <p:nvPr/>
        </p:nvSpPr>
        <p:spPr>
          <a:xfrm>
            <a:off x="7123889" y="1522941"/>
            <a:ext cx="4229911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Helper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04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EXPERIMENTS – AIR MODULE</a:t>
            </a:r>
          </a:p>
        </p:txBody>
      </p:sp>
      <p:pic>
        <p:nvPicPr>
          <p:cNvPr id="5" name="Segnaposto contenuto 4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E16CDE5E-7624-88CA-CEA4-0A12E939D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5" y="4143939"/>
            <a:ext cx="4483539" cy="2022366"/>
          </a:xfrm>
        </p:spPr>
      </p:pic>
      <p:pic>
        <p:nvPicPr>
          <p:cNvPr id="7" name="Immagine 6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BBB11600-240F-D1A0-A2F7-85C00361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5" y="1504052"/>
            <a:ext cx="4483539" cy="2126392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5408578" y="1621664"/>
            <a:ext cx="6266534" cy="449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119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EXPERIMENTS – MICROPHONE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5408578" y="1621664"/>
            <a:ext cx="6266534" cy="449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  <p:pic>
        <p:nvPicPr>
          <p:cNvPr id="9" name="Segnaposto contenuto 8" descr="Immagine che contiene elettronica, testo, Dispositivo elettronico, gadget&#10;&#10;Descrizione generata automaticamente">
            <a:extLst>
              <a:ext uri="{FF2B5EF4-FFF2-40B4-BE49-F238E27FC236}">
                <a16:creationId xmlns:a16="http://schemas.microsoft.com/office/drawing/2014/main" id="{064D69AF-EDF8-79A2-EA2A-5E741D203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6" y="1600664"/>
            <a:ext cx="4938234" cy="2538818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4D9DDDB-4DDE-EC75-02CA-36ED4CBBE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4" y="4309353"/>
            <a:ext cx="4938235" cy="23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1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EXPERIMENTS – LIGHT SLEEP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5408578" y="1621664"/>
            <a:ext cx="6266534" cy="449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, diagramma, linea, Rettangolo&#10;&#10;Descrizione generata automaticamente">
            <a:extLst>
              <a:ext uri="{FF2B5EF4-FFF2-40B4-BE49-F238E27FC236}">
                <a16:creationId xmlns:a16="http://schemas.microsoft.com/office/drawing/2014/main" id="{746A6B8C-55F7-88C6-254E-A204E811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" y="1451853"/>
            <a:ext cx="4341777" cy="32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EXPERIMENTS – CENTRAL DUTY CYCLES</a:t>
            </a:r>
          </a:p>
        </p:txBody>
      </p:sp>
      <p:pic>
        <p:nvPicPr>
          <p:cNvPr id="4" name="Immagine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A87691B2-CE18-F893-2B09-EC9FC8D16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11" y="1649147"/>
            <a:ext cx="4645283" cy="31067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CE30DC-148D-CF4D-075E-2DCBA409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1" y="1649147"/>
            <a:ext cx="4645282" cy="3106725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1900446" y="4746146"/>
            <a:ext cx="8618707" cy="1612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10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00907-8817-D285-2B04-2B75AC4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EXPERIMENTS – HELPER DUTY CYCLES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6FBAEDE-2FBA-739B-EDE7-DF123464051B}"/>
              </a:ext>
            </a:extLst>
          </p:cNvPr>
          <p:cNvSpPr txBox="1">
            <a:spLocks/>
          </p:cNvSpPr>
          <p:nvPr/>
        </p:nvSpPr>
        <p:spPr>
          <a:xfrm>
            <a:off x="1803169" y="4969883"/>
            <a:ext cx="8618707" cy="1612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0F17855E-52DF-CAB9-8962-6653D02F9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87" y="1578819"/>
            <a:ext cx="4732181" cy="3167325"/>
          </a:xfrm>
          <a:prstGeom prst="rect">
            <a:avLst/>
          </a:prstGeom>
        </p:spPr>
      </p:pic>
      <p:pic>
        <p:nvPicPr>
          <p:cNvPr id="8" name="Immagine 7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8FF62A50-8542-9981-6185-0A970D2A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32" y="1578820"/>
            <a:ext cx="4732181" cy="31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1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di Office</vt:lpstr>
      <vt:lpstr>WHAT’S THE MOOD</vt:lpstr>
      <vt:lpstr>APPLICATION ARCHITECTURE</vt:lpstr>
      <vt:lpstr>FINAL HARDWARE</vt:lpstr>
      <vt:lpstr>EXPERIMENTS – AIR MODULE</vt:lpstr>
      <vt:lpstr>EXPERIMENTS – MICROPHONE</vt:lpstr>
      <vt:lpstr>EXPERIMENTS – LIGHT SLEEP</vt:lpstr>
      <vt:lpstr>EXPERIMENTS – CENTRAL DUTY CYCLES</vt:lpstr>
      <vt:lpstr>EXPERIMENTS – HELPER DUTY CYCLES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Pecorari</dc:creator>
  <cp:lastModifiedBy>Lorenzo Pecorari</cp:lastModifiedBy>
  <cp:revision>3</cp:revision>
  <dcterms:created xsi:type="dcterms:W3CDTF">2024-06-13T05:56:52Z</dcterms:created>
  <dcterms:modified xsi:type="dcterms:W3CDTF">2024-06-13T06:33:41Z</dcterms:modified>
</cp:coreProperties>
</file>