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20B9DD-4341-4010-BF10-BA80F51C809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D86CC8B-C505-49DD-92AF-7DFA41CC42C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C5486C1-54FD-4B96-A2E8-5BBA58012FF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74F4925-DB1C-4B58-A9CD-F723A457A4A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8B2E0C5-AC02-46F8-87E5-A8AF0A02DE0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81BCB1B-8195-40BC-95A0-5177020364F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EF93F78-4E51-49B0-9713-9E276441CBF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67C178D-52A9-46A5-8C13-9151DE93CA6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EF22F4E-545D-4621-A1CF-063AC1A33B2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F16A66B-AA8C-4C8C-BF57-ED666AE596D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A850EFE-736F-4A12-9886-8B1F033F2BE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89E0859-E012-4AE2-AD02-FE9135D88DB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5245786-D77E-4FF0-8788-7CF33659574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7A2952D-D5CE-4958-951A-F3C5492B8DA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84CCFBA-2164-4EA1-ABEE-26224631477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2BC9031-B899-4790-9CD5-2857FCEF435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55C4188-C941-40F8-B62F-C8148A7F7D5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0511B40-3E76-4913-ADF2-B0142823656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AFE1737-65B0-48DE-8A01-2640C87B7AC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71C424A-6101-471E-AA5D-7F4C9FA46A1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17F74FD-E034-4C5F-A831-6FE6C779437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1D13989-A8B0-448E-9DEE-505B967CBE6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C0D4954-A8B8-4C44-90A4-AB7F18CF906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96FC8FD-45C7-4D3A-A349-B7F22121B41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it-IT" sz="6000" spc="-1" strike="noStrike">
                <a:solidFill>
                  <a:srgbClr val="000000"/>
                </a:solidFill>
                <a:latin typeface="Aptos Display"/>
              </a:rPr>
              <a:t>Fare clic per modificare lo </a:t>
            </a:r>
            <a:r>
              <a:rPr b="0" lang="it-IT" sz="6000" spc="-1" strike="noStrike">
                <a:solidFill>
                  <a:srgbClr val="000000"/>
                </a:solidFill>
                <a:latin typeface="Aptos Display"/>
              </a:rPr>
              <a:t>stile del titolo dello </a:t>
            </a:r>
            <a:r>
              <a:rPr b="0" lang="it-IT" sz="6000" spc="-1" strike="noStrike">
                <a:solidFill>
                  <a:srgbClr val="000000"/>
                </a:solidFill>
                <a:latin typeface="Aptos Display"/>
              </a:rPr>
              <a:t>schema</a:t>
            </a:r>
            <a:endParaRPr b="0" lang="it-IT" sz="60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it-IT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it-IT" sz="1200" spc="-1" strike="noStrike">
                <a:solidFill>
                  <a:srgbClr val="787878"/>
                </a:solidFill>
                <a:latin typeface="Aptos"/>
              </a:rPr>
              <a:t>&lt;data/ora&gt;</a:t>
            </a:r>
            <a:endParaRPr b="0" lang="it-IT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it-IT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it-IT" sz="1400" spc="-1" strike="noStrike">
                <a:latin typeface="Times New Roman"/>
              </a:rPr>
              <a:t>&lt;piè di pagina&gt;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it-IT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DF79DE0-A758-4427-921D-A1DFCE86CCB7}" type="slidenum">
              <a:rPr b="0" lang="it-IT" sz="1200" spc="-1" strike="noStrike">
                <a:solidFill>
                  <a:srgbClr val="787878"/>
                </a:solidFill>
                <a:latin typeface="Aptos"/>
              </a:rPr>
              <a:t>&lt;numero&gt;</a:t>
            </a:fld>
            <a:endParaRPr b="0" lang="it-IT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latin typeface="Aptos"/>
              </a:rPr>
              <a:t>Fai clic per modificare il </a:t>
            </a:r>
            <a:r>
              <a:rPr b="0" lang="it-IT" sz="2800" spc="-1" strike="noStrike">
                <a:solidFill>
                  <a:srgbClr val="000000"/>
                </a:solidFill>
                <a:latin typeface="Aptos"/>
              </a:rPr>
              <a:t>formato del testo della </a:t>
            </a:r>
            <a:r>
              <a:rPr b="0" lang="it-IT" sz="2800" spc="-1" strike="noStrike">
                <a:solidFill>
                  <a:srgbClr val="000000"/>
                </a:solidFill>
                <a:latin typeface="Aptos"/>
              </a:rPr>
              <a:t>struttura</a:t>
            </a:r>
            <a:endParaRPr b="0" lang="it-IT" sz="2800" spc="-1" strike="noStrike">
              <a:solidFill>
                <a:srgbClr val="000000"/>
              </a:solidFill>
              <a:latin typeface="Apto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latin typeface="Aptos"/>
              </a:rPr>
              <a:t>Secondo livello struttura</a:t>
            </a:r>
            <a:endParaRPr b="0" lang="it-IT" sz="2000" spc="-1" strike="noStrike">
              <a:solidFill>
                <a:srgbClr val="000000"/>
              </a:solidFill>
              <a:latin typeface="Aptos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ptos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ptos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ptos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ptos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ptos"/>
              </a:rPr>
              <a:t>Quinto livello struttura</a:t>
            </a:r>
            <a:endParaRPr b="0" lang="it-IT" sz="2000" spc="-1" strike="noStrike">
              <a:solidFill>
                <a:srgbClr val="000000"/>
              </a:solidFill>
              <a:latin typeface="Aptos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ptos"/>
              </a:rPr>
              <a:t>Sesto livello struttura</a:t>
            </a:r>
            <a:endParaRPr b="0" lang="it-IT" sz="2000" spc="-1" strike="noStrike">
              <a:solidFill>
                <a:srgbClr val="000000"/>
              </a:solidFill>
              <a:latin typeface="Aptos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ptos"/>
              </a:rPr>
              <a:t>Settimo livello </a:t>
            </a:r>
            <a:r>
              <a:rPr b="0" lang="it-IT" sz="2000" spc="-1" strike="noStrike">
                <a:solidFill>
                  <a:srgbClr val="000000"/>
                </a:solidFill>
                <a:latin typeface="Aptos"/>
              </a:rPr>
              <a:t>struttura</a:t>
            </a:r>
            <a:endParaRPr b="0" lang="it-IT" sz="20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it-IT" sz="4400" spc="-1" strike="noStrike">
                <a:solidFill>
                  <a:srgbClr val="000000"/>
                </a:solidFill>
                <a:latin typeface="Aptos Display"/>
              </a:rPr>
              <a:t>Fare clic per modificare lo stile del titolo dello schema</a:t>
            </a:r>
            <a:endParaRPr b="0" lang="it-IT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rgbClr val="000000"/>
                </a:solidFill>
                <a:latin typeface="Aptos"/>
              </a:rPr>
              <a:t>Fare clic per modificare gli stili del testo dello schema</a:t>
            </a:r>
            <a:endParaRPr b="0" lang="it-IT" sz="28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400" spc="-1" strike="noStrike">
                <a:solidFill>
                  <a:srgbClr val="000000"/>
                </a:solidFill>
                <a:latin typeface="Aptos"/>
              </a:rPr>
              <a:t>Secondo livello</a:t>
            </a:r>
            <a:endParaRPr b="0" lang="it-IT" sz="24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000" spc="-1" strike="noStrike">
                <a:solidFill>
                  <a:srgbClr val="000000"/>
                </a:solidFill>
                <a:latin typeface="Aptos"/>
              </a:rPr>
              <a:t>Terzo livello</a:t>
            </a:r>
            <a:endParaRPr b="0" lang="it-IT" sz="2000" spc="-1" strike="noStrike">
              <a:solidFill>
                <a:srgbClr val="000000"/>
              </a:solidFill>
              <a:latin typeface="Aptos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000000"/>
                </a:solidFill>
                <a:latin typeface="Aptos"/>
              </a:rPr>
              <a:t>Quarto livello</a:t>
            </a:r>
            <a:endParaRPr b="0" lang="it-IT" sz="1800" spc="-1" strike="noStrike">
              <a:solidFill>
                <a:srgbClr val="000000"/>
              </a:solidFill>
              <a:latin typeface="Aptos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000000"/>
                </a:solidFill>
                <a:latin typeface="Aptos"/>
              </a:rPr>
              <a:t>Quinto livello</a:t>
            </a:r>
            <a:endParaRPr b="0" lang="it-IT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it-IT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it-IT" sz="1200" spc="-1" strike="noStrike">
                <a:solidFill>
                  <a:srgbClr val="787878"/>
                </a:solidFill>
                <a:latin typeface="Aptos"/>
              </a:rPr>
              <a:t>&lt;data/ora&gt;</a:t>
            </a:r>
            <a:endParaRPr b="0" lang="it-IT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it-IT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it-IT" sz="1400" spc="-1" strike="noStrike">
                <a:latin typeface="Times New Roman"/>
              </a:rPr>
              <a:t>&lt;piè di pagina&gt;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it-IT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A58C074-BD2F-448E-A3A0-00B115130BB0}" type="slidenum">
              <a:rPr b="0" lang="it-IT" sz="1200" spc="-1" strike="noStrike">
                <a:solidFill>
                  <a:srgbClr val="787878"/>
                </a:solidFill>
                <a:latin typeface="Aptos"/>
              </a:rPr>
              <a:t>&lt;numero&gt;</a:t>
            </a:fld>
            <a:endParaRPr b="0" lang="it-IT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4912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it-IT" sz="6000" spc="-1" strike="noStrike">
                <a:solidFill>
                  <a:srgbClr val="000000"/>
                </a:solidFill>
                <a:latin typeface="Aptos Display"/>
              </a:rPr>
              <a:t>WHAT’S THE MOOD?</a:t>
            </a:r>
            <a:br>
              <a:rPr sz="6000"/>
            </a:br>
            <a:r>
              <a:rPr b="0" lang="it-IT" sz="4000" spc="-1" strike="noStrike">
                <a:solidFill>
                  <a:srgbClr val="000000"/>
                </a:solidFill>
                <a:latin typeface="Aptos Display"/>
              </a:rPr>
              <a:t>(CHE ARIA TIRA?)</a:t>
            </a:r>
            <a:endParaRPr b="0" lang="it-IT" sz="40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441000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2000"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ptos"/>
              </a:rPr>
              <a:t>An IoT project by </a:t>
            </a:r>
            <a:endParaRPr b="0" lang="it-IT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ptos"/>
              </a:rPr>
              <a:t>Michele Nicoletti and Lorenzo Pecorari</a:t>
            </a:r>
            <a:endParaRPr b="0" lang="it-IT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it-IT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ptos"/>
              </a:rPr>
              <a:t>CONSTRAINTS </a:t>
            </a:r>
            <a:r>
              <a:rPr b="1" lang="it-IT" sz="2400" spc="-1" strike="noStrike">
                <a:solidFill>
                  <a:srgbClr val="000000"/>
                </a:solidFill>
                <a:latin typeface="Aptos"/>
              </a:rPr>
              <a:t>TO DO</a:t>
            </a:r>
            <a:endParaRPr b="0" lang="it-I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it-IT" sz="4400" spc="-1" strike="noStrike">
                <a:solidFill>
                  <a:srgbClr val="000000"/>
                </a:solidFill>
                <a:latin typeface="Aptos Display"/>
              </a:rPr>
              <a:t>PROBLEM AND A POSSIBLE SOLUTION</a:t>
            </a:r>
            <a:endParaRPr b="0" lang="it-IT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546160" cy="1603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8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2800" spc="-1" strike="noStrike">
                <a:solidFill>
                  <a:srgbClr val="000000"/>
                </a:solidFill>
                <a:latin typeface="Aptos"/>
              </a:rPr>
              <a:t> </a:t>
            </a:r>
            <a:r>
              <a:rPr b="0" lang="it-IT" sz="2800" spc="-1" strike="noStrike">
                <a:solidFill>
                  <a:srgbClr val="000000"/>
                </a:solidFill>
                <a:latin typeface="Aptos"/>
              </a:rPr>
              <a:t>- maintenance of good quality air into classrooms for better focus of students and teachers</a:t>
            </a:r>
            <a:endParaRPr b="0" lang="it-IT" sz="28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it-IT" sz="28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it-IT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86" name="Segnaposto contenuto 2"/>
          <p:cNvSpPr/>
          <p:nvPr/>
        </p:nvSpPr>
        <p:spPr>
          <a:xfrm>
            <a:off x="838080" y="3564000"/>
            <a:ext cx="5546160" cy="160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2800" spc="-1" strike="noStrike">
                <a:solidFill>
                  <a:srgbClr val="000000"/>
                </a:solidFill>
                <a:latin typeface="Aptos"/>
              </a:rPr>
              <a:t> </a:t>
            </a:r>
            <a:r>
              <a:rPr b="0" lang="it-IT" sz="2800" spc="-1" strike="noStrike">
                <a:solidFill>
                  <a:srgbClr val="000000"/>
                </a:solidFill>
                <a:latin typeface="Aptos"/>
              </a:rPr>
              <a:t>- IoT project as a proposed solution for reaching that aim</a:t>
            </a:r>
            <a:endParaRPr b="0" lang="it-IT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it-IT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it-IT" sz="2800" spc="-1" strike="noStrike">
              <a:latin typeface="Arial"/>
            </a:endParaRPr>
          </a:p>
        </p:txBody>
      </p:sp>
      <p:sp>
        <p:nvSpPr>
          <p:cNvPr id="87" name="Segnaposto contenuto 1"/>
          <p:cNvSpPr/>
          <p:nvPr/>
        </p:nvSpPr>
        <p:spPr>
          <a:xfrm>
            <a:off x="838080" y="4644000"/>
            <a:ext cx="5546160" cy="160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2800" spc="-1" strike="noStrike">
                <a:solidFill>
                  <a:srgbClr val="000000"/>
                </a:solidFill>
                <a:latin typeface="Aptos"/>
              </a:rPr>
              <a:t> </a:t>
            </a:r>
            <a:r>
              <a:rPr b="0" lang="it-IT" sz="2800" spc="-1" strike="noStrike">
                <a:solidFill>
                  <a:srgbClr val="000000"/>
                </a:solidFill>
                <a:latin typeface="Aptos"/>
              </a:rPr>
              <a:t>- need for sampling and interacting with environment</a:t>
            </a:r>
            <a:endParaRPr b="0" lang="it-IT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it-IT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it-IT" sz="4400" spc="-1" strike="noStrike">
                <a:solidFill>
                  <a:srgbClr val="000000"/>
                </a:solidFill>
                <a:latin typeface="Aptos Display"/>
              </a:rPr>
              <a:t>CENTRAL DEVICE</a:t>
            </a:r>
            <a:endParaRPr b="0" lang="it-IT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257440" cy="2489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0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600" spc="-1" strike="noStrike">
                <a:solidFill>
                  <a:srgbClr val="000000"/>
                </a:solidFill>
                <a:latin typeface="Aptos"/>
              </a:rPr>
              <a:t>Esp32 based device</a:t>
            </a:r>
            <a:endParaRPr b="0" lang="it-IT" sz="2600" spc="-1" strike="noStrike">
              <a:solidFill>
                <a:srgbClr val="000000"/>
              </a:solidFill>
              <a:latin typeface="Apto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600" spc="-1" strike="noStrike">
                <a:solidFill>
                  <a:srgbClr val="000000"/>
                </a:solidFill>
                <a:latin typeface="Aptos"/>
              </a:rPr>
              <a:t>Management of «helper» devices</a:t>
            </a:r>
            <a:endParaRPr b="0" lang="it-IT" sz="2600" spc="-1" strike="noStrike">
              <a:solidFill>
                <a:srgbClr val="000000"/>
              </a:solidFill>
              <a:latin typeface="Apto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600" spc="-1" strike="noStrike">
                <a:solidFill>
                  <a:srgbClr val="000000"/>
                </a:solidFill>
                <a:latin typeface="Aptos"/>
              </a:rPr>
              <a:t>Sampling of data</a:t>
            </a:r>
            <a:endParaRPr b="0" lang="it-IT" sz="2600" spc="-1" strike="noStrike">
              <a:solidFill>
                <a:srgbClr val="000000"/>
              </a:solidFill>
              <a:latin typeface="Apto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600" spc="-1" strike="noStrike">
                <a:solidFill>
                  <a:srgbClr val="000000"/>
                </a:solidFill>
                <a:latin typeface="Aptos"/>
              </a:rPr>
              <a:t>Data transmission to cloud</a:t>
            </a:r>
            <a:endParaRPr b="0" lang="it-IT" sz="2600" spc="-1" strike="noStrike">
              <a:solidFill>
                <a:srgbClr val="000000"/>
              </a:solidFill>
              <a:latin typeface="Apto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600" spc="-1" strike="noStrike">
                <a:solidFill>
                  <a:srgbClr val="000000"/>
                </a:solidFill>
                <a:latin typeface="Aptos"/>
              </a:rPr>
              <a:t>AC supplied</a:t>
            </a:r>
            <a:endParaRPr b="0" lang="it-IT" sz="26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90" name="Segnaposto contenuto 2"/>
          <p:cNvSpPr/>
          <p:nvPr/>
        </p:nvSpPr>
        <p:spPr>
          <a:xfrm>
            <a:off x="838080" y="4674960"/>
            <a:ext cx="5257440" cy="188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600" spc="-1" strike="noStrike">
                <a:solidFill>
                  <a:srgbClr val="000000"/>
                </a:solidFill>
                <a:latin typeface="Aptos"/>
              </a:rPr>
              <a:t>Microphone</a:t>
            </a:r>
            <a:endParaRPr b="0" lang="it-IT" sz="26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600" spc="-1" strike="noStrike">
                <a:solidFill>
                  <a:srgbClr val="000000"/>
                </a:solidFill>
                <a:latin typeface="Aptos"/>
              </a:rPr>
              <a:t>Leds</a:t>
            </a:r>
            <a:endParaRPr b="0" lang="it-IT" sz="26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600" spc="-1" strike="noStrike">
                <a:solidFill>
                  <a:srgbClr val="000000"/>
                </a:solidFill>
                <a:latin typeface="Aptos"/>
              </a:rPr>
              <a:t>Air module</a:t>
            </a:r>
            <a:endParaRPr b="0" lang="it-IT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it-IT" sz="4400" spc="-1" strike="noStrike">
                <a:solidFill>
                  <a:srgbClr val="000000"/>
                </a:solidFill>
                <a:latin typeface="Aptos Display"/>
              </a:rPr>
              <a:t>HELPER DEVICE(S)</a:t>
            </a:r>
            <a:endParaRPr b="0" lang="it-IT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257440" cy="2441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8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600" spc="-1" strike="noStrike">
                <a:solidFill>
                  <a:srgbClr val="000000"/>
                </a:solidFill>
                <a:latin typeface="Aptos"/>
              </a:rPr>
              <a:t>Esp32 based device</a:t>
            </a:r>
            <a:endParaRPr b="0" lang="it-IT" sz="2600" spc="-1" strike="noStrike">
              <a:solidFill>
                <a:srgbClr val="000000"/>
              </a:solidFill>
              <a:latin typeface="Apto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600" spc="-1" strike="noStrike">
                <a:solidFill>
                  <a:srgbClr val="000000"/>
                </a:solidFill>
                <a:latin typeface="Aptos"/>
              </a:rPr>
              <a:t>Coordinated with «central»</a:t>
            </a:r>
            <a:endParaRPr b="0" lang="it-IT" sz="2600" spc="-1" strike="noStrike">
              <a:solidFill>
                <a:srgbClr val="000000"/>
              </a:solidFill>
              <a:latin typeface="Apto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600" spc="-1" strike="noStrike">
                <a:solidFill>
                  <a:srgbClr val="000000"/>
                </a:solidFill>
                <a:latin typeface="Aptos"/>
              </a:rPr>
              <a:t>Sampling and transmission of data</a:t>
            </a:r>
            <a:endParaRPr b="0" lang="it-IT" sz="2600" spc="-1" strike="noStrike">
              <a:solidFill>
                <a:srgbClr val="000000"/>
              </a:solidFill>
              <a:latin typeface="Apto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600" spc="-1" strike="noStrike">
                <a:solidFill>
                  <a:srgbClr val="000000"/>
                </a:solidFill>
                <a:latin typeface="Aptos"/>
              </a:rPr>
              <a:t>Interactions with environment</a:t>
            </a:r>
            <a:endParaRPr b="0" lang="it-IT" sz="2600" spc="-1" strike="noStrike">
              <a:solidFill>
                <a:srgbClr val="000000"/>
              </a:solidFill>
              <a:latin typeface="Apto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600" spc="-1" strike="noStrike">
                <a:solidFill>
                  <a:srgbClr val="000000"/>
                </a:solidFill>
                <a:latin typeface="Aptos"/>
              </a:rPr>
              <a:t>Battery supplied</a:t>
            </a:r>
            <a:endParaRPr b="0" lang="it-IT" sz="26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93" name="Segnaposto contenuto 2"/>
          <p:cNvSpPr/>
          <p:nvPr/>
        </p:nvSpPr>
        <p:spPr>
          <a:xfrm>
            <a:off x="838080" y="4755240"/>
            <a:ext cx="5257440" cy="188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600" spc="-1" strike="noStrike">
                <a:solidFill>
                  <a:srgbClr val="000000"/>
                </a:solidFill>
                <a:latin typeface="Aptos"/>
              </a:rPr>
              <a:t>Air module</a:t>
            </a:r>
            <a:endParaRPr b="0" lang="it-IT" sz="26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600" spc="-1" strike="noStrike">
                <a:solidFill>
                  <a:srgbClr val="000000"/>
                </a:solidFill>
                <a:latin typeface="Aptos"/>
              </a:rPr>
              <a:t>Servomotor</a:t>
            </a:r>
            <a:endParaRPr b="0" lang="it-IT" sz="26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600" spc="-1" strike="noStrike">
                <a:solidFill>
                  <a:srgbClr val="000000"/>
                </a:solidFill>
                <a:latin typeface="Aptos"/>
              </a:rPr>
              <a:t>Fan</a:t>
            </a:r>
            <a:endParaRPr b="0" lang="it-IT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it-IT" sz="4400" spc="-1" strike="noStrike">
                <a:solidFill>
                  <a:srgbClr val="000000"/>
                </a:solidFill>
                <a:latin typeface="Aptos Display"/>
              </a:rPr>
              <a:t>HOW IT WORKS? (PLAN + METRICS)</a:t>
            </a:r>
            <a:endParaRPr b="0" lang="it-IT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257440" cy="2024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3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600" spc="-1" strike="noStrike">
                <a:solidFill>
                  <a:srgbClr val="000000"/>
                </a:solidFill>
                <a:latin typeface="Aptos"/>
              </a:rPr>
              <a:t>Central detects noises</a:t>
            </a:r>
            <a:endParaRPr b="0" lang="it-IT" sz="2600" spc="-1" strike="noStrike">
              <a:solidFill>
                <a:srgbClr val="000000"/>
              </a:solidFill>
              <a:latin typeface="Apto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600" spc="-1" strike="noStrike">
                <a:solidFill>
                  <a:srgbClr val="000000"/>
                </a:solidFill>
                <a:latin typeface="Aptos"/>
              </a:rPr>
              <a:t>Communicates what to do to helpers</a:t>
            </a:r>
            <a:endParaRPr b="0" lang="it-IT" sz="2600" spc="-1" strike="noStrike">
              <a:solidFill>
                <a:srgbClr val="000000"/>
              </a:solidFill>
              <a:latin typeface="Apto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600" spc="-1" strike="noStrike">
                <a:solidFill>
                  <a:srgbClr val="000000"/>
                </a:solidFill>
                <a:latin typeface="Aptos"/>
              </a:rPr>
              <a:t>Sampling of data + comparison with received ones</a:t>
            </a:r>
            <a:endParaRPr b="0" lang="it-IT" sz="26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it-IT" sz="26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96" name="Segnaposto contenuto 2"/>
          <p:cNvSpPr/>
          <p:nvPr/>
        </p:nvSpPr>
        <p:spPr>
          <a:xfrm>
            <a:off x="878400" y="4320000"/>
            <a:ext cx="3516840" cy="65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 fontScale="88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600" spc="-1" strike="noStrike">
                <a:solidFill>
                  <a:srgbClr val="000000"/>
                </a:solidFill>
                <a:latin typeface="Aptos"/>
              </a:rPr>
              <a:t>Send data to cloud</a:t>
            </a:r>
            <a:endParaRPr b="0" lang="it-IT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it-IT" sz="2600" spc="-1" strike="noStrike">
              <a:latin typeface="Arial"/>
            </a:endParaRPr>
          </a:p>
        </p:txBody>
      </p:sp>
      <p:sp>
        <p:nvSpPr>
          <p:cNvPr id="97" name="Segnaposto contenuto 2"/>
          <p:cNvSpPr/>
          <p:nvPr/>
        </p:nvSpPr>
        <p:spPr>
          <a:xfrm>
            <a:off x="878400" y="4811040"/>
            <a:ext cx="4936680" cy="65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 fontScale="88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600" spc="-1" strike="noStrike">
                <a:solidFill>
                  <a:srgbClr val="000000"/>
                </a:solidFill>
                <a:latin typeface="Aptos"/>
              </a:rPr>
              <a:t>Interaction with environment</a:t>
            </a:r>
            <a:endParaRPr b="0" lang="it-IT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it-IT" sz="2600" spc="-1" strike="noStrike">
              <a:latin typeface="Arial"/>
            </a:endParaRPr>
          </a:p>
        </p:txBody>
      </p:sp>
      <p:sp>
        <p:nvSpPr>
          <p:cNvPr id="98" name="Segnaposto contenuto 3"/>
          <p:cNvSpPr/>
          <p:nvPr/>
        </p:nvSpPr>
        <p:spPr>
          <a:xfrm>
            <a:off x="878400" y="5279040"/>
            <a:ext cx="4936680" cy="65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 fontScale="78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600" spc="-1" strike="noStrike">
                <a:solidFill>
                  <a:srgbClr val="000000"/>
                </a:solidFill>
                <a:latin typeface="Aptos"/>
              </a:rPr>
              <a:t>IoT devices work from 8 </a:t>
            </a:r>
            <a:r>
              <a:rPr b="0" lang="it-IT" sz="2600" spc="-1" strike="noStrike">
                <a:solidFill>
                  <a:srgbClr val="000000"/>
                </a:solidFill>
                <a:latin typeface="Aptos"/>
              </a:rPr>
              <a:t>am to 8 pm</a:t>
            </a:r>
            <a:endParaRPr b="0" lang="it-IT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it-IT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it-IT" sz="4400" spc="-1" strike="noStrike">
                <a:solidFill>
                  <a:srgbClr val="000000"/>
                </a:solidFill>
                <a:latin typeface="Aptos Display"/>
              </a:rPr>
              <a:t>EFFECTIVENESS</a:t>
            </a:r>
            <a:endParaRPr b="0" lang="it-IT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rgbClr val="000000"/>
                </a:solidFill>
                <a:latin typeface="Aptos"/>
              </a:rPr>
              <a:t>Better quality of air</a:t>
            </a:r>
            <a:endParaRPr b="0" lang="it-IT" sz="2800" spc="-1" strike="noStrike">
              <a:solidFill>
                <a:srgbClr val="000000"/>
              </a:solidFill>
              <a:latin typeface="Apto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rgbClr val="000000"/>
                </a:solidFill>
                <a:latin typeface="Aptos"/>
              </a:rPr>
              <a:t>Appreciation of temperature</a:t>
            </a:r>
            <a:endParaRPr b="0" lang="it-IT" sz="2800" spc="-1" strike="noStrike">
              <a:solidFill>
                <a:srgbClr val="000000"/>
              </a:solidFill>
              <a:latin typeface="Apto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rgbClr val="000000"/>
                </a:solidFill>
                <a:latin typeface="Aptos"/>
              </a:rPr>
              <a:t>Visible warnings (led)</a:t>
            </a:r>
            <a:endParaRPr b="0" lang="it-IT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Application>LibreOffice/7.3.7.2$Linux_X86_64 LibreOffice_project/30$Build-2</Application>
  <AppVersion>15.0000</AppVersion>
  <Words>155</Words>
  <Paragraphs>36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2024-04-08T17:08:13Z</dcterms:created>
  <dc:creator>Lorenzo Pecorari</dc:creator>
  <dc:description/>
  <dc:language>it-IT</dc:language>
  <cp:lastModifiedBy/>
  <dcterms:modified xsi:type="dcterms:W3CDTF">2024-04-10T14:04:54Z</dcterms:modified>
  <cp:revision>2</cp:revision>
  <dc:subject/>
  <dc:title>WHAT’S THE MOOD? (CHE ARIA TIRA?)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6</vt:i4>
  </property>
</Properties>
</file>