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1" r:id="rId1"/>
    <p:sldMasterId id="2147483725" r:id="rId2"/>
  </p:sldMasterIdLst>
  <p:notesMasterIdLst>
    <p:notesMasterId r:id="rId23"/>
  </p:notesMasterIdLst>
  <p:sldIdLst>
    <p:sldId id="256" r:id="rId3"/>
    <p:sldId id="257" r:id="rId4"/>
    <p:sldId id="279" r:id="rId5"/>
    <p:sldId id="259" r:id="rId6"/>
    <p:sldId id="280" r:id="rId7"/>
    <p:sldId id="277" r:id="rId8"/>
    <p:sldId id="283" r:id="rId9"/>
    <p:sldId id="281" r:id="rId10"/>
    <p:sldId id="286" r:id="rId11"/>
    <p:sldId id="278" r:id="rId12"/>
    <p:sldId id="285" r:id="rId13"/>
    <p:sldId id="287" r:id="rId14"/>
    <p:sldId id="284" r:id="rId15"/>
    <p:sldId id="288" r:id="rId16"/>
    <p:sldId id="291" r:id="rId17"/>
    <p:sldId id="289" r:id="rId18"/>
    <p:sldId id="292" r:id="rId19"/>
    <p:sldId id="282" r:id="rId20"/>
    <p:sldId id="290" r:id="rId21"/>
    <p:sldId id="272" r:id="rId22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Open Sans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Fuschin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319C5-91E4-42BB-856F-C69339E1B388}">
  <a:tblStyle styleId="{D78319C5-91E4-42BB-856F-C69339E1B3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A3D92D-BB33-4CB5-9237-6FED82CBFFC5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CF4"/>
          </a:solidFill>
        </a:fill>
      </a:tcStyle>
    </a:wholeTbl>
    <a:band1H>
      <a:tcTxStyle/>
      <a:tcStyle>
        <a:tcBdr/>
        <a:fill>
          <a:solidFill>
            <a:srgbClr val="CAD7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7E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10F92D-6893-4411-83F0-C83FBCF681E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755AB8-CB2A-439B-9E6C-2E95F8DBF932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2EE"/>
          </a:solidFill>
        </a:fill>
      </a:tcStyle>
    </a:wholeTbl>
    <a:band1H>
      <a:tcTxStyle/>
      <a:tcStyle>
        <a:tcBdr/>
        <a:fill>
          <a:solidFill>
            <a:srgbClr val="E0E5D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5D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3ECFB99-458D-47E8-8D28-8C8D056FEBF3}" styleName="Table_4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DF2"/>
          </a:solidFill>
        </a:fill>
      </a:tcStyle>
    </a:wholeTbl>
    <a:band1H>
      <a:tcTxStyle/>
      <a:tcStyle>
        <a:tcBdr/>
        <a:fill>
          <a:solidFill>
            <a:srgbClr val="CDD9E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9E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35" autoAdjust="0"/>
  </p:normalViewPr>
  <p:slideViewPr>
    <p:cSldViewPr snapToGrid="0">
      <p:cViewPr varScale="1">
        <p:scale>
          <a:sx n="98" d="100"/>
          <a:sy n="98" d="100"/>
        </p:scale>
        <p:origin x="1018" y="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5f7cb35d9_2_57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/>
          </a:p>
        </p:txBody>
      </p:sp>
      <p:sp>
        <p:nvSpPr>
          <p:cNvPr id="498" name="Google Shape;498;g75f7cb35d9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-   I risultati rispecchiano la correlation Matrix.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La presenza/assenza di sol non inficia sulle performance dei </a:t>
            </a:r>
            <a:r>
              <a:rPr lang="it-IT" dirty="0" err="1"/>
              <a:t>predittori</a:t>
            </a:r>
            <a:r>
              <a:rPr lang="it-IT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Regression Tree si comporta meglio.</a:t>
            </a: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96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Scarse performance diffuse.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Sol infatti era scarsamente correlata con le feature considerate.</a:t>
            </a: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646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questa fase ho iniziato ad esplorare modelli di NN.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Rispetto alle fase precedenti time e memAvg sono stati indagati anche come target.</a:t>
            </a: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779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I valori migliori si ottengono sempre con il dataset standardizzato.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I valori ottenuti con i best </a:t>
            </a:r>
            <a:r>
              <a:rPr lang="it-IT" sz="1100" dirty="0" err="1"/>
              <a:t>parameters</a:t>
            </a:r>
            <a:r>
              <a:rPr lang="it-IT" sz="1100" dirty="0"/>
              <a:t> sono leggermente migliori di quelli ottenuti con il Simple Holdout. Eccezion fatta per memAvg</a:t>
            </a: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955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dirty="0"/>
              <a:t>Obiettivo: </a:t>
            </a: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Isolare la feature nTraces per vedere come si comporta ai fini predittivi.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518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895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660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Finalmente valori buoni per sol. Rischio di overfitting però.</a:t>
            </a:r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994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329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6c7dd4f3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6c7dd4f3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Peggiorano e performance sulla predizione di </a:t>
            </a:r>
            <a:r>
              <a:rPr lang="it-IT" dirty="0" err="1"/>
              <a:t>mem</a:t>
            </a:r>
            <a:r>
              <a:rPr lang="it-IT" dirty="0"/>
              <a:t> e sol.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/>
              <a:t>Non peggiorano quelle sulla predizione di time.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69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6c836bee97_4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g6c836bee97_4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68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c836bee9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c836bee9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4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f9428c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f9428c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80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5f9428cb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5f9428cb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452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82970b97_4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6c82970b97_4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9339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5f9428cb9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912" name="Google Shape;912;g75f9428cb9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7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>
  <p:cSld name="Diapositiva titolo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ctrTitle"/>
          </p:nvPr>
        </p:nvSpPr>
        <p:spPr>
          <a:xfrm>
            <a:off x="685800" y="9074"/>
            <a:ext cx="77724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54875" rIns="109725" bIns="548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/>
          <p:nvPr/>
        </p:nvSpPr>
        <p:spPr>
          <a:xfrm>
            <a:off x="1691680" y="-5100"/>
            <a:ext cx="7286625" cy="4026569"/>
          </a:xfrm>
          <a:custGeom>
            <a:avLst/>
            <a:gdLst/>
            <a:ahLst/>
            <a:cxnLst/>
            <a:rect l="l" t="t" r="r" b="b"/>
            <a:pathLst>
              <a:path w="7286625" h="4026569" extrusionOk="0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810000"/>
                  <a:pt x="7286625" y="4019550"/>
                </a:cubicBezTo>
                <a:cubicBezTo>
                  <a:pt x="2543175" y="4156075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1"/>
          <p:cNvSpPr txBox="1">
            <a:spLocks noGrp="1"/>
          </p:cNvSpPr>
          <p:nvPr>
            <p:ph type="body" idx="1"/>
          </p:nvPr>
        </p:nvSpPr>
        <p:spPr>
          <a:xfrm>
            <a:off x="467692" y="3003798"/>
            <a:ext cx="3240212" cy="11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6" name="Google Shape;406;p61"/>
          <p:cNvSpPr txBox="1">
            <a:spLocks noGrp="1"/>
          </p:cNvSpPr>
          <p:nvPr>
            <p:ph type="body" idx="2"/>
          </p:nvPr>
        </p:nvSpPr>
        <p:spPr>
          <a:xfrm>
            <a:off x="467544" y="4155926"/>
            <a:ext cx="324021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7" name="Google Shape;407;p61"/>
          <p:cNvSpPr/>
          <p:nvPr/>
        </p:nvSpPr>
        <p:spPr>
          <a:xfrm>
            <a:off x="1828799" y="-5100"/>
            <a:ext cx="7286625" cy="4010593"/>
          </a:xfrm>
          <a:custGeom>
            <a:avLst/>
            <a:gdLst/>
            <a:ahLst/>
            <a:cxnLst/>
            <a:rect l="l" t="t" r="r" b="b"/>
            <a:pathLst>
              <a:path w="7286625" h="4010593" extrusionOk="0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790950"/>
                  <a:pt x="7286625" y="4000500"/>
                </a:cubicBezTo>
                <a:cubicBezTo>
                  <a:pt x="2562225" y="4165600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1"/>
          <p:cNvSpPr/>
          <p:nvPr/>
        </p:nvSpPr>
        <p:spPr>
          <a:xfrm>
            <a:off x="1717249" y="349877"/>
            <a:ext cx="7241060" cy="3745325"/>
          </a:xfrm>
          <a:custGeom>
            <a:avLst/>
            <a:gdLst/>
            <a:ahLst/>
            <a:cxnLst/>
            <a:rect l="l" t="t" r="r" b="b"/>
            <a:pathLst>
              <a:path w="7241060" h="3745325" extrusionOk="0">
                <a:moveTo>
                  <a:pt x="0" y="0"/>
                </a:moveTo>
                <a:cubicBezTo>
                  <a:pt x="698112" y="2619307"/>
                  <a:pt x="3122351" y="3745804"/>
                  <a:pt x="7241060" y="3708243"/>
                </a:cubicBezTo>
                <a:cubicBezTo>
                  <a:pt x="3402389" y="3964568"/>
                  <a:pt x="561837" y="290944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/>
          <p:nvPr/>
        </p:nvSpPr>
        <p:spPr>
          <a:xfrm>
            <a:off x="2244765" y="5071"/>
            <a:ext cx="1394746" cy="5147938"/>
          </a:xfrm>
          <a:custGeom>
            <a:avLst/>
            <a:gdLst/>
            <a:ahLst/>
            <a:cxnLst/>
            <a:rect l="l" t="t" r="r" b="b"/>
            <a:pathLst>
              <a:path w="1394746" h="5147938" extrusionOk="0">
                <a:moveTo>
                  <a:pt x="678002" y="2358"/>
                </a:moveTo>
                <a:cubicBezTo>
                  <a:pt x="660202" y="4684"/>
                  <a:pt x="729140" y="4379"/>
                  <a:pt x="709292" y="0"/>
                </a:cubicBezTo>
                <a:cubicBezTo>
                  <a:pt x="1164073" y="792664"/>
                  <a:pt x="2044121" y="3295264"/>
                  <a:pt x="605169" y="5147938"/>
                </a:cubicBezTo>
                <a:lnTo>
                  <a:pt x="0" y="5142483"/>
                </a:lnTo>
                <a:cubicBezTo>
                  <a:pt x="1286717" y="3715598"/>
                  <a:pt x="1489690" y="1855467"/>
                  <a:pt x="678002" y="2358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2"/>
          <p:cNvSpPr/>
          <p:nvPr/>
        </p:nvSpPr>
        <p:spPr>
          <a:xfrm>
            <a:off x="2602516" y="-3535"/>
            <a:ext cx="1145801" cy="5154958"/>
          </a:xfrm>
          <a:custGeom>
            <a:avLst/>
            <a:gdLst/>
            <a:ahLst/>
            <a:cxnLst/>
            <a:rect l="l" t="t" r="r" b="b"/>
            <a:pathLst>
              <a:path w="1145801" h="5154958" extrusionOk="0">
                <a:moveTo>
                  <a:pt x="346963" y="0"/>
                </a:moveTo>
                <a:cubicBezTo>
                  <a:pt x="1503833" y="1879282"/>
                  <a:pt x="1323265" y="3584062"/>
                  <a:pt x="323772" y="5154958"/>
                </a:cubicBezTo>
                <a:lnTo>
                  <a:pt x="0" y="5154958"/>
                </a:lnTo>
                <a:cubicBezTo>
                  <a:pt x="1140463" y="3599315"/>
                  <a:pt x="1290903" y="1893588"/>
                  <a:pt x="346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/>
          <p:nvPr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lt1">
              <a:alpha val="8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3"/>
          <p:cNvSpPr txBox="1">
            <a:spLocks noGrp="1"/>
          </p:cNvSpPr>
          <p:nvPr>
            <p:ph type="body" idx="1"/>
          </p:nvPr>
        </p:nvSpPr>
        <p:spPr>
          <a:xfrm>
            <a:off x="0" y="343674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" name="Google Shape;415;p63"/>
          <p:cNvSpPr txBox="1">
            <a:spLocks noGrp="1"/>
          </p:cNvSpPr>
          <p:nvPr>
            <p:ph type="body" idx="2"/>
          </p:nvPr>
        </p:nvSpPr>
        <p:spPr>
          <a:xfrm>
            <a:off x="-148" y="401280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63"/>
          <p:cNvSpPr/>
          <p:nvPr/>
        </p:nvSpPr>
        <p:spPr>
          <a:xfrm>
            <a:off x="0" y="4731990"/>
            <a:ext cx="914400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3"/>
          <p:cNvSpPr/>
          <p:nvPr/>
        </p:nvSpPr>
        <p:spPr>
          <a:xfrm>
            <a:off x="0" y="4658520"/>
            <a:ext cx="914400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Images and Contents Layout">
  <p:cSld name="9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>
            <a:spLocks noGrp="1"/>
          </p:cNvSpPr>
          <p:nvPr>
            <p:ph type="body" idx="1"/>
          </p:nvPr>
        </p:nvSpPr>
        <p:spPr>
          <a:xfrm>
            <a:off x="0" y="7532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64"/>
          <p:cNvSpPr txBox="1">
            <a:spLocks noGrp="1"/>
          </p:cNvSpPr>
          <p:nvPr>
            <p:ph type="body" idx="2"/>
          </p:nvPr>
        </p:nvSpPr>
        <p:spPr>
          <a:xfrm>
            <a:off x="0" y="651387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64"/>
          <p:cNvSpPr>
            <a:spLocks noGrp="1"/>
          </p:cNvSpPr>
          <p:nvPr>
            <p:ph type="pic" idx="3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64"/>
          <p:cNvSpPr>
            <a:spLocks noGrp="1"/>
          </p:cNvSpPr>
          <p:nvPr>
            <p:ph type="pic" idx="4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64"/>
          <p:cNvSpPr>
            <a:spLocks noGrp="1"/>
          </p:cNvSpPr>
          <p:nvPr>
            <p:ph type="pic" idx="5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4" name="Google Shape;424;p64"/>
          <p:cNvSpPr>
            <a:spLocks noGrp="1"/>
          </p:cNvSpPr>
          <p:nvPr>
            <p:ph type="pic" idx="6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>
            <a:spLocks noGrp="1"/>
          </p:cNvSpPr>
          <p:nvPr>
            <p:ph type="body" idx="1"/>
          </p:nvPr>
        </p:nvSpPr>
        <p:spPr>
          <a:xfrm>
            <a:off x="0" y="8372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7" name="Google Shape;427;p65"/>
          <p:cNvSpPr txBox="1">
            <a:spLocks noGrp="1"/>
          </p:cNvSpPr>
          <p:nvPr>
            <p:ph type="body" idx="2"/>
          </p:nvPr>
        </p:nvSpPr>
        <p:spPr>
          <a:xfrm>
            <a:off x="0" y="659787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bg>
      <p:bgPr>
        <a:solidFill>
          <a:schemeClr val="accent4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0" name="Google Shape;430;p66"/>
          <p:cNvSpPr>
            <a:spLocks noGrp="1"/>
          </p:cNvSpPr>
          <p:nvPr>
            <p:ph type="pic" idx="3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lt1"/>
          </a:solidFill>
          <a:ln w="889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67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79712" y="411510"/>
            <a:ext cx="2664296" cy="26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7"/>
          <p:cNvSpPr>
            <a:spLocks noGrp="1"/>
          </p:cNvSpPr>
          <p:nvPr>
            <p:ph type="pic" idx="2"/>
          </p:nvPr>
        </p:nvSpPr>
        <p:spPr>
          <a:xfrm>
            <a:off x="2076170" y="521952"/>
            <a:ext cx="2447664" cy="16623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34" name="Google Shape;434;p67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87710" y="2389300"/>
            <a:ext cx="2664296" cy="26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7"/>
          <p:cNvSpPr>
            <a:spLocks noGrp="1"/>
          </p:cNvSpPr>
          <p:nvPr>
            <p:ph type="pic" idx="3"/>
          </p:nvPr>
        </p:nvSpPr>
        <p:spPr>
          <a:xfrm>
            <a:off x="6084168" y="2499742"/>
            <a:ext cx="2447664" cy="16623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8"/>
          <p:cNvSpPr/>
          <p:nvPr/>
        </p:nvSpPr>
        <p:spPr>
          <a:xfrm>
            <a:off x="-2" y="0"/>
            <a:ext cx="7886599" cy="5151451"/>
          </a:xfrm>
          <a:custGeom>
            <a:avLst/>
            <a:gdLst/>
            <a:ahLst/>
            <a:cxnLst/>
            <a:rect l="l" t="t" r="r" b="b"/>
            <a:pathLst>
              <a:path w="7886599" h="5151451" extrusionOk="0">
                <a:moveTo>
                  <a:pt x="0" y="0"/>
                </a:moveTo>
                <a:lnTo>
                  <a:pt x="5779504" y="0"/>
                </a:lnTo>
                <a:lnTo>
                  <a:pt x="7886599" y="5151451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8588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8"/>
          <p:cNvSpPr txBox="1">
            <a:spLocks noGrp="1"/>
          </p:cNvSpPr>
          <p:nvPr>
            <p:ph type="body" idx="1"/>
          </p:nvPr>
        </p:nvSpPr>
        <p:spPr>
          <a:xfrm>
            <a:off x="467544" y="123478"/>
            <a:ext cx="8676456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9" name="Google Shape;439;p68"/>
          <p:cNvSpPr txBox="1">
            <a:spLocks noGrp="1"/>
          </p:cNvSpPr>
          <p:nvPr>
            <p:ph type="body" idx="2"/>
          </p:nvPr>
        </p:nvSpPr>
        <p:spPr>
          <a:xfrm>
            <a:off x="467544" y="699542"/>
            <a:ext cx="867645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s and Contents Layout">
  <p:cSld name="1_Images and Conten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9"/>
          <p:cNvSpPr txBox="1">
            <a:spLocks noGrp="1"/>
          </p:cNvSpPr>
          <p:nvPr>
            <p:ph type="body" idx="1"/>
          </p:nvPr>
        </p:nvSpPr>
        <p:spPr>
          <a:xfrm>
            <a:off x="0" y="7577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2" name="Google Shape;442;p69"/>
          <p:cNvSpPr txBox="1">
            <a:spLocks noGrp="1"/>
          </p:cNvSpPr>
          <p:nvPr>
            <p:ph type="body" idx="2"/>
          </p:nvPr>
        </p:nvSpPr>
        <p:spPr>
          <a:xfrm>
            <a:off x="0" y="65183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43" name="Google Shape;443;p69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7798" y="1223021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69"/>
          <p:cNvSpPr>
            <a:spLocks noGrp="1"/>
          </p:cNvSpPr>
          <p:nvPr>
            <p:ph type="pic" idx="3"/>
          </p:nvPr>
        </p:nvSpPr>
        <p:spPr>
          <a:xfrm>
            <a:off x="6516216" y="1361169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>
            <a:spLocks noGrp="1"/>
          </p:cNvSpPr>
          <p:nvPr>
            <p:ph type="body" idx="1"/>
          </p:nvPr>
        </p:nvSpPr>
        <p:spPr>
          <a:xfrm>
            <a:off x="0" y="14982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70"/>
          <p:cNvSpPr txBox="1">
            <a:spLocks noGrp="1"/>
          </p:cNvSpPr>
          <p:nvPr>
            <p:ph type="body" idx="2"/>
          </p:nvPr>
        </p:nvSpPr>
        <p:spPr>
          <a:xfrm>
            <a:off x="0" y="72589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70"/>
          <p:cNvSpPr>
            <a:spLocks noGrp="1"/>
          </p:cNvSpPr>
          <p:nvPr>
            <p:ph type="pic" idx="3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70"/>
          <p:cNvSpPr>
            <a:spLocks noGrp="1"/>
          </p:cNvSpPr>
          <p:nvPr>
            <p:ph type="pic" idx="4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70"/>
          <p:cNvSpPr>
            <a:spLocks noGrp="1"/>
          </p:cNvSpPr>
          <p:nvPr>
            <p:ph type="pic" idx="5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70"/>
          <p:cNvSpPr/>
          <p:nvPr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>
            <a:spLocks noGrp="1"/>
          </p:cNvSpPr>
          <p:nvPr>
            <p:ph type="body" idx="1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4" name="Google Shape;454;p71"/>
          <p:cNvSpPr txBox="1">
            <a:spLocks noGrp="1"/>
          </p:cNvSpPr>
          <p:nvPr>
            <p:ph type="body" idx="2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5" name="Google Shape;455;p71"/>
          <p:cNvSpPr>
            <a:spLocks noGrp="1"/>
          </p:cNvSpPr>
          <p:nvPr>
            <p:ph type="pic" idx="3"/>
          </p:nvPr>
        </p:nvSpPr>
        <p:spPr>
          <a:xfrm>
            <a:off x="3638459" y="1274642"/>
            <a:ext cx="1987177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6" name="Google Shape;456;p71"/>
          <p:cNvSpPr>
            <a:spLocks noGrp="1"/>
          </p:cNvSpPr>
          <p:nvPr>
            <p:ph type="pic" idx="4"/>
          </p:nvPr>
        </p:nvSpPr>
        <p:spPr>
          <a:xfrm>
            <a:off x="5625165" y="1274642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7" name="Google Shape;457;p71"/>
          <p:cNvSpPr>
            <a:spLocks noGrp="1"/>
          </p:cNvSpPr>
          <p:nvPr>
            <p:ph type="pic" idx="5"/>
          </p:nvPr>
        </p:nvSpPr>
        <p:spPr>
          <a:xfrm>
            <a:off x="7382123" y="1274642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8" name="Google Shape;458;p71"/>
          <p:cNvSpPr>
            <a:spLocks noGrp="1"/>
          </p:cNvSpPr>
          <p:nvPr>
            <p:ph type="pic" idx="6"/>
          </p:nvPr>
        </p:nvSpPr>
        <p:spPr>
          <a:xfrm>
            <a:off x="3638459" y="2964646"/>
            <a:ext cx="1987177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9" name="Google Shape;459;p71"/>
          <p:cNvSpPr>
            <a:spLocks noGrp="1"/>
          </p:cNvSpPr>
          <p:nvPr>
            <p:ph type="pic" idx="7"/>
          </p:nvPr>
        </p:nvSpPr>
        <p:spPr>
          <a:xfrm>
            <a:off x="5625165" y="2964646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0" name="Google Shape;460;p71"/>
          <p:cNvSpPr>
            <a:spLocks noGrp="1"/>
          </p:cNvSpPr>
          <p:nvPr>
            <p:ph type="pic" idx="8"/>
          </p:nvPr>
        </p:nvSpPr>
        <p:spPr>
          <a:xfrm>
            <a:off x="7382123" y="2964646"/>
            <a:ext cx="1757238" cy="16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1" name="Google Shape;461;p71"/>
          <p:cNvSpPr/>
          <p:nvPr/>
        </p:nvSpPr>
        <p:spPr>
          <a:xfrm>
            <a:off x="1" y="1272646"/>
            <a:ext cx="3644522" cy="33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mages and Contents Layout">
  <p:cSld name="2_Images and Contents Layout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2"/>
          <p:cNvSpPr txBox="1">
            <a:spLocks noGrp="1"/>
          </p:cNvSpPr>
          <p:nvPr>
            <p:ph type="body" idx="1"/>
          </p:nvPr>
        </p:nvSpPr>
        <p:spPr>
          <a:xfrm>
            <a:off x="0" y="1577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Google Shape;464;p72"/>
          <p:cNvSpPr txBox="1">
            <a:spLocks noGrp="1"/>
          </p:cNvSpPr>
          <p:nvPr>
            <p:ph type="body" idx="2"/>
          </p:nvPr>
        </p:nvSpPr>
        <p:spPr>
          <a:xfrm>
            <a:off x="0" y="733843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5" name="Google Shape;465;p72" descr="D:\Fullppt\005-PNG이미지\노트북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28600" y="987574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72"/>
          <p:cNvSpPr/>
          <p:nvPr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2"/>
          <p:cNvSpPr>
            <a:spLocks noGrp="1"/>
          </p:cNvSpPr>
          <p:nvPr>
            <p:ph type="pic" idx="3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s and Contents Layout">
  <p:cSld name="6_Images and Contents Layout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3"/>
          <p:cNvSpPr/>
          <p:nvPr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3"/>
          <p:cNvSpPr/>
          <p:nvPr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3"/>
          <p:cNvSpPr>
            <a:spLocks noGrp="1"/>
          </p:cNvSpPr>
          <p:nvPr>
            <p:ph type="pic" idx="2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5"/>
          <p:cNvSpPr txBox="1">
            <a:spLocks noGrp="1"/>
          </p:cNvSpPr>
          <p:nvPr>
            <p:ph type="body" idx="1"/>
          </p:nvPr>
        </p:nvSpPr>
        <p:spPr>
          <a:xfrm>
            <a:off x="0" y="1577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8" name="Google Shape;478;p75"/>
          <p:cNvSpPr txBox="1">
            <a:spLocks noGrp="1"/>
          </p:cNvSpPr>
          <p:nvPr>
            <p:ph type="body" idx="2"/>
          </p:nvPr>
        </p:nvSpPr>
        <p:spPr>
          <a:xfrm>
            <a:off x="0" y="733843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9" name="Google Shape;479;p75"/>
          <p:cNvSpPr>
            <a:spLocks noGrp="1"/>
          </p:cNvSpPr>
          <p:nvPr>
            <p:ph type="pic" idx="3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0" name="Google Shape;480;p75"/>
          <p:cNvSpPr>
            <a:spLocks noGrp="1"/>
          </p:cNvSpPr>
          <p:nvPr>
            <p:ph type="pic" idx="4"/>
          </p:nvPr>
        </p:nvSpPr>
        <p:spPr>
          <a:xfrm>
            <a:off x="539552" y="3291830"/>
            <a:ext cx="4032448" cy="14401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Images and Contents Layout">
  <p:cSld name="10_Images and Contents Layout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6"/>
          <p:cNvSpPr/>
          <p:nvPr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76"/>
          <p:cNvSpPr>
            <a:spLocks noGrp="1"/>
          </p:cNvSpPr>
          <p:nvPr>
            <p:ph type="pic" idx="2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4" name="Google Shape;484;p76"/>
          <p:cNvSpPr>
            <a:spLocks noGrp="1"/>
          </p:cNvSpPr>
          <p:nvPr>
            <p:ph type="pic" idx="3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5" name="Google Shape;485;p76"/>
          <p:cNvSpPr>
            <a:spLocks noGrp="1"/>
          </p:cNvSpPr>
          <p:nvPr>
            <p:ph type="pic" idx="4"/>
          </p:nvPr>
        </p:nvSpPr>
        <p:spPr>
          <a:xfrm>
            <a:off x="2297379" y="699542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6" name="Google Shape;486;p76"/>
          <p:cNvSpPr>
            <a:spLocks noGrp="1"/>
          </p:cNvSpPr>
          <p:nvPr>
            <p:ph type="pic" idx="5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7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9" name="Google Shape;489;p77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8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92" name="Google Shape;492;p78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493" name="Google Shape;493;p78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8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9"/>
          <p:cNvSpPr txBox="1"/>
          <p:nvPr/>
        </p:nvSpPr>
        <p:spPr>
          <a:xfrm>
            <a:off x="454604" y="3548593"/>
            <a:ext cx="2638219" cy="95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Autore: 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Lorenzo Piazza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Matricola:</a:t>
            </a:r>
            <a:r>
              <a:rPr lang="it-IT" sz="2000" dirty="0">
                <a:solidFill>
                  <a:srgbClr val="0944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0000908824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944A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4" name="Google Shape;504;p79"/>
          <p:cNvSpPr txBox="1"/>
          <p:nvPr/>
        </p:nvSpPr>
        <p:spPr>
          <a:xfrm>
            <a:off x="3092823" y="644800"/>
            <a:ext cx="559657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it-IT" sz="4400" b="1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Attività Progettuale in </a:t>
            </a:r>
            <a:r>
              <a:rPr lang="it-IT" sz="4400" b="1" dirty="0" err="1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Intelligent</a:t>
            </a:r>
            <a:r>
              <a:rPr lang="it-IT" sz="4400" b="1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Systems</a:t>
            </a:r>
            <a:endParaRPr sz="4400" b="1" dirty="0">
              <a:solidFill>
                <a:schemeClr val="accent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780627" y="192350"/>
            <a:ext cx="5475393" cy="55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Predizione di </a:t>
            </a:r>
            <a:r>
              <a:rPr lang="it-IT" sz="24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nTraces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 - risultati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C5CAA9-EF4F-4470-A2B6-CA7BB27CD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2"/>
          <a:stretch/>
        </p:blipFill>
        <p:spPr>
          <a:xfrm>
            <a:off x="865515" y="847150"/>
            <a:ext cx="2881938" cy="4104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1C448C9-AD32-48FF-A91E-DC52ADE20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828" y="846681"/>
            <a:ext cx="2749136" cy="4104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8" name="Google Shape;1093;p90">
            <a:extLst>
              <a:ext uri="{FF2B5EF4-FFF2-40B4-BE49-F238E27FC236}">
                <a16:creationId xmlns:a16="http://schemas.microsoft.com/office/drawing/2014/main" id="{5B0278DD-B0E1-4D7E-B656-9E8957DEF652}"/>
              </a:ext>
            </a:extLst>
          </p:cNvPr>
          <p:cNvSpPr/>
          <p:nvPr/>
        </p:nvSpPr>
        <p:spPr>
          <a:xfrm>
            <a:off x="3133108" y="4479984"/>
            <a:ext cx="1218870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093;p90">
            <a:extLst>
              <a:ext uri="{FF2B5EF4-FFF2-40B4-BE49-F238E27FC236}">
                <a16:creationId xmlns:a16="http://schemas.microsoft.com/office/drawing/2014/main" id="{C870C465-05DD-423A-950D-62444259E7BC}"/>
              </a:ext>
            </a:extLst>
          </p:cNvPr>
          <p:cNvSpPr/>
          <p:nvPr/>
        </p:nvSpPr>
        <p:spPr>
          <a:xfrm>
            <a:off x="7561529" y="4479984"/>
            <a:ext cx="1218870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Regression Tree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459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780627" y="192819"/>
            <a:ext cx="5976127" cy="55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Predizione di </a:t>
            </a:r>
            <a:r>
              <a:rPr lang="it-IT" sz="24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sol(</a:t>
            </a:r>
            <a:r>
              <a:rPr lang="it-IT" sz="2400" b="1" dirty="0" err="1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keuro</a:t>
            </a:r>
            <a:r>
              <a:rPr lang="it-IT" sz="2400" b="1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)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 - risultati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7BBB894-87AA-47BF-9E0D-898B7271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16" y="846681"/>
            <a:ext cx="2804920" cy="4104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20390E9-5C80-43B9-987F-07E28747B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490" y="846681"/>
            <a:ext cx="2776528" cy="4104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8" name="Google Shape;1093;p90">
            <a:extLst>
              <a:ext uri="{FF2B5EF4-FFF2-40B4-BE49-F238E27FC236}">
                <a16:creationId xmlns:a16="http://schemas.microsoft.com/office/drawing/2014/main" id="{F4492D63-32AF-4851-8631-86D3298FF25A}"/>
              </a:ext>
            </a:extLst>
          </p:cNvPr>
          <p:cNvSpPr/>
          <p:nvPr/>
        </p:nvSpPr>
        <p:spPr>
          <a:xfrm>
            <a:off x="3107162" y="4474528"/>
            <a:ext cx="1218870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093;p90">
            <a:extLst>
              <a:ext uri="{FF2B5EF4-FFF2-40B4-BE49-F238E27FC236}">
                <a16:creationId xmlns:a16="http://schemas.microsoft.com/office/drawing/2014/main" id="{8830ACFA-556F-4492-88A6-7AD027AA99B5}"/>
              </a:ext>
            </a:extLst>
          </p:cNvPr>
          <p:cNvSpPr/>
          <p:nvPr/>
        </p:nvSpPr>
        <p:spPr>
          <a:xfrm>
            <a:off x="7535583" y="4474528"/>
            <a:ext cx="1218870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Regression Tree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25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95255" y="374674"/>
            <a:ext cx="6577931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3.2) MLP con tre feature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4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A6ED2AD-7E3E-4206-A8B8-F37DE72CFCD3}"/>
              </a:ext>
            </a:extLst>
          </p:cNvPr>
          <p:cNvSpPr txBox="1"/>
          <p:nvPr/>
        </p:nvSpPr>
        <p:spPr>
          <a:xfrm>
            <a:off x="476271" y="963758"/>
            <a:ext cx="8221007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NN di tipo </a:t>
            </a:r>
            <a:r>
              <a:rPr lang="it-IT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Multi-Layer Perceptron </a:t>
            </a:r>
            <a:r>
              <a:rPr lang="it-IT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Regressor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1 target a rotazione tra </a:t>
            </a:r>
            <a:r>
              <a:rPr lang="it-IT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[nTraces, sol, time, memAvg]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gli altri 3 attributi come feature.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Utilizzo di 3 versioni differenti del dataset applicando tecniche di </a:t>
            </a:r>
            <a:r>
              <a:rPr lang="it-IT" sz="1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scaling.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Utilizzo di 2 diversi </a:t>
            </a:r>
            <a:r>
              <a:rPr lang="it-IT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metodi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A88EFD-EB74-44FB-A680-D65459554812}"/>
              </a:ext>
            </a:extLst>
          </p:cNvPr>
          <p:cNvSpPr txBox="1"/>
          <p:nvPr/>
        </p:nvSpPr>
        <p:spPr>
          <a:xfrm>
            <a:off x="5089889" y="2571750"/>
            <a:ext cx="3607389" cy="200054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lvl="3" indent="-342900" algn="just">
              <a:lnSpc>
                <a:spcPct val="150000"/>
              </a:lnSpc>
              <a:buSzPct val="100000"/>
              <a:buFont typeface="+mj-lt"/>
              <a:buAutoNum type="arabicPeriod"/>
              <a:tabLst>
                <a:tab pos="228600" algn="l"/>
              </a:tabLst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dataset con i valori </a:t>
            </a:r>
            <a:r>
              <a:rPr lang="it-IT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originali.</a:t>
            </a:r>
          </a:p>
          <a:p>
            <a:pPr marL="342900" lvl="3" indent="-342900" algn="just">
              <a:lnSpc>
                <a:spcPct val="150000"/>
              </a:lnSpc>
              <a:buSzPct val="95000"/>
              <a:buFont typeface="+mj-lt"/>
              <a:buAutoNum type="arabicPeriod"/>
              <a:tabLst>
                <a:tab pos="228600" algn="l"/>
              </a:tabLst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dataset con i valori </a:t>
            </a:r>
            <a:r>
              <a:rPr lang="it-IT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standardizzati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(normalizzazione Z-score).</a:t>
            </a:r>
          </a:p>
          <a:p>
            <a:pPr marL="342900" lvl="3" indent="-342900" algn="just">
              <a:lnSpc>
                <a:spcPct val="150000"/>
              </a:lnSpc>
              <a:spcAft>
                <a:spcPts val="600"/>
              </a:spcAft>
              <a:buSzPct val="95000"/>
              <a:buFont typeface="+mj-lt"/>
              <a:buAutoNum type="arabicPeriod"/>
              <a:tabLst>
                <a:tab pos="228600" algn="l"/>
              </a:tabLst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dataset con i valori </a:t>
            </a:r>
            <a:r>
              <a:rPr lang="it-IT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normalizzati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(normalizzazione Min-Max scaling).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9DAF67-EB2B-432E-9A9C-24BCEB15862A}"/>
              </a:ext>
            </a:extLst>
          </p:cNvPr>
          <p:cNvSpPr txBox="1"/>
          <p:nvPr/>
        </p:nvSpPr>
        <p:spPr>
          <a:xfrm>
            <a:off x="590571" y="3458758"/>
            <a:ext cx="4095729" cy="1107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SzPts val="1200"/>
              <a:buFont typeface="+mj-lt"/>
              <a:buAutoNum type="arabicPeriod"/>
              <a:tabLst>
                <a:tab pos="904875" algn="l"/>
              </a:tabLst>
            </a:pPr>
            <a:r>
              <a:rPr lang="it-IT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Holdout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 iper-parametri di default.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SzPts val="1200"/>
              <a:buFont typeface="+mj-lt"/>
              <a:buAutoNum type="arabicPeriod"/>
              <a:tabLst>
                <a:tab pos="904875" algn="l"/>
              </a:tabLst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Tuning degli iper-parametri con la </a:t>
            </a:r>
            <a:r>
              <a:rPr lang="it-IT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GridSearchCV.</a:t>
            </a:r>
          </a:p>
          <a:p>
            <a:endParaRPr lang="it-IT" dirty="0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674BDBA7-47C0-410C-A54A-913958B048F1}"/>
              </a:ext>
            </a:extLst>
          </p:cNvPr>
          <p:cNvSpPr/>
          <p:nvPr/>
        </p:nvSpPr>
        <p:spPr>
          <a:xfrm>
            <a:off x="2638435" y="2903031"/>
            <a:ext cx="278676" cy="4116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C5D147B1-E391-4513-86CF-00B801AD19DA}"/>
              </a:ext>
            </a:extLst>
          </p:cNvPr>
          <p:cNvSpPr/>
          <p:nvPr/>
        </p:nvSpPr>
        <p:spPr>
          <a:xfrm>
            <a:off x="6754245" y="2157577"/>
            <a:ext cx="223930" cy="35702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3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0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46722" y="377912"/>
            <a:ext cx="694944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MLP con tre feature – R2 ottenuti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3932F50-7391-4202-8DD4-550C62467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" t="3723" r="711" b="3301"/>
          <a:stretch/>
        </p:blipFill>
        <p:spPr>
          <a:xfrm>
            <a:off x="518159" y="1402080"/>
            <a:ext cx="5935815" cy="13792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A19C4B2-38A1-4FB2-AB50-EECF1CC96E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8" t="3559" r="194" b="984"/>
          <a:stretch/>
        </p:blipFill>
        <p:spPr>
          <a:xfrm>
            <a:off x="2761463" y="3134527"/>
            <a:ext cx="5935815" cy="137670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1" name="Google Shape;1093;p90">
            <a:extLst>
              <a:ext uri="{FF2B5EF4-FFF2-40B4-BE49-F238E27FC236}">
                <a16:creationId xmlns:a16="http://schemas.microsoft.com/office/drawing/2014/main" id="{3C549DF0-BED2-4C92-AC84-49F89B7F8D5D}"/>
              </a:ext>
            </a:extLst>
          </p:cNvPr>
          <p:cNvSpPr/>
          <p:nvPr/>
        </p:nvSpPr>
        <p:spPr>
          <a:xfrm>
            <a:off x="6736081" y="1402080"/>
            <a:ext cx="1961197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u="sng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Holdout method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>
                <a:solidFill>
                  <a:srgbClr val="FFFFFF"/>
                </a:solidFill>
              </a:rPr>
              <a:t>-</a:t>
            </a:r>
            <a:endParaRPr lang="it" sz="1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</a:rPr>
              <a:t>D</a:t>
            </a:r>
            <a:r>
              <a:rPr lang="it" sz="1200" b="1" dirty="0">
                <a:solidFill>
                  <a:srgbClr val="FFFFFF"/>
                </a:solidFill>
              </a:rPr>
              <a:t>efault parameters</a:t>
            </a:r>
            <a:endParaRPr sz="1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093;p90">
            <a:extLst>
              <a:ext uri="{FF2B5EF4-FFF2-40B4-BE49-F238E27FC236}">
                <a16:creationId xmlns:a16="http://schemas.microsoft.com/office/drawing/2014/main" id="{6ECE27C1-7C40-4D8A-93CA-D9956B6FED0E}"/>
              </a:ext>
            </a:extLst>
          </p:cNvPr>
          <p:cNvSpPr/>
          <p:nvPr/>
        </p:nvSpPr>
        <p:spPr>
          <a:xfrm>
            <a:off x="518159" y="3937933"/>
            <a:ext cx="1961197" cy="5733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u="sng" dirty="0">
                <a:solidFill>
                  <a:srgbClr val="FFFFFF"/>
                </a:solidFill>
              </a:rPr>
              <a:t>GridSearch CV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 dirty="0">
                <a:solidFill>
                  <a:srgbClr val="FFFFFF"/>
                </a:solidFill>
              </a:rPr>
              <a:t>-</a:t>
            </a:r>
            <a:endParaRPr lang="it" sz="1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rgbClr val="FFFFFF"/>
                </a:solidFill>
              </a:rPr>
              <a:t>Best </a:t>
            </a:r>
            <a:r>
              <a:rPr lang="it" sz="1200" b="1" dirty="0">
                <a:solidFill>
                  <a:srgbClr val="FFFFFF"/>
                </a:solidFill>
              </a:rPr>
              <a:t>parameters found</a:t>
            </a:r>
            <a:endParaRPr sz="12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3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512706" y="331022"/>
            <a:ext cx="6465163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3.3) MLP con feature nTraces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2ADB46A-8A78-41C0-9302-FFCB115FD762}"/>
                  </a:ext>
                </a:extLst>
              </p:cNvPr>
              <p:cNvSpPr txBox="1"/>
              <p:nvPr/>
            </p:nvSpPr>
            <p:spPr>
              <a:xfrm>
                <a:off x="495254" y="806396"/>
                <a:ext cx="8340069" cy="1877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Target a rotazione tra </a:t>
                </a:r>
                <a:r>
                  <a:rPr lang="it-IT" sz="1300" i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[sol, time, memAvg].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Parametri arbitrari </a:t>
                </a: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 sforzo computazionale della </a:t>
                </a:r>
                <a:r>
                  <a:rPr lang="it-IT" sz="13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GridSearch</a:t>
                </a: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non aveva portato grossi benefici.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Mantenuto lo studio sul dataset standardizzato perché era quello che garantiva le performance migliori.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5-Fold Cross </a:t>
                </a:r>
                <a:r>
                  <a:rPr lang="it-IT" sz="13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Validation</a:t>
                </a:r>
                <a:r>
                  <a:rPr lang="it-IT" sz="13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it-IT" sz="13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Oltre R2 e MSE, aggiunta la metrica</a:t>
                </a:r>
                <a:r>
                  <a:rPr lang="it-IT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it-IT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10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rPr>
                      <m:t>MAE</m:t>
                    </m:r>
                    <m:r>
                      <a:rPr lang="it-IT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it-IT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limUpp>
                      <m:limUppPr>
                        <m:ctrlPr>
                          <a:rPr lang="it-IT" sz="11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lim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^</m:t>
                        </m:r>
                      </m:lim>
                    </m:limUpp>
                    <m:r>
                      <a:rPr lang="it-IT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it-IT" sz="11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11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sz="11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samples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it-IT" sz="11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it-IT" sz="11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sz="1100">
                                <a:effectLst/>
                                <a:latin typeface="Times New Roman" panose="02020603050405020304" pitchFamily="18" charset="0"/>
                                <a:ea typeface="Calibri" panose="020F0502020204030204" pitchFamily="34" charset="0"/>
                              </a:rPr>
                              <m:t>samples</m:t>
                            </m:r>
                          </m:sub>
                        </m:sSub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1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11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lang="it-IT" sz="11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it-IT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lim>
                                <m:r>
                                  <a:rPr lang="it-IT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^</m:t>
                                </m:r>
                              </m:lim>
                            </m:limUpp>
                          </m:e>
                          <m:sub>
                            <m:r>
                              <a:rPr lang="it-IT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it-IT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2ADB46A-8A78-41C0-9302-FFCB115FD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54" y="806396"/>
                <a:ext cx="8340069" cy="1877052"/>
              </a:xfrm>
              <a:prstGeom prst="rect">
                <a:avLst/>
              </a:prstGeom>
              <a:blipFill>
                <a:blip r:embed="rId3"/>
                <a:stretch>
                  <a:fillRect b="-431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BE6F75C-0969-4F99-8568-AE6D190D7627}"/>
              </a:ext>
            </a:extLst>
          </p:cNvPr>
          <p:cNvGrpSpPr/>
          <p:nvPr/>
        </p:nvGrpSpPr>
        <p:grpSpPr>
          <a:xfrm>
            <a:off x="7883196" y="4453795"/>
            <a:ext cx="340375" cy="328186"/>
            <a:chOff x="8308370" y="4272239"/>
            <a:chExt cx="474000" cy="438900"/>
          </a:xfrm>
        </p:grpSpPr>
        <p:sp>
          <p:nvSpPr>
            <p:cNvPr id="32" name="Google Shape;592;p82">
              <a:extLst>
                <a:ext uri="{FF2B5EF4-FFF2-40B4-BE49-F238E27FC236}">
                  <a16:creationId xmlns:a16="http://schemas.microsoft.com/office/drawing/2014/main" id="{AA34DA15-A3F0-41ED-97D2-AB501B2375D8}"/>
                </a:ext>
              </a:extLst>
            </p:cNvPr>
            <p:cNvSpPr/>
            <p:nvPr/>
          </p:nvSpPr>
          <p:spPr>
            <a:xfrm>
              <a:off x="8308370" y="4272239"/>
              <a:ext cx="474000" cy="438900"/>
            </a:xfrm>
            <a:prstGeom prst="donut">
              <a:avLst>
                <a:gd name="adj" fmla="val 8916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593;p82">
              <a:extLst>
                <a:ext uri="{FF2B5EF4-FFF2-40B4-BE49-F238E27FC236}">
                  <a16:creationId xmlns:a16="http://schemas.microsoft.com/office/drawing/2014/main" id="{AFD23392-AA87-4F42-A6D7-5E97BD3D5119}"/>
                </a:ext>
              </a:extLst>
            </p:cNvPr>
            <p:cNvSpPr/>
            <p:nvPr/>
          </p:nvSpPr>
          <p:spPr>
            <a:xfrm>
              <a:off x="8414192" y="4396773"/>
              <a:ext cx="83700" cy="777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594;p82">
              <a:extLst>
                <a:ext uri="{FF2B5EF4-FFF2-40B4-BE49-F238E27FC236}">
                  <a16:creationId xmlns:a16="http://schemas.microsoft.com/office/drawing/2014/main" id="{458EF082-1AC2-4A5D-8D54-0163DBB6E9BE}"/>
                </a:ext>
              </a:extLst>
            </p:cNvPr>
            <p:cNvSpPr/>
            <p:nvPr/>
          </p:nvSpPr>
          <p:spPr>
            <a:xfrm>
              <a:off x="8598279" y="4396773"/>
              <a:ext cx="83700" cy="777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595;p82">
              <a:extLst>
                <a:ext uri="{FF2B5EF4-FFF2-40B4-BE49-F238E27FC236}">
                  <a16:creationId xmlns:a16="http://schemas.microsoft.com/office/drawing/2014/main" id="{E84774F3-6005-4BB1-AA31-AAB71451CF91}"/>
                </a:ext>
              </a:extLst>
            </p:cNvPr>
            <p:cNvSpPr/>
            <p:nvPr/>
          </p:nvSpPr>
          <p:spPr>
            <a:xfrm>
              <a:off x="8442631" y="4512260"/>
              <a:ext cx="205500" cy="190200"/>
            </a:xfrm>
            <a:prstGeom prst="blockArc">
              <a:avLst>
                <a:gd name="adj1" fmla="val 10800000"/>
                <a:gd name="adj2" fmla="val 21531205"/>
                <a:gd name="adj3" fmla="val 10338"/>
              </a:avLst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2A5F364-A100-4848-A8C5-68AD4D3D07CD}"/>
              </a:ext>
            </a:extLst>
          </p:cNvPr>
          <p:cNvSpPr txBox="1"/>
          <p:nvPr/>
        </p:nvSpPr>
        <p:spPr>
          <a:xfrm>
            <a:off x="7485475" y="3749219"/>
            <a:ext cx="1211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/>
              <a:t>Ancora scarse performance per la predizione di sol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22FE96-995A-4CE0-B404-76D575C77F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6" r="1145"/>
          <a:stretch/>
        </p:blipFill>
        <p:spPr>
          <a:xfrm>
            <a:off x="612426" y="2738146"/>
            <a:ext cx="6699348" cy="213875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59BA139-36BE-4D10-8187-21A41F97E56E}"/>
              </a:ext>
            </a:extLst>
          </p:cNvPr>
          <p:cNvSpPr/>
          <p:nvPr/>
        </p:nvSpPr>
        <p:spPr>
          <a:xfrm>
            <a:off x="1847466" y="4264619"/>
            <a:ext cx="1584960" cy="24642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6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95254" y="284132"/>
            <a:ext cx="6524801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MLP con feature nTraces (2)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FE9EED-0F90-4E18-A60E-4A477AF3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09" y="871633"/>
            <a:ext cx="5411151" cy="40710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77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95254" y="377912"/>
            <a:ext cx="6524801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3.4) MLP con feature [nTraces - PV – Load]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D7E1B5-BE5C-447E-8B6F-6BCC1E68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2" y="2271722"/>
            <a:ext cx="6968332" cy="232870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5888168-6811-4A35-B1BA-380CA775070E}"/>
              </a:ext>
            </a:extLst>
          </p:cNvPr>
          <p:cNvSpPr txBox="1"/>
          <p:nvPr/>
        </p:nvSpPr>
        <p:spPr>
          <a:xfrm>
            <a:off x="7725705" y="3065668"/>
            <a:ext cx="12139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/>
              <a:t>Finalmente buone performance per la predizione di sol.</a:t>
            </a:r>
          </a:p>
        </p:txBody>
      </p:sp>
      <p:pic>
        <p:nvPicPr>
          <p:cNvPr id="30" name="Elemento grafico 29" descr="Badge Tick1 con riempimento a tinta unita">
            <a:extLst>
              <a:ext uri="{FF2B5EF4-FFF2-40B4-BE49-F238E27FC236}">
                <a16:creationId xmlns:a16="http://schemas.microsoft.com/office/drawing/2014/main" id="{411F69DF-08B8-45C1-8DF4-C29C09873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4850" y="3890087"/>
            <a:ext cx="437045" cy="42301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764B7B1-0A15-4C8E-8CDF-476FF7D91A9F}"/>
              </a:ext>
            </a:extLst>
          </p:cNvPr>
          <p:cNvSpPr txBox="1"/>
          <p:nvPr/>
        </p:nvSpPr>
        <p:spPr>
          <a:xfrm>
            <a:off x="476271" y="910289"/>
            <a:ext cx="8553904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Obiettivo: migliorare la predizione di sol(</a:t>
            </a:r>
            <a:r>
              <a:rPr lang="it-IT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keuro</a:t>
            </a: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 e Load considerati come medie aritmetiche dei 96 valori presenti nel vettore di osservazioni.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Rischio di overfittin</a:t>
            </a:r>
            <a:r>
              <a:rPr lang="it-I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95254" y="299762"/>
            <a:ext cx="6524801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MLP con feature [nTraces - PV - Load] (2)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8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CB32BA8-5572-434D-9744-BD008F02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999" y="909624"/>
            <a:ext cx="5968002" cy="398826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190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4CE6C0F-BB79-4E70-B06D-41343090975D}"/>
              </a:ext>
            </a:extLst>
          </p:cNvPr>
          <p:cNvGrpSpPr/>
          <p:nvPr/>
        </p:nvGrpSpPr>
        <p:grpSpPr>
          <a:xfrm>
            <a:off x="1621709" y="1894826"/>
            <a:ext cx="6193502" cy="1353855"/>
            <a:chOff x="2169335" y="2161504"/>
            <a:chExt cx="5369327" cy="1033170"/>
          </a:xfrm>
        </p:grpSpPr>
        <p:sp>
          <p:nvSpPr>
            <p:cNvPr id="510" name="Google Shape;510;p80"/>
            <p:cNvSpPr>
              <a:spLocks noChangeAspect="1"/>
            </p:cNvSpPr>
            <p:nvPr/>
          </p:nvSpPr>
          <p:spPr>
            <a:xfrm>
              <a:off x="2623162" y="2161504"/>
              <a:ext cx="4915500" cy="8205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0"/>
            <p:cNvSpPr>
              <a:spLocks noChangeAspect="1"/>
            </p:cNvSpPr>
            <p:nvPr/>
          </p:nvSpPr>
          <p:spPr>
            <a:xfrm>
              <a:off x="2169335" y="2161504"/>
              <a:ext cx="458552" cy="1033170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0"/>
            <p:cNvSpPr txBox="1">
              <a:spLocks noChangeAspect="1"/>
            </p:cNvSpPr>
            <p:nvPr/>
          </p:nvSpPr>
          <p:spPr>
            <a:xfrm>
              <a:off x="2871259" y="2280705"/>
              <a:ext cx="8829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100"/>
                <a:buFont typeface="Open Sans"/>
                <a:buNone/>
              </a:pPr>
              <a:r>
                <a:rPr lang="it" sz="44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04</a:t>
              </a:r>
              <a:endParaRPr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0"/>
            <p:cNvSpPr txBox="1">
              <a:spLocks noChangeAspect="1"/>
            </p:cNvSpPr>
            <p:nvPr/>
          </p:nvSpPr>
          <p:spPr>
            <a:xfrm>
              <a:off x="3815084" y="2396658"/>
              <a:ext cx="2335969" cy="310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-IT" sz="2000" b="1" dirty="0" err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Embedding</a:t>
              </a:r>
              <a:r>
                <a:rPr lang="it-IT" sz="20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in EML</a:t>
              </a:r>
              <a:endParaRPr sz="2000" b="1" i="0" u="none" strike="noStrike" cap="none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oogle Shape;527;p80">
            <a:extLst>
              <a:ext uri="{FF2B5EF4-FFF2-40B4-BE49-F238E27FC236}">
                <a16:creationId xmlns:a16="http://schemas.microsoft.com/office/drawing/2014/main" id="{F31FEC07-2F9F-4BAE-B546-1B07116D8BFE}"/>
              </a:ext>
            </a:extLst>
          </p:cNvPr>
          <p:cNvGrpSpPr/>
          <p:nvPr/>
        </p:nvGrpSpPr>
        <p:grpSpPr>
          <a:xfrm>
            <a:off x="6446388" y="2076834"/>
            <a:ext cx="554586" cy="593716"/>
            <a:chOff x="7931851" y="2464731"/>
            <a:chExt cx="1002842" cy="1223210"/>
          </a:xfrm>
        </p:grpSpPr>
        <p:sp>
          <p:nvSpPr>
            <p:cNvPr id="9" name="Google Shape;528;p80">
              <a:extLst>
                <a:ext uri="{FF2B5EF4-FFF2-40B4-BE49-F238E27FC236}">
                  <a16:creationId xmlns:a16="http://schemas.microsoft.com/office/drawing/2014/main" id="{96367CDD-F329-4D59-9846-E6758535F251}"/>
                </a:ext>
              </a:extLst>
            </p:cNvPr>
            <p:cNvSpPr/>
            <p:nvPr/>
          </p:nvSpPr>
          <p:spPr>
            <a:xfrm>
              <a:off x="8120806" y="2650831"/>
              <a:ext cx="623981" cy="1037110"/>
            </a:xfrm>
            <a:custGeom>
              <a:avLst/>
              <a:gdLst/>
              <a:ahLst/>
              <a:cxnLst/>
              <a:rect l="l" t="t" r="r" b="b"/>
              <a:pathLst>
                <a:path w="750" h="1237" extrusionOk="0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17F8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9;p80">
              <a:extLst>
                <a:ext uri="{FF2B5EF4-FFF2-40B4-BE49-F238E27FC236}">
                  <a16:creationId xmlns:a16="http://schemas.microsoft.com/office/drawing/2014/main" id="{DE12CDFF-F7A9-4B9D-A58A-4E92A1A0F827}"/>
                </a:ext>
              </a:extLst>
            </p:cNvPr>
            <p:cNvSpPr/>
            <p:nvPr/>
          </p:nvSpPr>
          <p:spPr>
            <a:xfrm>
              <a:off x="8193151" y="2944496"/>
              <a:ext cx="44264" cy="75201"/>
            </a:xfrm>
            <a:custGeom>
              <a:avLst/>
              <a:gdLst/>
              <a:ahLst/>
              <a:cxnLst/>
              <a:rect l="l" t="t" r="r" b="b"/>
              <a:pathLst>
                <a:path w="53" h="90" extrusionOk="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30;p80">
              <a:extLst>
                <a:ext uri="{FF2B5EF4-FFF2-40B4-BE49-F238E27FC236}">
                  <a16:creationId xmlns:a16="http://schemas.microsoft.com/office/drawing/2014/main" id="{43B80727-15C5-4822-B9B7-A8A13961F212}"/>
                </a:ext>
              </a:extLst>
            </p:cNvPr>
            <p:cNvSpPr/>
            <p:nvPr/>
          </p:nvSpPr>
          <p:spPr>
            <a:xfrm>
              <a:off x="8215045" y="3044923"/>
              <a:ext cx="160397" cy="257493"/>
            </a:xfrm>
            <a:custGeom>
              <a:avLst/>
              <a:gdLst/>
              <a:ahLst/>
              <a:cxnLst/>
              <a:rect l="l" t="t" r="r" b="b"/>
              <a:pathLst>
                <a:path w="193" h="307" extrusionOk="0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31;p80">
              <a:extLst>
                <a:ext uri="{FF2B5EF4-FFF2-40B4-BE49-F238E27FC236}">
                  <a16:creationId xmlns:a16="http://schemas.microsoft.com/office/drawing/2014/main" id="{389282AB-F227-40D1-A856-71470AAB8984}"/>
                </a:ext>
              </a:extLst>
            </p:cNvPr>
            <p:cNvSpPr/>
            <p:nvPr/>
          </p:nvSpPr>
          <p:spPr>
            <a:xfrm>
              <a:off x="8585816" y="3030644"/>
              <a:ext cx="71870" cy="89004"/>
            </a:xfrm>
            <a:custGeom>
              <a:avLst/>
              <a:gdLst/>
              <a:ahLst/>
              <a:cxnLst/>
              <a:rect l="l" t="t" r="r" b="b"/>
              <a:pathLst>
                <a:path w="86" h="106" extrusionOk="0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32;p80">
              <a:extLst>
                <a:ext uri="{FF2B5EF4-FFF2-40B4-BE49-F238E27FC236}">
                  <a16:creationId xmlns:a16="http://schemas.microsoft.com/office/drawing/2014/main" id="{70EE0C09-21C7-466B-B833-1C66A35B9789}"/>
                </a:ext>
              </a:extLst>
            </p:cNvPr>
            <p:cNvSpPr/>
            <p:nvPr/>
          </p:nvSpPr>
          <p:spPr>
            <a:xfrm>
              <a:off x="8413044" y="2724603"/>
              <a:ext cx="259397" cy="282719"/>
            </a:xfrm>
            <a:custGeom>
              <a:avLst/>
              <a:gdLst/>
              <a:ahLst/>
              <a:cxnLst/>
              <a:rect l="l" t="t" r="r" b="b"/>
              <a:pathLst>
                <a:path w="312" h="337" extrusionOk="0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33;p80">
              <a:extLst>
                <a:ext uri="{FF2B5EF4-FFF2-40B4-BE49-F238E27FC236}">
                  <a16:creationId xmlns:a16="http://schemas.microsoft.com/office/drawing/2014/main" id="{63B3967F-0A88-40EF-9E66-AF0C794FBA0A}"/>
                </a:ext>
              </a:extLst>
            </p:cNvPr>
            <p:cNvSpPr/>
            <p:nvPr/>
          </p:nvSpPr>
          <p:spPr>
            <a:xfrm>
              <a:off x="8413044" y="2464731"/>
              <a:ext cx="39980" cy="152306"/>
            </a:xfrm>
            <a:custGeom>
              <a:avLst/>
              <a:gdLst/>
              <a:ahLst/>
              <a:cxnLst/>
              <a:rect l="l" t="t" r="r" b="b"/>
              <a:pathLst>
                <a:path w="48" h="182" extrusionOk="0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34;p80">
              <a:extLst>
                <a:ext uri="{FF2B5EF4-FFF2-40B4-BE49-F238E27FC236}">
                  <a16:creationId xmlns:a16="http://schemas.microsoft.com/office/drawing/2014/main" id="{11F1CF68-E3B3-4A79-B095-69877190C394}"/>
                </a:ext>
              </a:extLst>
            </p:cNvPr>
            <p:cNvSpPr/>
            <p:nvPr/>
          </p:nvSpPr>
          <p:spPr>
            <a:xfrm>
              <a:off x="8169830" y="2526606"/>
              <a:ext cx="101379" cy="140883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35;p80">
              <a:extLst>
                <a:ext uri="{FF2B5EF4-FFF2-40B4-BE49-F238E27FC236}">
                  <a16:creationId xmlns:a16="http://schemas.microsoft.com/office/drawing/2014/main" id="{0806399A-C6CD-47C8-B34E-5F107235BDD6}"/>
                </a:ext>
              </a:extLst>
            </p:cNvPr>
            <p:cNvSpPr/>
            <p:nvPr/>
          </p:nvSpPr>
          <p:spPr>
            <a:xfrm>
              <a:off x="8730507" y="3132975"/>
              <a:ext cx="142311" cy="99951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536;p80">
              <a:extLst>
                <a:ext uri="{FF2B5EF4-FFF2-40B4-BE49-F238E27FC236}">
                  <a16:creationId xmlns:a16="http://schemas.microsoft.com/office/drawing/2014/main" id="{794033D2-9CE3-473F-BBCB-AA5B9B48F893}"/>
                </a:ext>
              </a:extLst>
            </p:cNvPr>
            <p:cNvSpPr/>
            <p:nvPr/>
          </p:nvSpPr>
          <p:spPr>
            <a:xfrm>
              <a:off x="7993726" y="2704613"/>
              <a:ext cx="142311" cy="98999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537;p80">
              <a:extLst>
                <a:ext uri="{FF2B5EF4-FFF2-40B4-BE49-F238E27FC236}">
                  <a16:creationId xmlns:a16="http://schemas.microsoft.com/office/drawing/2014/main" id="{F9491DEB-5A2A-4A13-8211-500D39005C3D}"/>
                </a:ext>
              </a:extLst>
            </p:cNvPr>
            <p:cNvSpPr/>
            <p:nvPr/>
          </p:nvSpPr>
          <p:spPr>
            <a:xfrm>
              <a:off x="8782387" y="2949255"/>
              <a:ext cx="152306" cy="40457"/>
            </a:xfrm>
            <a:custGeom>
              <a:avLst/>
              <a:gdLst/>
              <a:ahLst/>
              <a:cxnLst/>
              <a:rect l="l" t="t" r="r" b="b"/>
              <a:pathLst>
                <a:path w="183" h="48" extrusionOk="0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538;p80">
              <a:extLst>
                <a:ext uri="{FF2B5EF4-FFF2-40B4-BE49-F238E27FC236}">
                  <a16:creationId xmlns:a16="http://schemas.microsoft.com/office/drawing/2014/main" id="{E29B81D4-5C39-462A-8364-8418095E5A83}"/>
                </a:ext>
              </a:extLst>
            </p:cNvPr>
            <p:cNvSpPr/>
            <p:nvPr/>
          </p:nvSpPr>
          <p:spPr>
            <a:xfrm>
              <a:off x="7931851" y="2949255"/>
              <a:ext cx="151355" cy="40457"/>
            </a:xfrm>
            <a:custGeom>
              <a:avLst/>
              <a:gdLst/>
              <a:ahLst/>
              <a:cxnLst/>
              <a:rect l="l" t="t" r="r" b="b"/>
              <a:pathLst>
                <a:path w="182" h="48" extrusionOk="0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539;p80">
              <a:extLst>
                <a:ext uri="{FF2B5EF4-FFF2-40B4-BE49-F238E27FC236}">
                  <a16:creationId xmlns:a16="http://schemas.microsoft.com/office/drawing/2014/main" id="{02930533-41E3-45A2-BAA0-C06C4C9B56B6}"/>
                </a:ext>
              </a:extLst>
            </p:cNvPr>
            <p:cNvSpPr/>
            <p:nvPr/>
          </p:nvSpPr>
          <p:spPr>
            <a:xfrm>
              <a:off x="8730507" y="2704613"/>
              <a:ext cx="142311" cy="98999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540;p80">
              <a:extLst>
                <a:ext uri="{FF2B5EF4-FFF2-40B4-BE49-F238E27FC236}">
                  <a16:creationId xmlns:a16="http://schemas.microsoft.com/office/drawing/2014/main" id="{5ECCDD3B-F897-4CC4-A325-75905FCA79DA}"/>
                </a:ext>
              </a:extLst>
            </p:cNvPr>
            <p:cNvSpPr/>
            <p:nvPr/>
          </p:nvSpPr>
          <p:spPr>
            <a:xfrm>
              <a:off x="7993726" y="3132975"/>
              <a:ext cx="142311" cy="99951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41;p80">
              <a:extLst>
                <a:ext uri="{FF2B5EF4-FFF2-40B4-BE49-F238E27FC236}">
                  <a16:creationId xmlns:a16="http://schemas.microsoft.com/office/drawing/2014/main" id="{C8DA7372-73FD-43A4-9404-0A8DBDCF56D7}"/>
                </a:ext>
              </a:extLst>
            </p:cNvPr>
            <p:cNvSpPr/>
            <p:nvPr/>
          </p:nvSpPr>
          <p:spPr>
            <a:xfrm>
              <a:off x="8595336" y="2526606"/>
              <a:ext cx="101379" cy="140883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09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1"/>
          <p:cNvSpPr txBox="1"/>
          <p:nvPr/>
        </p:nvSpPr>
        <p:spPr>
          <a:xfrm>
            <a:off x="495254" y="215334"/>
            <a:ext cx="3856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Embedding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 in EML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29" name="Google Shape;1129;p91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1130" name="Google Shape;1130;p91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91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91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91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4" name="Google Shape;1134;p91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1135" name="Google Shape;1135;p91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1136" name="Google Shape;1136;p91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91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91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1139" name="Google Shape;1139;p91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91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91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91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3" name="Google Shape;1143;p91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91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1145" name="Google Shape;1145;p91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1146" name="Google Shape;1146;p91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1147" name="Google Shape;1147;p91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40BEF78-B24B-4BC1-BA54-D27A66E3090E}"/>
              </a:ext>
            </a:extLst>
          </p:cNvPr>
          <p:cNvSpPr txBox="1"/>
          <p:nvPr/>
        </p:nvSpPr>
        <p:spPr>
          <a:xfrm>
            <a:off x="495254" y="780825"/>
            <a:ext cx="8553904" cy="1069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EML 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it-I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embedding</a:t>
            </a:r>
            <a:r>
              <a:rPr lang="it-I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di modelli di ML in un modello di ottimizzazione, in cui diventano vincoli.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Trade-off tra costo di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embedding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– vantaggi apportati.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BD61587A-F01D-4121-B86B-0F6FE3BE13B8}"/>
              </a:ext>
            </a:extLst>
          </p:cNvPr>
          <p:cNvSpPr/>
          <p:nvPr/>
        </p:nvSpPr>
        <p:spPr>
          <a:xfrm rot="16200000">
            <a:off x="5010472" y="1109904"/>
            <a:ext cx="278676" cy="4116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878373C-9E45-495B-A6F6-9F51FF8DF0FA}"/>
              </a:ext>
            </a:extLst>
          </p:cNvPr>
          <p:cNvSpPr txBox="1"/>
          <p:nvPr/>
        </p:nvSpPr>
        <p:spPr>
          <a:xfrm>
            <a:off x="5352395" y="1094787"/>
            <a:ext cx="3463698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Esplorare le performance di NN più semplici.</a:t>
            </a:r>
            <a:endParaRPr lang="it-IT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12F0482-58D0-45D7-8D77-5DF6151D023E}"/>
              </a:ext>
            </a:extLst>
          </p:cNvPr>
          <p:cNvGrpSpPr/>
          <p:nvPr/>
        </p:nvGrpSpPr>
        <p:grpSpPr>
          <a:xfrm>
            <a:off x="4879332" y="1699170"/>
            <a:ext cx="3936761" cy="3187451"/>
            <a:chOff x="4879332" y="1699170"/>
            <a:chExt cx="3936761" cy="318745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0594F0E-2B71-4451-91AC-8D62448F0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4879332" y="1699170"/>
              <a:ext cx="3936761" cy="3187451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225B92EB-5072-4747-88C7-C90232525A27}"/>
                </a:ext>
              </a:extLst>
            </p:cNvPr>
            <p:cNvSpPr txBox="1"/>
            <p:nvPr/>
          </p:nvSpPr>
          <p:spPr>
            <a:xfrm>
              <a:off x="6937524" y="2072896"/>
              <a:ext cx="6665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>
                  <a:solidFill>
                    <a:srgbClr val="FF0000"/>
                  </a:solidFill>
                </a:rPr>
                <a:t>0.9072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3B3C2BF-D0C3-4BC3-8861-1521DD82C7A3}"/>
                </a:ext>
              </a:extLst>
            </p:cNvPr>
            <p:cNvSpPr txBox="1"/>
            <p:nvPr/>
          </p:nvSpPr>
          <p:spPr>
            <a:xfrm>
              <a:off x="5772352" y="2110328"/>
              <a:ext cx="6665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>
                  <a:solidFill>
                    <a:srgbClr val="FF0000"/>
                  </a:solidFill>
                </a:rPr>
                <a:t>0.8885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694D574A-A297-4EEF-A1E8-9731ACE0FFB0}"/>
                </a:ext>
              </a:extLst>
            </p:cNvPr>
            <p:cNvSpPr txBox="1"/>
            <p:nvPr/>
          </p:nvSpPr>
          <p:spPr>
            <a:xfrm>
              <a:off x="8102696" y="1818619"/>
              <a:ext cx="6665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>
                  <a:solidFill>
                    <a:srgbClr val="FF0000"/>
                  </a:solidFill>
                </a:rPr>
                <a:t>0.9999</a:t>
              </a: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D4AD097E-BAA0-4488-9642-87B39E51DB82}"/>
              </a:ext>
            </a:extLst>
          </p:cNvPr>
          <p:cNvGrpSpPr/>
          <p:nvPr/>
        </p:nvGrpSpPr>
        <p:grpSpPr>
          <a:xfrm>
            <a:off x="606695" y="1699171"/>
            <a:ext cx="3965305" cy="3187450"/>
            <a:chOff x="606695" y="1699171"/>
            <a:chExt cx="3965305" cy="318745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7A185B-4493-4061-A35D-8743FC7DE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695" y="1699171"/>
              <a:ext cx="3965305" cy="318745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F496ED80-A15C-4F8E-94E9-54380C8918AB}"/>
                </a:ext>
              </a:extLst>
            </p:cNvPr>
            <p:cNvSpPr txBox="1"/>
            <p:nvPr/>
          </p:nvSpPr>
          <p:spPr>
            <a:xfrm>
              <a:off x="1459225" y="2233438"/>
              <a:ext cx="6665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>
                  <a:solidFill>
                    <a:srgbClr val="FF0000"/>
                  </a:solidFill>
                </a:rPr>
                <a:t>0.8268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BFC2FC19-6C16-4ED5-8E2A-B6E458D871C8}"/>
                </a:ext>
              </a:extLst>
            </p:cNvPr>
            <p:cNvSpPr txBox="1"/>
            <p:nvPr/>
          </p:nvSpPr>
          <p:spPr>
            <a:xfrm>
              <a:off x="2651071" y="3870761"/>
              <a:ext cx="6665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>
                  <a:solidFill>
                    <a:srgbClr val="FF0000"/>
                  </a:solidFill>
                </a:rPr>
                <a:t>0.0733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0173AEE-726A-4087-A7DE-26EF45C92D66}"/>
                </a:ext>
              </a:extLst>
            </p:cNvPr>
            <p:cNvSpPr txBox="1"/>
            <p:nvPr/>
          </p:nvSpPr>
          <p:spPr>
            <a:xfrm>
              <a:off x="3905494" y="1795723"/>
              <a:ext cx="6665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>
                  <a:solidFill>
                    <a:srgbClr val="FF0000"/>
                  </a:solidFill>
                </a:rPr>
                <a:t>0.9998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0"/>
          <p:cNvSpPr txBox="1"/>
          <p:nvPr/>
        </p:nvSpPr>
        <p:spPr>
          <a:xfrm>
            <a:off x="902062" y="252561"/>
            <a:ext cx="725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it" sz="3800" dirty="0">
                <a:solidFill>
                  <a:schemeClr val="accent2">
                    <a:lumMod val="50000"/>
                  </a:schemeClr>
                </a:solidFill>
              </a:rPr>
              <a:t>Sommario</a:t>
            </a:r>
            <a:endParaRPr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10" name="Google Shape;510;p80"/>
          <p:cNvSpPr/>
          <p:nvPr/>
        </p:nvSpPr>
        <p:spPr>
          <a:xfrm>
            <a:off x="2336800" y="1201800"/>
            <a:ext cx="4915500" cy="8205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80"/>
          <p:cNvSpPr/>
          <p:nvPr/>
        </p:nvSpPr>
        <p:spPr>
          <a:xfrm>
            <a:off x="2336800" y="2022375"/>
            <a:ext cx="4915500" cy="8205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80"/>
          <p:cNvSpPr/>
          <p:nvPr/>
        </p:nvSpPr>
        <p:spPr>
          <a:xfrm>
            <a:off x="2336800" y="2842950"/>
            <a:ext cx="4915500" cy="820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80"/>
          <p:cNvSpPr/>
          <p:nvPr/>
        </p:nvSpPr>
        <p:spPr>
          <a:xfrm>
            <a:off x="2336800" y="3663526"/>
            <a:ext cx="4915500" cy="8205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80"/>
          <p:cNvSpPr/>
          <p:nvPr/>
        </p:nvSpPr>
        <p:spPr>
          <a:xfrm>
            <a:off x="1878249" y="2023250"/>
            <a:ext cx="458552" cy="820288"/>
          </a:xfrm>
          <a:custGeom>
            <a:avLst/>
            <a:gdLst/>
            <a:ahLst/>
            <a:cxnLst/>
            <a:rect l="l" t="t" r="r" b="b"/>
            <a:pathLst>
              <a:path w="337" h="709" extrusionOk="0">
                <a:moveTo>
                  <a:pt x="0" y="183"/>
                </a:moveTo>
                <a:lnTo>
                  <a:pt x="0" y="708"/>
                </a:lnTo>
                <a:lnTo>
                  <a:pt x="337" y="709"/>
                </a:lnTo>
                <a:lnTo>
                  <a:pt x="337" y="0"/>
                </a:lnTo>
                <a:lnTo>
                  <a:pt x="0" y="183"/>
                </a:lnTo>
                <a:close/>
              </a:path>
            </a:pathLst>
          </a:custGeom>
          <a:solidFill>
            <a:srgbClr val="023F6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80"/>
          <p:cNvSpPr/>
          <p:nvPr/>
        </p:nvSpPr>
        <p:spPr>
          <a:xfrm>
            <a:off x="1878249" y="1201804"/>
            <a:ext cx="458552" cy="1033170"/>
          </a:xfrm>
          <a:custGeom>
            <a:avLst/>
            <a:gdLst/>
            <a:ahLst/>
            <a:cxnLst/>
            <a:rect l="l" t="t" r="r" b="b"/>
            <a:pathLst>
              <a:path w="337" h="893" extrusionOk="0">
                <a:moveTo>
                  <a:pt x="0" y="369"/>
                </a:moveTo>
                <a:lnTo>
                  <a:pt x="0" y="893"/>
                </a:lnTo>
                <a:lnTo>
                  <a:pt x="337" y="710"/>
                </a:lnTo>
                <a:lnTo>
                  <a:pt x="337" y="0"/>
                </a:lnTo>
                <a:lnTo>
                  <a:pt x="0" y="369"/>
                </a:lnTo>
                <a:close/>
              </a:path>
            </a:pathLst>
          </a:custGeom>
          <a:solidFill>
            <a:srgbClr val="66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80"/>
          <p:cNvSpPr/>
          <p:nvPr/>
        </p:nvSpPr>
        <p:spPr>
          <a:xfrm>
            <a:off x="1878249" y="2842382"/>
            <a:ext cx="458552" cy="820288"/>
          </a:xfrm>
          <a:custGeom>
            <a:avLst/>
            <a:gdLst/>
            <a:ahLst/>
            <a:cxnLst/>
            <a:rect l="l" t="t" r="r" b="b"/>
            <a:pathLst>
              <a:path w="337" h="709" extrusionOk="0">
                <a:moveTo>
                  <a:pt x="0" y="526"/>
                </a:moveTo>
                <a:lnTo>
                  <a:pt x="0" y="1"/>
                </a:lnTo>
                <a:lnTo>
                  <a:pt x="337" y="0"/>
                </a:lnTo>
                <a:lnTo>
                  <a:pt x="337" y="709"/>
                </a:lnTo>
                <a:lnTo>
                  <a:pt x="0" y="526"/>
                </a:lnTo>
                <a:close/>
              </a:path>
            </a:pathLst>
          </a:custGeom>
          <a:solidFill>
            <a:srgbClr val="B45F0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80"/>
          <p:cNvSpPr/>
          <p:nvPr/>
        </p:nvSpPr>
        <p:spPr>
          <a:xfrm>
            <a:off x="1878249" y="3450946"/>
            <a:ext cx="458552" cy="1033170"/>
          </a:xfrm>
          <a:custGeom>
            <a:avLst/>
            <a:gdLst/>
            <a:ahLst/>
            <a:cxnLst/>
            <a:rect l="l" t="t" r="r" b="b"/>
            <a:pathLst>
              <a:path w="337" h="893" extrusionOk="0">
                <a:moveTo>
                  <a:pt x="0" y="524"/>
                </a:moveTo>
                <a:lnTo>
                  <a:pt x="0" y="0"/>
                </a:lnTo>
                <a:lnTo>
                  <a:pt x="337" y="183"/>
                </a:lnTo>
                <a:lnTo>
                  <a:pt x="337" y="893"/>
                </a:lnTo>
                <a:lnTo>
                  <a:pt x="0" y="524"/>
                </a:lnTo>
                <a:close/>
              </a:path>
            </a:pathLst>
          </a:custGeom>
          <a:solidFill>
            <a:srgbClr val="005B5D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80"/>
          <p:cNvSpPr txBox="1"/>
          <p:nvPr/>
        </p:nvSpPr>
        <p:spPr>
          <a:xfrm>
            <a:off x="2478892" y="1265595"/>
            <a:ext cx="88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Open Sans"/>
              <a:buNone/>
            </a:pPr>
            <a:r>
              <a:rPr lang="it" sz="41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4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80"/>
          <p:cNvSpPr txBox="1"/>
          <p:nvPr/>
        </p:nvSpPr>
        <p:spPr>
          <a:xfrm>
            <a:off x="2478892" y="2075423"/>
            <a:ext cx="88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Open Sans"/>
              <a:buNone/>
            </a:pPr>
            <a:r>
              <a:rPr lang="it" sz="41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4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80"/>
          <p:cNvSpPr txBox="1"/>
          <p:nvPr/>
        </p:nvSpPr>
        <p:spPr>
          <a:xfrm>
            <a:off x="2478892" y="2892546"/>
            <a:ext cx="88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Open Sans"/>
              <a:buNone/>
            </a:pPr>
            <a:r>
              <a:rPr lang="it" sz="41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4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80"/>
          <p:cNvSpPr txBox="1"/>
          <p:nvPr/>
        </p:nvSpPr>
        <p:spPr>
          <a:xfrm>
            <a:off x="2478892" y="3719397"/>
            <a:ext cx="882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Open Sans"/>
              <a:buNone/>
            </a:pPr>
            <a:r>
              <a:rPr lang="it" sz="41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 sz="4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Google Shape;522;p80"/>
          <p:cNvGrpSpPr/>
          <p:nvPr/>
        </p:nvGrpSpPr>
        <p:grpSpPr>
          <a:xfrm>
            <a:off x="6022032" y="2963162"/>
            <a:ext cx="549147" cy="549014"/>
            <a:chOff x="2700338" y="8651875"/>
            <a:chExt cx="6545262" cy="6543675"/>
          </a:xfrm>
        </p:grpSpPr>
        <p:sp>
          <p:nvSpPr>
            <p:cNvPr id="523" name="Google Shape;523;p80"/>
            <p:cNvSpPr/>
            <p:nvPr/>
          </p:nvSpPr>
          <p:spPr>
            <a:xfrm>
              <a:off x="2700338" y="10820400"/>
              <a:ext cx="4376736" cy="4375150"/>
            </a:xfrm>
            <a:custGeom>
              <a:avLst/>
              <a:gdLst/>
              <a:ahLst/>
              <a:cxnLst/>
              <a:rect l="l" t="t" r="r" b="b"/>
              <a:pathLst>
                <a:path w="1376" h="1376" extrusionOk="0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80"/>
            <p:cNvSpPr/>
            <p:nvPr/>
          </p:nvSpPr>
          <p:spPr>
            <a:xfrm>
              <a:off x="3762375" y="11879263"/>
              <a:ext cx="2255838" cy="2120900"/>
            </a:xfrm>
            <a:custGeom>
              <a:avLst/>
              <a:gdLst/>
              <a:ahLst/>
              <a:cxnLst/>
              <a:rect l="l" t="t" r="r" b="b"/>
              <a:pathLst>
                <a:path w="709" h="667" extrusionOk="0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80"/>
            <p:cNvSpPr/>
            <p:nvPr/>
          </p:nvSpPr>
          <p:spPr>
            <a:xfrm>
              <a:off x="5934075" y="8651875"/>
              <a:ext cx="3311525" cy="3309938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80"/>
            <p:cNvSpPr/>
            <p:nvPr/>
          </p:nvSpPr>
          <p:spPr>
            <a:xfrm>
              <a:off x="7000875" y="9717088"/>
              <a:ext cx="1179512" cy="1179513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80"/>
          <p:cNvGrpSpPr/>
          <p:nvPr/>
        </p:nvGrpSpPr>
        <p:grpSpPr>
          <a:xfrm>
            <a:off x="6080628" y="3779428"/>
            <a:ext cx="439546" cy="536133"/>
            <a:chOff x="7931851" y="2464731"/>
            <a:chExt cx="1002842" cy="1223210"/>
          </a:xfrm>
        </p:grpSpPr>
        <p:sp>
          <p:nvSpPr>
            <p:cNvPr id="528" name="Google Shape;528;p80"/>
            <p:cNvSpPr/>
            <p:nvPr/>
          </p:nvSpPr>
          <p:spPr>
            <a:xfrm>
              <a:off x="8120806" y="2650831"/>
              <a:ext cx="623981" cy="1037110"/>
            </a:xfrm>
            <a:custGeom>
              <a:avLst/>
              <a:gdLst/>
              <a:ahLst/>
              <a:cxnLst/>
              <a:rect l="l" t="t" r="r" b="b"/>
              <a:pathLst>
                <a:path w="750" h="1237" extrusionOk="0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17F8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80"/>
            <p:cNvSpPr/>
            <p:nvPr/>
          </p:nvSpPr>
          <p:spPr>
            <a:xfrm>
              <a:off x="8193151" y="2944496"/>
              <a:ext cx="44264" cy="75201"/>
            </a:xfrm>
            <a:custGeom>
              <a:avLst/>
              <a:gdLst/>
              <a:ahLst/>
              <a:cxnLst/>
              <a:rect l="l" t="t" r="r" b="b"/>
              <a:pathLst>
                <a:path w="53" h="90" extrusionOk="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80"/>
            <p:cNvSpPr/>
            <p:nvPr/>
          </p:nvSpPr>
          <p:spPr>
            <a:xfrm>
              <a:off x="8215045" y="3044923"/>
              <a:ext cx="160397" cy="257493"/>
            </a:xfrm>
            <a:custGeom>
              <a:avLst/>
              <a:gdLst/>
              <a:ahLst/>
              <a:cxnLst/>
              <a:rect l="l" t="t" r="r" b="b"/>
              <a:pathLst>
                <a:path w="193" h="307" extrusionOk="0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80"/>
            <p:cNvSpPr/>
            <p:nvPr/>
          </p:nvSpPr>
          <p:spPr>
            <a:xfrm>
              <a:off x="8585816" y="3030644"/>
              <a:ext cx="71870" cy="89004"/>
            </a:xfrm>
            <a:custGeom>
              <a:avLst/>
              <a:gdLst/>
              <a:ahLst/>
              <a:cxnLst/>
              <a:rect l="l" t="t" r="r" b="b"/>
              <a:pathLst>
                <a:path w="86" h="106" extrusionOk="0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80"/>
            <p:cNvSpPr/>
            <p:nvPr/>
          </p:nvSpPr>
          <p:spPr>
            <a:xfrm>
              <a:off x="8413044" y="2724603"/>
              <a:ext cx="259397" cy="282719"/>
            </a:xfrm>
            <a:custGeom>
              <a:avLst/>
              <a:gdLst/>
              <a:ahLst/>
              <a:cxnLst/>
              <a:rect l="l" t="t" r="r" b="b"/>
              <a:pathLst>
                <a:path w="312" h="337" extrusionOk="0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80"/>
            <p:cNvSpPr/>
            <p:nvPr/>
          </p:nvSpPr>
          <p:spPr>
            <a:xfrm>
              <a:off x="8413044" y="2464731"/>
              <a:ext cx="39980" cy="152306"/>
            </a:xfrm>
            <a:custGeom>
              <a:avLst/>
              <a:gdLst/>
              <a:ahLst/>
              <a:cxnLst/>
              <a:rect l="l" t="t" r="r" b="b"/>
              <a:pathLst>
                <a:path w="48" h="182" extrusionOk="0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80"/>
            <p:cNvSpPr/>
            <p:nvPr/>
          </p:nvSpPr>
          <p:spPr>
            <a:xfrm>
              <a:off x="8169830" y="2526606"/>
              <a:ext cx="101379" cy="140883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80"/>
            <p:cNvSpPr/>
            <p:nvPr/>
          </p:nvSpPr>
          <p:spPr>
            <a:xfrm>
              <a:off x="8730507" y="3132975"/>
              <a:ext cx="142311" cy="99951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80"/>
            <p:cNvSpPr/>
            <p:nvPr/>
          </p:nvSpPr>
          <p:spPr>
            <a:xfrm>
              <a:off x="7993726" y="2704613"/>
              <a:ext cx="142311" cy="98999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80"/>
            <p:cNvSpPr/>
            <p:nvPr/>
          </p:nvSpPr>
          <p:spPr>
            <a:xfrm>
              <a:off x="8782387" y="2949255"/>
              <a:ext cx="152306" cy="40457"/>
            </a:xfrm>
            <a:custGeom>
              <a:avLst/>
              <a:gdLst/>
              <a:ahLst/>
              <a:cxnLst/>
              <a:rect l="l" t="t" r="r" b="b"/>
              <a:pathLst>
                <a:path w="183" h="48" extrusionOk="0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80"/>
            <p:cNvSpPr/>
            <p:nvPr/>
          </p:nvSpPr>
          <p:spPr>
            <a:xfrm>
              <a:off x="7931851" y="2949255"/>
              <a:ext cx="151355" cy="40457"/>
            </a:xfrm>
            <a:custGeom>
              <a:avLst/>
              <a:gdLst/>
              <a:ahLst/>
              <a:cxnLst/>
              <a:rect l="l" t="t" r="r" b="b"/>
              <a:pathLst>
                <a:path w="182" h="48" extrusionOk="0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80"/>
            <p:cNvSpPr/>
            <p:nvPr/>
          </p:nvSpPr>
          <p:spPr>
            <a:xfrm>
              <a:off x="8730507" y="2704613"/>
              <a:ext cx="142311" cy="98999"/>
            </a:xfrm>
            <a:custGeom>
              <a:avLst/>
              <a:gdLst/>
              <a:ahLst/>
              <a:cxnLst/>
              <a:rect l="l" t="t" r="r" b="b"/>
              <a:pathLst>
                <a:path w="171" h="118" extrusionOk="0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80"/>
            <p:cNvSpPr/>
            <p:nvPr/>
          </p:nvSpPr>
          <p:spPr>
            <a:xfrm>
              <a:off x="7993726" y="3132975"/>
              <a:ext cx="142311" cy="99951"/>
            </a:xfrm>
            <a:custGeom>
              <a:avLst/>
              <a:gdLst/>
              <a:ahLst/>
              <a:cxnLst/>
              <a:rect l="l" t="t" r="r" b="b"/>
              <a:pathLst>
                <a:path w="171" h="119" extrusionOk="0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80"/>
            <p:cNvSpPr/>
            <p:nvPr/>
          </p:nvSpPr>
          <p:spPr>
            <a:xfrm>
              <a:off x="8595336" y="2526606"/>
              <a:ext cx="101379" cy="140883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2" name="Google Shape;542;p80"/>
          <p:cNvSpPr txBox="1"/>
          <p:nvPr/>
        </p:nvSpPr>
        <p:spPr>
          <a:xfrm>
            <a:off x="3533475" y="1329750"/>
            <a:ext cx="22635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Introduzione: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-IT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it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ontesto e obiettivi</a:t>
            </a:r>
            <a:endParaRPr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543" name="Google Shape;543;p80"/>
          <p:cNvSpPr txBox="1"/>
          <p:nvPr/>
        </p:nvSpPr>
        <p:spPr>
          <a:xfrm>
            <a:off x="3543997" y="2280685"/>
            <a:ext cx="16386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dataset</a:t>
            </a:r>
            <a:endParaRPr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544" name="Google Shape;544;p80"/>
          <p:cNvSpPr txBox="1"/>
          <p:nvPr/>
        </p:nvSpPr>
        <p:spPr>
          <a:xfrm>
            <a:off x="3543997" y="3101185"/>
            <a:ext cx="17268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Modelli predittivi</a:t>
            </a:r>
            <a:endParaRPr sz="1000" b="1" i="0" u="none" strike="noStrike" cap="none" dirty="0">
              <a:solidFill>
                <a:srgbClr val="FFFFFF"/>
              </a:solidFill>
            </a:endParaRPr>
          </a:p>
        </p:txBody>
      </p:sp>
      <p:sp>
        <p:nvSpPr>
          <p:cNvPr id="545" name="Google Shape;545;p80"/>
          <p:cNvSpPr txBox="1"/>
          <p:nvPr/>
        </p:nvSpPr>
        <p:spPr>
          <a:xfrm>
            <a:off x="3533486" y="3874822"/>
            <a:ext cx="1874333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lang="it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Prospettive future: embedding in EML</a:t>
            </a:r>
            <a:endParaRPr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Google Shape;546;p80"/>
          <p:cNvSpPr/>
          <p:nvPr/>
        </p:nvSpPr>
        <p:spPr>
          <a:xfrm>
            <a:off x="6080628" y="2174051"/>
            <a:ext cx="437400" cy="388800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80"/>
          <p:cNvSpPr/>
          <p:nvPr/>
        </p:nvSpPr>
        <p:spPr>
          <a:xfrm rot="2700000">
            <a:off x="6228982" y="1318439"/>
            <a:ext cx="142838" cy="572657"/>
          </a:xfrm>
          <a:custGeom>
            <a:avLst/>
            <a:gdLst/>
            <a:ahLst/>
            <a:cxnLst/>
            <a:rect l="l" t="t" r="r" b="b"/>
            <a:pathLst>
              <a:path w="1035916" h="4153123" extrusionOk="0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0" animBg="1"/>
      <p:bldP spid="511" grpId="0" animBg="1"/>
      <p:bldP spid="512" grpId="0" animBg="1"/>
      <p:bldP spid="513" grpId="0" animBg="1"/>
      <p:bldP spid="514" grpId="0" animBg="1"/>
      <p:bldP spid="515" grpId="0" animBg="1"/>
      <p:bldP spid="516" grpId="0" animBg="1"/>
      <p:bldP spid="517" grpId="0" animBg="1"/>
      <p:bldP spid="518" grpId="0"/>
      <p:bldP spid="519" grpId="0"/>
      <p:bldP spid="520" grpId="0"/>
      <p:bldP spid="521" grpId="0"/>
      <p:bldP spid="542" grpId="0"/>
      <p:bldP spid="543" grpId="0"/>
      <p:bldP spid="544" grpId="0"/>
      <p:bldP spid="545" grpId="0"/>
      <p:bldP spid="546" grpId="0" animBg="1"/>
      <p:bldP spid="5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3B93B03-EBDC-493D-8A8D-D690A332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482340"/>
            <a:ext cx="9144000" cy="743827"/>
          </a:xfrm>
        </p:spPr>
        <p:txBody>
          <a:bodyPr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>
                <a:solidFill>
                  <a:schemeClr val="accent2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Grazie per l’attenzione!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4CE6C0F-BB79-4E70-B06D-41343090975D}"/>
              </a:ext>
            </a:extLst>
          </p:cNvPr>
          <p:cNvGrpSpPr/>
          <p:nvPr/>
        </p:nvGrpSpPr>
        <p:grpSpPr>
          <a:xfrm>
            <a:off x="1614089" y="1884665"/>
            <a:ext cx="6198951" cy="1353855"/>
            <a:chOff x="2162729" y="2153750"/>
            <a:chExt cx="5374051" cy="1033170"/>
          </a:xfrm>
        </p:grpSpPr>
        <p:sp>
          <p:nvSpPr>
            <p:cNvPr id="510" name="Google Shape;510;p80"/>
            <p:cNvSpPr>
              <a:spLocks noChangeAspect="1"/>
            </p:cNvSpPr>
            <p:nvPr/>
          </p:nvSpPr>
          <p:spPr>
            <a:xfrm>
              <a:off x="2621280" y="2161500"/>
              <a:ext cx="4915500" cy="8205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0"/>
            <p:cNvSpPr>
              <a:spLocks noChangeAspect="1"/>
            </p:cNvSpPr>
            <p:nvPr/>
          </p:nvSpPr>
          <p:spPr>
            <a:xfrm>
              <a:off x="2162729" y="2153750"/>
              <a:ext cx="458552" cy="1033170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0"/>
            <p:cNvSpPr txBox="1">
              <a:spLocks noChangeAspect="1"/>
            </p:cNvSpPr>
            <p:nvPr/>
          </p:nvSpPr>
          <p:spPr>
            <a:xfrm>
              <a:off x="2871259" y="2280705"/>
              <a:ext cx="8829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100"/>
                <a:buFont typeface="Open Sans"/>
                <a:buNone/>
              </a:pPr>
              <a:r>
                <a:rPr lang="it" sz="44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01</a:t>
              </a:r>
              <a:endParaRPr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0"/>
            <p:cNvSpPr txBox="1">
              <a:spLocks noChangeAspect="1"/>
            </p:cNvSpPr>
            <p:nvPr/>
          </p:nvSpPr>
          <p:spPr>
            <a:xfrm>
              <a:off x="3817954" y="2289450"/>
              <a:ext cx="2335969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" sz="20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Introduzione: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-IT" sz="20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r>
                <a:rPr lang="it" sz="20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ontesto e obiettivi</a:t>
              </a:r>
              <a:endParaRPr sz="2000" b="1" i="0" u="none" strike="noStrike" cap="none" dirty="0"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80"/>
            <p:cNvSpPr>
              <a:spLocks noChangeAspect="1"/>
            </p:cNvSpPr>
            <p:nvPr/>
          </p:nvSpPr>
          <p:spPr>
            <a:xfrm rot="2700000">
              <a:off x="6532603" y="2236076"/>
              <a:ext cx="157349" cy="630833"/>
            </a:xfrm>
            <a:custGeom>
              <a:avLst/>
              <a:gdLst/>
              <a:ahLst/>
              <a:cxnLst/>
              <a:rect l="l" t="t" r="r" b="b"/>
              <a:pathLst>
                <a:path w="1035916" h="4153123" extrusionOk="0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14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82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559" name="Google Shape;559;p82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82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82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82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3" name="Google Shape;563;p82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82"/>
          <p:cNvSpPr txBox="1"/>
          <p:nvPr/>
        </p:nvSpPr>
        <p:spPr>
          <a:xfrm>
            <a:off x="446722" y="245175"/>
            <a:ext cx="6335039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Introduzione: contesto e obiettivi</a:t>
            </a:r>
            <a:endParaRPr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65" name="Google Shape;565;p82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566" name="Google Shape;566;p82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567" name="Google Shape;567;p82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568" name="Google Shape;568;p82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570" name="Google Shape;570;p82"/>
          <p:cNvSpPr txBox="1"/>
          <p:nvPr/>
        </p:nvSpPr>
        <p:spPr>
          <a:xfrm>
            <a:off x="429124" y="1052431"/>
            <a:ext cx="8268154" cy="179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i="0" u="none" strike="noStrike" cap="none" dirty="0">
                <a:solidFill>
                  <a:schemeClr val="dk1"/>
                </a:solidFill>
              </a:rPr>
              <a:t>L’attività progettuale si contestualizza all’interno del </a:t>
            </a:r>
            <a:r>
              <a:rPr lang="it-IT" i="0" u="none" strike="noStrike" cap="none" dirty="0" err="1">
                <a:solidFill>
                  <a:schemeClr val="dk1"/>
                </a:solidFill>
              </a:rPr>
              <a:t>topic</a:t>
            </a:r>
            <a:r>
              <a:rPr lang="it-IT" i="0" u="none" strike="noStrike" cap="none" dirty="0">
                <a:solidFill>
                  <a:schemeClr val="dk1"/>
                </a:solidFill>
              </a:rPr>
              <a:t> </a:t>
            </a:r>
            <a:r>
              <a:rPr lang="it-IT" i="1" u="none" strike="noStrike" cap="none" dirty="0">
                <a:solidFill>
                  <a:schemeClr val="dk1"/>
                </a:solidFill>
              </a:rPr>
              <a:t>Algorithm Runtime Prediction.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b="1" u="none" strike="noStrike" cap="none" dirty="0">
                <a:solidFill>
                  <a:schemeClr val="dk1"/>
                </a:solidFill>
              </a:rPr>
              <a:t>Obiet</a:t>
            </a:r>
            <a:r>
              <a:rPr lang="it-IT" b="1" dirty="0">
                <a:solidFill>
                  <a:schemeClr val="dk1"/>
                </a:solidFill>
              </a:rPr>
              <a:t>tivo: </a:t>
            </a:r>
            <a:r>
              <a:rPr lang="it-IT" dirty="0">
                <a:solidFill>
                  <a:schemeClr val="dk1"/>
                </a:solidFill>
              </a:rPr>
              <a:t>sviluppare dei modelli di ML in grado di fare predizioni riguardo al comportamento </a:t>
            </a:r>
            <a:r>
              <a:rPr lang="it-IT" u="sng" dirty="0">
                <a:solidFill>
                  <a:schemeClr val="dk1"/>
                </a:solidFill>
              </a:rPr>
              <a:t>online</a:t>
            </a:r>
            <a:r>
              <a:rPr lang="it-IT" dirty="0">
                <a:solidFill>
                  <a:schemeClr val="dk1"/>
                </a:solidFill>
              </a:rPr>
              <a:t> dell’algoritmo </a:t>
            </a:r>
            <a:r>
              <a:rPr lang="it-IT" i="1" dirty="0">
                <a:solidFill>
                  <a:schemeClr val="dk1"/>
                </a:solidFill>
              </a:rPr>
              <a:t>Contingency.</a:t>
            </a:r>
            <a:endParaRPr b="1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3" name="Freccia in giù 2">
            <a:extLst>
              <a:ext uri="{FF2B5EF4-FFF2-40B4-BE49-F238E27FC236}">
                <a16:creationId xmlns:a16="http://schemas.microsoft.com/office/drawing/2014/main" id="{1B2F1C39-D641-434E-A0E3-446F38EDFE53}"/>
              </a:ext>
            </a:extLst>
          </p:cNvPr>
          <p:cNvSpPr/>
          <p:nvPr/>
        </p:nvSpPr>
        <p:spPr>
          <a:xfrm>
            <a:off x="2234460" y="2094750"/>
            <a:ext cx="289909" cy="4389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047A7EB-1DA5-4878-AC4E-CF7979F85AF3}"/>
              </a:ext>
            </a:extLst>
          </p:cNvPr>
          <p:cNvSpPr txBox="1"/>
          <p:nvPr/>
        </p:nvSpPr>
        <p:spPr>
          <a:xfrm>
            <a:off x="1703754" y="2579370"/>
            <a:ext cx="6993524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200" dirty="0">
                <a:effectLst/>
                <a:latin typeface="+mn-lt"/>
                <a:ea typeface="Calibri" panose="020F0502020204030204" pitchFamily="34" charset="0"/>
              </a:rPr>
              <a:t>Algoritmo per la gestione di un sistema energetico.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200" dirty="0">
                <a:latin typeface="+mn-lt"/>
              </a:rPr>
              <a:t>Presi in input PV e Load del sistema, minimizza</a:t>
            </a:r>
            <a:r>
              <a:rPr lang="it-IT" sz="1200" dirty="0">
                <a:effectLst/>
                <a:latin typeface="+mn-lt"/>
                <a:ea typeface="Calibri" panose="020F0502020204030204" pitchFamily="34" charset="0"/>
              </a:rPr>
              <a:t> il costo energetico totale sull’orizzonte temporale considerato.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200" dirty="0">
                <a:latin typeface="+mn-lt"/>
              </a:rPr>
              <a:t>Lavora in due fasi: offline-</a:t>
            </a:r>
            <a:r>
              <a:rPr lang="it-IT" sz="1200" dirty="0"/>
              <a:t>online</a:t>
            </a:r>
            <a:r>
              <a:rPr lang="it-IT" sz="1200" dirty="0">
                <a:latin typeface="+mn-lt"/>
              </a:rPr>
              <a:t>:</a:t>
            </a:r>
            <a:endParaRPr lang="it-IT" sz="1100" dirty="0">
              <a:latin typeface="+mn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E197F5-DAE6-49D3-A1CE-752591C724A3}"/>
              </a:ext>
            </a:extLst>
          </p:cNvPr>
          <p:cNvSpPr txBox="1"/>
          <p:nvPr/>
        </p:nvSpPr>
        <p:spPr>
          <a:xfrm>
            <a:off x="2234460" y="3745523"/>
            <a:ext cx="6591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7" indent="-228600">
              <a:lnSpc>
                <a:spcPct val="150000"/>
              </a:lnSpc>
              <a:buFont typeface="+mj-lt"/>
              <a:buAutoNum type="arabicParenR"/>
            </a:pPr>
            <a:r>
              <a:rPr lang="it-IT" sz="1200" b="1" dirty="0">
                <a:latin typeface="+mn-lt"/>
              </a:rPr>
              <a:t>Offline</a:t>
            </a:r>
            <a:r>
              <a:rPr lang="it-IT" sz="1200" dirty="0">
                <a:latin typeface="+mn-lt"/>
              </a:rPr>
              <a:t>: </a:t>
            </a:r>
            <a:r>
              <a:rPr lang="it-IT" sz="1200" dirty="0">
                <a:effectLst/>
                <a:latin typeface="+mn-lt"/>
                <a:ea typeface="Calibri" panose="020F0502020204030204" pitchFamily="34" charset="0"/>
              </a:rPr>
              <a:t>vengono generate delle tracce usando un algoritmo </a:t>
            </a:r>
            <a:r>
              <a:rPr lang="it-IT" sz="1200" dirty="0" err="1">
                <a:effectLst/>
                <a:latin typeface="+mn-lt"/>
                <a:ea typeface="Calibri" panose="020F0502020204030204" pitchFamily="34" charset="0"/>
              </a:rPr>
              <a:t>anticipativo</a:t>
            </a:r>
            <a:r>
              <a:rPr lang="it-IT" sz="1200" dirty="0">
                <a:effectLst/>
                <a:latin typeface="+mn-lt"/>
                <a:ea typeface="Calibri" panose="020F0502020204030204" pitchFamily="34" charset="0"/>
              </a:rPr>
              <a:t> basato su scenari.</a:t>
            </a:r>
          </a:p>
          <a:p>
            <a:pPr marL="228600" lvl="7" indent="-228600">
              <a:lnSpc>
                <a:spcPct val="150000"/>
              </a:lnSpc>
              <a:buFont typeface="+mj-lt"/>
              <a:buAutoNum type="arabicParenR"/>
            </a:pPr>
            <a:r>
              <a:rPr lang="it-IT" sz="1200" b="1" dirty="0">
                <a:latin typeface="+mn-lt"/>
              </a:rPr>
              <a:t>Online</a:t>
            </a:r>
            <a:r>
              <a:rPr lang="it-IT" sz="1200" dirty="0">
                <a:latin typeface="+mn-lt"/>
              </a:rPr>
              <a:t>: </a:t>
            </a:r>
            <a:r>
              <a:rPr lang="it-IT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viene utilizzata l’euristica di fixing che utilizza da 1 a 100 tracce per risolvere il problema energetico.</a:t>
            </a:r>
          </a:p>
          <a:p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4CE6C0F-BB79-4E70-B06D-41343090975D}"/>
              </a:ext>
            </a:extLst>
          </p:cNvPr>
          <p:cNvGrpSpPr/>
          <p:nvPr/>
        </p:nvGrpSpPr>
        <p:grpSpPr>
          <a:xfrm>
            <a:off x="1614089" y="1884666"/>
            <a:ext cx="6198951" cy="1353855"/>
            <a:chOff x="2162729" y="2153751"/>
            <a:chExt cx="5374051" cy="1033170"/>
          </a:xfrm>
          <a:solidFill>
            <a:schemeClr val="accent2"/>
          </a:solidFill>
        </p:grpSpPr>
        <p:sp>
          <p:nvSpPr>
            <p:cNvPr id="510" name="Google Shape;510;p80"/>
            <p:cNvSpPr>
              <a:spLocks noChangeAspect="1"/>
            </p:cNvSpPr>
            <p:nvPr/>
          </p:nvSpPr>
          <p:spPr>
            <a:xfrm>
              <a:off x="2621280" y="2161499"/>
              <a:ext cx="4915500" cy="8205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0"/>
            <p:cNvSpPr>
              <a:spLocks noChangeAspect="1"/>
            </p:cNvSpPr>
            <p:nvPr/>
          </p:nvSpPr>
          <p:spPr>
            <a:xfrm>
              <a:off x="2162729" y="2153751"/>
              <a:ext cx="458552" cy="1033170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0"/>
            <p:cNvSpPr txBox="1">
              <a:spLocks noChangeAspect="1"/>
            </p:cNvSpPr>
            <p:nvPr/>
          </p:nvSpPr>
          <p:spPr>
            <a:xfrm>
              <a:off x="2871259" y="2280705"/>
              <a:ext cx="882900" cy="51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100"/>
                <a:buFont typeface="Open Sans"/>
                <a:buNone/>
              </a:pPr>
              <a:r>
                <a:rPr lang="it" sz="44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02</a:t>
              </a:r>
              <a:endParaRPr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0"/>
            <p:cNvSpPr txBox="1">
              <a:spLocks noChangeAspect="1"/>
            </p:cNvSpPr>
            <p:nvPr/>
          </p:nvSpPr>
          <p:spPr>
            <a:xfrm>
              <a:off x="4119582" y="2418436"/>
              <a:ext cx="1453014" cy="3815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-IT" sz="24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Il Dataset</a:t>
              </a:r>
              <a:endParaRPr sz="2400" b="1" i="0" u="none" strike="noStrike" cap="none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Google Shape;546;p80">
            <a:extLst>
              <a:ext uri="{FF2B5EF4-FFF2-40B4-BE49-F238E27FC236}">
                <a16:creationId xmlns:a16="http://schemas.microsoft.com/office/drawing/2014/main" id="{A3AFEEF6-2E27-4B51-8AA3-135A0B91526C}"/>
              </a:ext>
            </a:extLst>
          </p:cNvPr>
          <p:cNvSpPr/>
          <p:nvPr/>
        </p:nvSpPr>
        <p:spPr>
          <a:xfrm>
            <a:off x="6243200" y="2174050"/>
            <a:ext cx="503040" cy="500002"/>
          </a:xfrm>
          <a:custGeom>
            <a:avLst/>
            <a:gdLst/>
            <a:ahLst/>
            <a:cxnLst/>
            <a:rect l="l" t="t" r="r" b="b"/>
            <a:pathLst>
              <a:path w="3240000" h="3240000" extrusionOk="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5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84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657" name="Google Shape;657;p84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84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84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84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p84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84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663" name="Google Shape;663;p84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 dirty="0"/>
          </a:p>
        </p:txBody>
      </p:sp>
      <p:sp>
        <p:nvSpPr>
          <p:cNvPr id="664" name="Google Shape;664;p84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665" name="Google Shape;665;p84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2" name="Google Shape;564;p82">
            <a:extLst>
              <a:ext uri="{FF2B5EF4-FFF2-40B4-BE49-F238E27FC236}">
                <a16:creationId xmlns:a16="http://schemas.microsoft.com/office/drawing/2014/main" id="{B5611EE3-D420-47A9-862A-14C09C0BBC1C}"/>
              </a:ext>
            </a:extLst>
          </p:cNvPr>
          <p:cNvSpPr txBox="1"/>
          <p:nvPr/>
        </p:nvSpPr>
        <p:spPr>
          <a:xfrm>
            <a:off x="599536" y="245175"/>
            <a:ext cx="6335039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Il</a:t>
            </a:r>
            <a:r>
              <a:rPr lang="it" sz="2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2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dataset</a:t>
            </a:r>
            <a:endParaRPr sz="2800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</a:endParaRPr>
          </a:p>
        </p:txBody>
      </p:sp>
      <p:sp>
        <p:nvSpPr>
          <p:cNvPr id="23" name="Google Shape;570;p82">
            <a:extLst>
              <a:ext uri="{FF2B5EF4-FFF2-40B4-BE49-F238E27FC236}">
                <a16:creationId xmlns:a16="http://schemas.microsoft.com/office/drawing/2014/main" id="{3A20212E-2F57-430D-9031-82D5194637DE}"/>
              </a:ext>
            </a:extLst>
          </p:cNvPr>
          <p:cNvSpPr txBox="1"/>
          <p:nvPr/>
        </p:nvSpPr>
        <p:spPr>
          <a:xfrm>
            <a:off x="599536" y="932668"/>
            <a:ext cx="8097742" cy="104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i="0" u="none" strike="noStrike" cap="none" dirty="0">
                <a:solidFill>
                  <a:schemeClr val="dk1"/>
                </a:solidFill>
              </a:rPr>
              <a:t>Contiene i dati relativi all’esecuzione online dell’euristica.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i="0" u="none" strike="noStrike" cap="none" dirty="0">
                <a:solidFill>
                  <a:schemeClr val="dk1"/>
                </a:solidFill>
              </a:rPr>
              <a:t>È composto da 10000 record (100 </a:t>
            </a:r>
            <a:r>
              <a:rPr lang="it-IT" i="0" u="none" strike="noStrike" cap="none" dirty="0" err="1">
                <a:solidFill>
                  <a:schemeClr val="dk1"/>
                </a:solidFill>
              </a:rPr>
              <a:t>run</a:t>
            </a:r>
            <a:r>
              <a:rPr lang="it-IT" i="0" u="none" strike="noStrike" cap="none" dirty="0">
                <a:solidFill>
                  <a:schemeClr val="dk1"/>
                </a:solidFill>
              </a:rPr>
              <a:t> dell’euristica x 100 diverse istanze del problema).</a:t>
            </a: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dk1"/>
                </a:solidFill>
              </a:rPr>
              <a:t>Gli attributi più significativi ai fini del progetto sono:</a:t>
            </a:r>
            <a:endParaRPr lang="it-IT" i="0" u="none" strike="noStrike" cap="none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chemeClr val="dk1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8DC507D-05B3-47E1-8F0F-22D7F0BD245C}"/>
              </a:ext>
            </a:extLst>
          </p:cNvPr>
          <p:cNvGrpSpPr/>
          <p:nvPr/>
        </p:nvGrpSpPr>
        <p:grpSpPr>
          <a:xfrm>
            <a:off x="1028788" y="2056204"/>
            <a:ext cx="6701780" cy="723699"/>
            <a:chOff x="1739957" y="3266829"/>
            <a:chExt cx="6538527" cy="653199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ACB504B1-C075-4F7C-BAA5-64F7EFD9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9957" y="3317996"/>
              <a:ext cx="6538527" cy="602032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BE5EDCBB-52B4-4BD6-94FF-ED3020BC29DF}"/>
                </a:ext>
              </a:extLst>
            </p:cNvPr>
            <p:cNvSpPr/>
            <p:nvPr/>
          </p:nvSpPr>
          <p:spPr>
            <a:xfrm>
              <a:off x="1739957" y="3266831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C0285661-C369-4859-B947-048F9E94AEE5}"/>
                </a:ext>
              </a:extLst>
            </p:cNvPr>
            <p:cNvSpPr/>
            <p:nvPr/>
          </p:nvSpPr>
          <p:spPr>
            <a:xfrm>
              <a:off x="2727569" y="3266831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91E83250-6108-4262-A06A-328D4A14A79E}"/>
                </a:ext>
              </a:extLst>
            </p:cNvPr>
            <p:cNvSpPr/>
            <p:nvPr/>
          </p:nvSpPr>
          <p:spPr>
            <a:xfrm>
              <a:off x="3715181" y="3266830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612DAF6E-67CE-4780-B1F9-B319525F2F3A}"/>
                </a:ext>
              </a:extLst>
            </p:cNvPr>
            <p:cNvSpPr/>
            <p:nvPr/>
          </p:nvSpPr>
          <p:spPr>
            <a:xfrm>
              <a:off x="7113041" y="3266830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660D4F11-1CCB-414D-8002-E8A162CE019B}"/>
                </a:ext>
              </a:extLst>
            </p:cNvPr>
            <p:cNvSpPr/>
            <p:nvPr/>
          </p:nvSpPr>
          <p:spPr>
            <a:xfrm>
              <a:off x="2945081" y="3462579"/>
              <a:ext cx="987612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EE9CC8A8-92A8-43F1-9687-5FACE69E3C83}"/>
                </a:ext>
              </a:extLst>
            </p:cNvPr>
            <p:cNvSpPr/>
            <p:nvPr/>
          </p:nvSpPr>
          <p:spPr>
            <a:xfrm>
              <a:off x="4843469" y="3266829"/>
              <a:ext cx="1064961" cy="289169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5" name="Google Shape;570;p82">
            <a:extLst>
              <a:ext uri="{FF2B5EF4-FFF2-40B4-BE49-F238E27FC236}">
                <a16:creationId xmlns:a16="http://schemas.microsoft.com/office/drawing/2014/main" id="{832B3ED9-7657-4A62-A9EC-B46670AE3921}"/>
              </a:ext>
            </a:extLst>
          </p:cNvPr>
          <p:cNvSpPr txBox="1"/>
          <p:nvPr/>
        </p:nvSpPr>
        <p:spPr>
          <a:xfrm>
            <a:off x="633168" y="3060626"/>
            <a:ext cx="7097400" cy="42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it-IT" dirty="0">
                <a:solidFill>
                  <a:schemeClr val="dk1"/>
                </a:solidFill>
              </a:rPr>
              <a:t>È stata necessaria un’operazione di </a:t>
            </a:r>
            <a:r>
              <a:rPr lang="it-IT" i="1" dirty="0">
                <a:solidFill>
                  <a:schemeClr val="dk1"/>
                </a:solidFill>
              </a:rPr>
              <a:t>pulizia </a:t>
            </a:r>
            <a:r>
              <a:rPr lang="it-IT" dirty="0">
                <a:solidFill>
                  <a:schemeClr val="dk1"/>
                </a:solidFill>
              </a:rPr>
              <a:t>del dataset.</a:t>
            </a:r>
            <a:endParaRPr lang="it-IT" u="none" strike="noStrike" cap="none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it-IT" dirty="0">
              <a:solidFill>
                <a:schemeClr val="dk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C8D60C3-BC6F-4155-B6B4-CC6E0A727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371" y="3595608"/>
            <a:ext cx="2385267" cy="1089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DAB2C3B-DFA3-4FF2-A6BF-4015F058BE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4" t="3598"/>
          <a:stretch/>
        </p:blipFill>
        <p:spPr>
          <a:xfrm>
            <a:off x="5765176" y="3762223"/>
            <a:ext cx="1511289" cy="7419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0" name="Freccia in giù 39">
            <a:extLst>
              <a:ext uri="{FF2B5EF4-FFF2-40B4-BE49-F238E27FC236}">
                <a16:creationId xmlns:a16="http://schemas.microsoft.com/office/drawing/2014/main" id="{426539BE-2BFE-4026-A749-963BF4B08C3C}"/>
              </a:ext>
            </a:extLst>
          </p:cNvPr>
          <p:cNvSpPr/>
          <p:nvPr/>
        </p:nvSpPr>
        <p:spPr>
          <a:xfrm rot="16200000">
            <a:off x="4546470" y="3707648"/>
            <a:ext cx="420874" cy="85114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80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84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657" name="Google Shape;657;p84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84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84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84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p84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84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663" name="Google Shape;663;p84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 dirty="0"/>
          </a:p>
        </p:txBody>
      </p:sp>
      <p:sp>
        <p:nvSpPr>
          <p:cNvPr id="664" name="Google Shape;664;p84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665" name="Google Shape;665;p84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2" name="Google Shape;564;p82">
            <a:extLst>
              <a:ext uri="{FF2B5EF4-FFF2-40B4-BE49-F238E27FC236}">
                <a16:creationId xmlns:a16="http://schemas.microsoft.com/office/drawing/2014/main" id="{B5611EE3-D420-47A9-862A-14C09C0BBC1C}"/>
              </a:ext>
            </a:extLst>
          </p:cNvPr>
          <p:cNvSpPr txBox="1"/>
          <p:nvPr/>
        </p:nvSpPr>
        <p:spPr>
          <a:xfrm>
            <a:off x="588728" y="210726"/>
            <a:ext cx="6335039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" sz="28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Correlazioni tra le feature</a:t>
            </a:r>
            <a:endParaRPr sz="2800" dirty="0">
              <a:solidFill>
                <a:schemeClr val="accent2">
                  <a:lumMod val="50000"/>
                </a:schemeClr>
              </a:solidFill>
              <a:latin typeface="Roboto"/>
              <a:ea typeface="Roboto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4F6C8D6-ADD3-4C47-A725-0E0201C1F7A8}"/>
              </a:ext>
            </a:extLst>
          </p:cNvPr>
          <p:cNvGrpSpPr/>
          <p:nvPr/>
        </p:nvGrpSpPr>
        <p:grpSpPr>
          <a:xfrm>
            <a:off x="675452" y="1015397"/>
            <a:ext cx="4272655" cy="3848703"/>
            <a:chOff x="2210818" y="1077425"/>
            <a:chExt cx="4037581" cy="357599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331EB777-4566-4139-808A-2F6042F1D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0818" y="1077425"/>
              <a:ext cx="4037581" cy="3575991"/>
            </a:xfrm>
            <a:prstGeom prst="rect">
              <a:avLst/>
            </a:prstGeom>
          </p:spPr>
        </p:pic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93A040F3-4FA1-4C27-B2F4-DD09E3222726}"/>
                </a:ext>
              </a:extLst>
            </p:cNvPr>
            <p:cNvSpPr/>
            <p:nvPr/>
          </p:nvSpPr>
          <p:spPr>
            <a:xfrm>
              <a:off x="4739064" y="1967572"/>
              <a:ext cx="581162" cy="1742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77BDDDD5-7443-4FA3-B5CE-14E7C28031A1}"/>
                </a:ext>
              </a:extLst>
            </p:cNvPr>
            <p:cNvSpPr/>
            <p:nvPr/>
          </p:nvSpPr>
          <p:spPr>
            <a:xfrm rot="16200000">
              <a:off x="4123472" y="1968424"/>
              <a:ext cx="1162050" cy="1141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751BCA3E-87DA-4E42-AAF2-B5F1C5A75CCF}"/>
                </a:ext>
              </a:extLst>
            </p:cNvPr>
            <p:cNvSpPr/>
            <p:nvPr/>
          </p:nvSpPr>
          <p:spPr>
            <a:xfrm rot="16200000">
              <a:off x="3696457" y="1170862"/>
              <a:ext cx="1213443" cy="15273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FE01923-84A1-433F-A967-4B4188226E1F}"/>
                </a:ext>
              </a:extLst>
            </p:cNvPr>
            <p:cNvSpPr/>
            <p:nvPr/>
          </p:nvSpPr>
          <p:spPr>
            <a:xfrm>
              <a:off x="2267587" y="1879270"/>
              <a:ext cx="658495" cy="24140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99EFBF51-214A-471D-8349-4EFEA9503D45}"/>
                </a:ext>
              </a:extLst>
            </p:cNvPr>
            <p:cNvSpPr/>
            <p:nvPr/>
          </p:nvSpPr>
          <p:spPr>
            <a:xfrm rot="16200000">
              <a:off x="3035157" y="1346688"/>
              <a:ext cx="592116" cy="6210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3" name="Google Shape;570;p82">
            <a:extLst>
              <a:ext uri="{FF2B5EF4-FFF2-40B4-BE49-F238E27FC236}">
                <a16:creationId xmlns:a16="http://schemas.microsoft.com/office/drawing/2014/main" id="{48BE261E-FF03-405A-8302-D53AAC1F8DA0}"/>
              </a:ext>
            </a:extLst>
          </p:cNvPr>
          <p:cNvSpPr txBox="1"/>
          <p:nvPr/>
        </p:nvSpPr>
        <p:spPr>
          <a:xfrm>
            <a:off x="5716246" y="1657049"/>
            <a:ext cx="3183914" cy="221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i="0" u="none" strike="noStrike" cap="none" dirty="0">
                <a:solidFill>
                  <a:schemeClr val="dk1"/>
                </a:solidFill>
              </a:rPr>
              <a:t>Buona correlazione tra le feature nTraces, time e memAvg.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it-IT" sz="1600" dirty="0">
              <a:solidFill>
                <a:schemeClr val="dk1"/>
              </a:solidFill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it-IT" sz="1600" i="1" u="none" strike="noStrike" cap="none" dirty="0">
              <a:solidFill>
                <a:schemeClr val="dk1"/>
              </a:solidFill>
            </a:endParaRP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600" u="none" strike="noStrike" cap="none" dirty="0">
                <a:solidFill>
                  <a:schemeClr val="dk1"/>
                </a:solidFill>
              </a:rPr>
              <a:t>Scarsa correlazione tra sol(</a:t>
            </a:r>
            <a:r>
              <a:rPr lang="it-IT" sz="1600" u="none" strike="noStrike" cap="none" dirty="0" err="1">
                <a:solidFill>
                  <a:schemeClr val="dk1"/>
                </a:solidFill>
              </a:rPr>
              <a:t>keuro</a:t>
            </a:r>
            <a:r>
              <a:rPr lang="it-IT" sz="1600" dirty="0">
                <a:solidFill>
                  <a:schemeClr val="dk1"/>
                </a:solidFill>
              </a:rPr>
              <a:t>) e le altre feature.</a:t>
            </a:r>
            <a:endParaRPr sz="160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44" name="Google Shape;592;p82">
            <a:extLst>
              <a:ext uri="{FF2B5EF4-FFF2-40B4-BE49-F238E27FC236}">
                <a16:creationId xmlns:a16="http://schemas.microsoft.com/office/drawing/2014/main" id="{DC0FC66E-3A7B-4444-AB6F-8AC836B1FF3B}"/>
              </a:ext>
            </a:extLst>
          </p:cNvPr>
          <p:cNvSpPr/>
          <p:nvPr/>
        </p:nvSpPr>
        <p:spPr>
          <a:xfrm>
            <a:off x="5141859" y="3308297"/>
            <a:ext cx="474000" cy="438900"/>
          </a:xfrm>
          <a:prstGeom prst="donut">
            <a:avLst>
              <a:gd name="adj" fmla="val 8916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593;p82">
            <a:extLst>
              <a:ext uri="{FF2B5EF4-FFF2-40B4-BE49-F238E27FC236}">
                <a16:creationId xmlns:a16="http://schemas.microsoft.com/office/drawing/2014/main" id="{F5B8CC5D-638A-4106-8D0B-F78A224A736B}"/>
              </a:ext>
            </a:extLst>
          </p:cNvPr>
          <p:cNvSpPr/>
          <p:nvPr/>
        </p:nvSpPr>
        <p:spPr>
          <a:xfrm>
            <a:off x="5247681" y="3432831"/>
            <a:ext cx="83700" cy="777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594;p82">
            <a:extLst>
              <a:ext uri="{FF2B5EF4-FFF2-40B4-BE49-F238E27FC236}">
                <a16:creationId xmlns:a16="http://schemas.microsoft.com/office/drawing/2014/main" id="{B8540D66-577C-4139-8C76-1C311C6EF71C}"/>
              </a:ext>
            </a:extLst>
          </p:cNvPr>
          <p:cNvSpPr/>
          <p:nvPr/>
        </p:nvSpPr>
        <p:spPr>
          <a:xfrm>
            <a:off x="5431768" y="3432831"/>
            <a:ext cx="83700" cy="777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595;p82">
            <a:extLst>
              <a:ext uri="{FF2B5EF4-FFF2-40B4-BE49-F238E27FC236}">
                <a16:creationId xmlns:a16="http://schemas.microsoft.com/office/drawing/2014/main" id="{7156F2D2-FF0E-4A3A-BDC2-44EBFEEC5E4A}"/>
              </a:ext>
            </a:extLst>
          </p:cNvPr>
          <p:cNvSpPr/>
          <p:nvPr/>
        </p:nvSpPr>
        <p:spPr>
          <a:xfrm>
            <a:off x="5276120" y="3548318"/>
            <a:ext cx="205500" cy="190200"/>
          </a:xfrm>
          <a:prstGeom prst="blockArc">
            <a:avLst>
              <a:gd name="adj1" fmla="val 10800000"/>
              <a:gd name="adj2" fmla="val 21531205"/>
              <a:gd name="adj3" fmla="val 10338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282F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Elemento grafico 12" descr="Badge Tick1 con riempimento a tinta unita">
            <a:extLst>
              <a:ext uri="{FF2B5EF4-FFF2-40B4-BE49-F238E27FC236}">
                <a16:creationId xmlns:a16="http://schemas.microsoft.com/office/drawing/2014/main" id="{5B5F6995-6E3E-46F8-AC38-F4793B7B3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4389" y="1758760"/>
            <a:ext cx="589470" cy="5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1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4CE6C0F-BB79-4E70-B06D-41343090975D}"/>
              </a:ext>
            </a:extLst>
          </p:cNvPr>
          <p:cNvGrpSpPr/>
          <p:nvPr/>
        </p:nvGrpSpPr>
        <p:grpSpPr>
          <a:xfrm>
            <a:off x="1614089" y="1884665"/>
            <a:ext cx="6198951" cy="1353855"/>
            <a:chOff x="2162729" y="2153750"/>
            <a:chExt cx="5374051" cy="1033170"/>
          </a:xfrm>
        </p:grpSpPr>
        <p:sp>
          <p:nvSpPr>
            <p:cNvPr id="510" name="Google Shape;510;p80"/>
            <p:cNvSpPr>
              <a:spLocks noChangeAspect="1"/>
            </p:cNvSpPr>
            <p:nvPr/>
          </p:nvSpPr>
          <p:spPr>
            <a:xfrm>
              <a:off x="2621280" y="2161500"/>
              <a:ext cx="4915500" cy="8205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0"/>
            <p:cNvSpPr>
              <a:spLocks noChangeAspect="1"/>
            </p:cNvSpPr>
            <p:nvPr/>
          </p:nvSpPr>
          <p:spPr>
            <a:xfrm>
              <a:off x="2162729" y="2153750"/>
              <a:ext cx="458552" cy="1033170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600" b="0" i="0" u="none" strike="noStrike" cap="none" dirty="0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0"/>
            <p:cNvSpPr txBox="1">
              <a:spLocks noChangeAspect="1"/>
            </p:cNvSpPr>
            <p:nvPr/>
          </p:nvSpPr>
          <p:spPr>
            <a:xfrm>
              <a:off x="2871259" y="2280705"/>
              <a:ext cx="882900" cy="51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100"/>
                <a:buFont typeface="Open Sans"/>
                <a:buNone/>
              </a:pPr>
              <a:r>
                <a:rPr lang="it" sz="4400" b="1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03</a:t>
              </a:r>
              <a:endParaRPr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0"/>
            <p:cNvSpPr txBox="1">
              <a:spLocks noChangeAspect="1"/>
            </p:cNvSpPr>
            <p:nvPr/>
          </p:nvSpPr>
          <p:spPr>
            <a:xfrm>
              <a:off x="3854058" y="2424436"/>
              <a:ext cx="2335969" cy="294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Open Sans"/>
                <a:buNone/>
              </a:pPr>
              <a:r>
                <a:rPr lang="it-IT" sz="20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Modelli predittivi</a:t>
              </a:r>
              <a:endParaRPr sz="2000" b="1" i="0" u="none" strike="noStrike" cap="none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oogle Shape;522;p80">
            <a:extLst>
              <a:ext uri="{FF2B5EF4-FFF2-40B4-BE49-F238E27FC236}">
                <a16:creationId xmlns:a16="http://schemas.microsoft.com/office/drawing/2014/main" id="{E7789352-C2C3-411A-A0FD-C347DFA42A83}"/>
              </a:ext>
            </a:extLst>
          </p:cNvPr>
          <p:cNvGrpSpPr/>
          <p:nvPr/>
        </p:nvGrpSpPr>
        <p:grpSpPr>
          <a:xfrm>
            <a:off x="6374799" y="2116760"/>
            <a:ext cx="626175" cy="614750"/>
            <a:chOff x="2700338" y="8651875"/>
            <a:chExt cx="6545262" cy="6543675"/>
          </a:xfrm>
        </p:grpSpPr>
        <p:sp>
          <p:nvSpPr>
            <p:cNvPr id="9" name="Google Shape;523;p80">
              <a:extLst>
                <a:ext uri="{FF2B5EF4-FFF2-40B4-BE49-F238E27FC236}">
                  <a16:creationId xmlns:a16="http://schemas.microsoft.com/office/drawing/2014/main" id="{38AB1861-6AA3-4876-BB21-B3700F24F37D}"/>
                </a:ext>
              </a:extLst>
            </p:cNvPr>
            <p:cNvSpPr/>
            <p:nvPr/>
          </p:nvSpPr>
          <p:spPr>
            <a:xfrm>
              <a:off x="2700338" y="10820400"/>
              <a:ext cx="4376736" cy="4375150"/>
            </a:xfrm>
            <a:custGeom>
              <a:avLst/>
              <a:gdLst/>
              <a:ahLst/>
              <a:cxnLst/>
              <a:rect l="l" t="t" r="r" b="b"/>
              <a:pathLst>
                <a:path w="1376" h="1376" extrusionOk="0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4;p80">
              <a:extLst>
                <a:ext uri="{FF2B5EF4-FFF2-40B4-BE49-F238E27FC236}">
                  <a16:creationId xmlns:a16="http://schemas.microsoft.com/office/drawing/2014/main" id="{FBA565BD-4877-4EBE-9B81-45C984CDEEB2}"/>
                </a:ext>
              </a:extLst>
            </p:cNvPr>
            <p:cNvSpPr/>
            <p:nvPr/>
          </p:nvSpPr>
          <p:spPr>
            <a:xfrm>
              <a:off x="3762375" y="11879263"/>
              <a:ext cx="2255838" cy="2120900"/>
            </a:xfrm>
            <a:custGeom>
              <a:avLst/>
              <a:gdLst/>
              <a:ahLst/>
              <a:cxnLst/>
              <a:rect l="l" t="t" r="r" b="b"/>
              <a:pathLst>
                <a:path w="709" h="667" extrusionOk="0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5;p80">
              <a:extLst>
                <a:ext uri="{FF2B5EF4-FFF2-40B4-BE49-F238E27FC236}">
                  <a16:creationId xmlns:a16="http://schemas.microsoft.com/office/drawing/2014/main" id="{B05576A0-3025-4203-A64C-2DF029D7DCFD}"/>
                </a:ext>
              </a:extLst>
            </p:cNvPr>
            <p:cNvSpPr/>
            <p:nvPr/>
          </p:nvSpPr>
          <p:spPr>
            <a:xfrm>
              <a:off x="5934075" y="8651875"/>
              <a:ext cx="3311525" cy="3309938"/>
            </a:xfrm>
            <a:custGeom>
              <a:avLst/>
              <a:gdLst/>
              <a:ahLst/>
              <a:cxnLst/>
              <a:rect l="l" t="t" r="r" b="b"/>
              <a:pathLst>
                <a:path w="1041" h="1041" extrusionOk="0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26;p80">
              <a:extLst>
                <a:ext uri="{FF2B5EF4-FFF2-40B4-BE49-F238E27FC236}">
                  <a16:creationId xmlns:a16="http://schemas.microsoft.com/office/drawing/2014/main" id="{A6DFC4A0-0594-42F9-B49F-854D8374BEC3}"/>
                </a:ext>
              </a:extLst>
            </p:cNvPr>
            <p:cNvSpPr/>
            <p:nvPr/>
          </p:nvSpPr>
          <p:spPr>
            <a:xfrm>
              <a:off x="7000875" y="9717088"/>
              <a:ext cx="1179512" cy="1179513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282F3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91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7"/>
          <p:cNvSpPr txBox="1"/>
          <p:nvPr/>
        </p:nvSpPr>
        <p:spPr>
          <a:xfrm>
            <a:off x="488249" y="317161"/>
            <a:ext cx="6268909" cy="51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</a:rPr>
              <a:t>3.1) Linear Regression e Regression Tree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2400" dirty="0"/>
          </a:p>
        </p:txBody>
      </p:sp>
      <p:grpSp>
        <p:nvGrpSpPr>
          <p:cNvPr id="931" name="Google Shape;931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32" name="Google Shape;932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r>
                <a:rPr lang="it" sz="1000" b="1">
                  <a:solidFill>
                    <a:srgbClr val="FFFFFF"/>
                  </a:solidFill>
                </a:rPr>
                <a:t>04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6" name="Google Shape;936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37" name="Google Shape;937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38" name="Google Shape;938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0" name="Google Shape;940;p87"/>
          <p:cNvGrpSpPr/>
          <p:nvPr/>
        </p:nvGrpSpPr>
        <p:grpSpPr>
          <a:xfrm>
            <a:off x="7311774" y="73947"/>
            <a:ext cx="1385504" cy="379137"/>
            <a:chOff x="1001485" y="2416628"/>
            <a:chExt cx="6338079" cy="1915800"/>
          </a:xfrm>
        </p:grpSpPr>
        <p:sp>
          <p:nvSpPr>
            <p:cNvPr id="941" name="Google Shape;941;p87"/>
            <p:cNvSpPr/>
            <p:nvPr/>
          </p:nvSpPr>
          <p:spPr>
            <a:xfrm>
              <a:off x="1001485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87"/>
            <p:cNvSpPr/>
            <p:nvPr/>
          </p:nvSpPr>
          <p:spPr>
            <a:xfrm>
              <a:off x="235131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87"/>
            <p:cNvSpPr/>
            <p:nvPr/>
          </p:nvSpPr>
          <p:spPr>
            <a:xfrm>
              <a:off x="3896292" y="2416628"/>
              <a:ext cx="1915800" cy="1915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87"/>
            <p:cNvSpPr/>
            <p:nvPr/>
          </p:nvSpPr>
          <p:spPr>
            <a:xfrm>
              <a:off x="5423764" y="2416628"/>
              <a:ext cx="1915800" cy="19158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87"/>
          <p:cNvSpPr/>
          <p:nvPr/>
        </p:nvSpPr>
        <p:spPr>
          <a:xfrm>
            <a:off x="6978175" y="543075"/>
            <a:ext cx="2052000" cy="61800"/>
          </a:xfrm>
          <a:prstGeom prst="ellipse">
            <a:avLst/>
          </a:prstGeom>
          <a:solidFill>
            <a:schemeClr val="dk2">
              <a:alpha val="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7"/>
          <p:cNvSpPr txBox="1"/>
          <p:nvPr/>
        </p:nvSpPr>
        <p:spPr>
          <a:xfrm>
            <a:off x="8326545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4</a:t>
            </a:r>
            <a:endParaRPr sz="1000"/>
          </a:p>
        </p:txBody>
      </p:sp>
      <p:sp>
        <p:nvSpPr>
          <p:cNvPr id="947" name="Google Shape;947;p87"/>
          <p:cNvSpPr txBox="1"/>
          <p:nvPr/>
        </p:nvSpPr>
        <p:spPr>
          <a:xfrm>
            <a:off x="735396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"/>
          </a:p>
        </p:txBody>
      </p:sp>
      <p:sp>
        <p:nvSpPr>
          <p:cNvPr id="948" name="Google Shape;948;p87"/>
          <p:cNvSpPr txBox="1"/>
          <p:nvPr/>
        </p:nvSpPr>
        <p:spPr>
          <a:xfrm>
            <a:off x="7644681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000"/>
          </a:p>
        </p:txBody>
      </p:sp>
      <p:sp>
        <p:nvSpPr>
          <p:cNvPr id="949" name="Google Shape;949;p87"/>
          <p:cNvSpPr txBox="1"/>
          <p:nvPr/>
        </p:nvSpPr>
        <p:spPr>
          <a:xfrm>
            <a:off x="7986170" y="149012"/>
            <a:ext cx="322200" cy="22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it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" sz="1000" b="1">
                <a:solidFill>
                  <a:srgbClr val="FFFFFF"/>
                </a:solidFill>
              </a:rPr>
              <a:t>3</a:t>
            </a:r>
            <a:endParaRPr sz="100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FF30A0C-2996-4140-9063-CF86D8872E78}"/>
              </a:ext>
            </a:extLst>
          </p:cNvPr>
          <p:cNvSpPr txBox="1"/>
          <p:nvPr/>
        </p:nvSpPr>
        <p:spPr>
          <a:xfrm>
            <a:off x="495257" y="2822453"/>
            <a:ext cx="806962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Per evitare overfitting: Train Set 55% - Test Set 45%.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Performance valutate con le metriche R</a:t>
            </a:r>
            <a:r>
              <a:rPr lang="it-IT" sz="1600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it-IT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e MSE.</a:t>
            </a:r>
            <a:endParaRPr lang="it-IT" sz="1600" baseline="30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292D7D8-4BFF-4148-AB93-CB7D5F3B2145}"/>
                  </a:ext>
                </a:extLst>
              </p:cNvPr>
              <p:cNvSpPr txBox="1"/>
              <p:nvPr/>
            </p:nvSpPr>
            <p:spPr>
              <a:xfrm>
                <a:off x="495255" y="3848439"/>
                <a:ext cx="3880269" cy="682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,</m:t>
                      </m:r>
                      <m:limUpp>
                        <m:limUpp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lim>
                          <m:r>
                            <m:rPr>
                              <m:lit/>
                            </m:rPr>
                            <a:rPr lang="it-IT" i="0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lang="it-IT" i="0"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it-IT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lim>
                                  <m:r>
                                    <m:rPr>
                                      <m:lit/>
                                    </m:rP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lim>
                              </m:limUpp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)"/>
                                  <m:endChr m:val="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  <m:sSup>
                            <m:sSup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)"/>
                                  <m:endChr m:val="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F292D7D8-4BFF-4148-AB93-CB7D5F3B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55" y="3848439"/>
                <a:ext cx="3880269" cy="682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7CE8641-2DDB-4495-93F1-FDEDE8AF51DD}"/>
                  </a:ext>
                </a:extLst>
              </p:cNvPr>
              <p:cNvSpPr txBox="1"/>
              <p:nvPr/>
            </p:nvSpPr>
            <p:spPr>
              <a:xfrm>
                <a:off x="4293395" y="3751361"/>
                <a:ext cx="4572000" cy="780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MSE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it-IT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limUpp>
                        <m:limUpp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UppPr>
                        <m:e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lim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^</m:t>
                          </m:r>
                        </m:lim>
                      </m:limUpp>
                      <m:r>
                        <a:rPr lang="it-IT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samples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>
                                  <a:effectLst/>
                                  <a:latin typeface="Times New Roman" panose="02020603050405020304" pitchFamily="18" charset="0"/>
                                  <a:ea typeface="Calibri" panose="020F0502020204030204" pitchFamily="34" charset="0"/>
                                </a:rPr>
                                <m:t>samples</m:t>
                              </m:r>
                            </m:sub>
                          </m:sSub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^</m:t>
                              </m:r>
                            </m:lim>
                          </m:limUpp>
                        </m:e>
                        <m:sub>
                          <m:r>
                            <a:rPr lang="it-IT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sz="11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7CE8641-2DDB-4495-93F1-FDEDE8AF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95" y="3751361"/>
                <a:ext cx="4572000" cy="780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079759-4EAF-4182-AB60-12365F3C8C69}"/>
              </a:ext>
            </a:extLst>
          </p:cNvPr>
          <p:cNvSpPr txBox="1"/>
          <p:nvPr/>
        </p:nvSpPr>
        <p:spPr>
          <a:xfrm>
            <a:off x="3832860" y="988618"/>
            <a:ext cx="14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Predizione di</a:t>
            </a:r>
          </a:p>
          <a:p>
            <a:pPr algn="ctr"/>
            <a:endParaRPr lang="it-IT" sz="1800" i="1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6271C0B-B798-41B8-A932-0243B19BF357}"/>
              </a:ext>
            </a:extLst>
          </p:cNvPr>
          <p:cNvSpPr txBox="1"/>
          <p:nvPr/>
        </p:nvSpPr>
        <p:spPr>
          <a:xfrm>
            <a:off x="5373403" y="1556087"/>
            <a:ext cx="30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sol(</a:t>
            </a:r>
            <a:r>
              <a:rPr lang="it-I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keuro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Indagando come feature le possibili combinazioni di 1, 2 o 3 attributi tra</a:t>
            </a:r>
          </a:p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[nTraces, time, memAvg].</a:t>
            </a:r>
            <a:endParaRPr lang="it-IT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D73B30-BB9D-458A-B29B-4E3B681DF398}"/>
              </a:ext>
            </a:extLst>
          </p:cNvPr>
          <p:cNvSpPr txBox="1"/>
          <p:nvPr/>
        </p:nvSpPr>
        <p:spPr>
          <a:xfrm>
            <a:off x="654600" y="1556086"/>
            <a:ext cx="3109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nTraces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Times New Roman" panose="02020603050405020304" pitchFamily="18" charset="0"/>
              </a:rPr>
              <a:t>Indagando come feature le possibili combinazioni di 1, 2 o 3 attributi tra</a:t>
            </a:r>
          </a:p>
          <a:p>
            <a:pPr algn="ctr"/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[sol, time, memAvg].</a:t>
            </a:r>
            <a:endParaRPr lang="it-IT" dirty="0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6FCDBE40-D43B-4F7F-A722-93912FAD834C}"/>
              </a:ext>
            </a:extLst>
          </p:cNvPr>
          <p:cNvSpPr/>
          <p:nvPr/>
        </p:nvSpPr>
        <p:spPr>
          <a:xfrm rot="3740695">
            <a:off x="3346833" y="1079541"/>
            <a:ext cx="241141" cy="6127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in giù 32">
            <a:extLst>
              <a:ext uri="{FF2B5EF4-FFF2-40B4-BE49-F238E27FC236}">
                <a16:creationId xmlns:a16="http://schemas.microsoft.com/office/drawing/2014/main" id="{E654C255-AF62-42CB-A020-D74753FF675A}"/>
              </a:ext>
            </a:extLst>
          </p:cNvPr>
          <p:cNvSpPr/>
          <p:nvPr/>
        </p:nvSpPr>
        <p:spPr>
          <a:xfrm rot="17736210">
            <a:off x="5557084" y="1050456"/>
            <a:ext cx="241141" cy="6127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5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00000"/>
      </a:accent1>
      <a:accent2>
        <a:srgbClr val="1C4587"/>
      </a:accent2>
      <a:accent3>
        <a:srgbClr val="78909C"/>
      </a:accent3>
      <a:accent4>
        <a:srgbClr val="FFAB40"/>
      </a:accent4>
      <a:accent5>
        <a:srgbClr val="00B050"/>
      </a:accent5>
      <a:accent6>
        <a:srgbClr val="3C78D8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2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6387</TotalTime>
  <Words>893</Words>
  <Application>Microsoft Office PowerPoint</Application>
  <PresentationFormat>Presentazione su schermo (16:9)</PresentationFormat>
  <Paragraphs>205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31" baseType="lpstr">
      <vt:lpstr>Open Sans</vt:lpstr>
      <vt:lpstr>Times New Roman</vt:lpstr>
      <vt:lpstr>Courier New</vt:lpstr>
      <vt:lpstr>Calibri</vt:lpstr>
      <vt:lpstr>Roboto</vt:lpstr>
      <vt:lpstr>Bahnschrift SemiBold SemiConden</vt:lpstr>
      <vt:lpstr>Wingdings</vt:lpstr>
      <vt:lpstr>Cambria Math</vt:lpstr>
      <vt:lpstr>Arial</vt:lpstr>
      <vt:lpstr>Simple Light</vt:lpstr>
      <vt:lpstr>Cover and End Slide Master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Lorenzo Piazza</cp:lastModifiedBy>
  <cp:revision>60</cp:revision>
  <dcterms:modified xsi:type="dcterms:W3CDTF">2021-01-14T14:24:47Z</dcterms:modified>
</cp:coreProperties>
</file>