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4"/>
  </p:sldMasterIdLst>
  <p:notesMasterIdLst>
    <p:notesMasterId r:id="rId17"/>
  </p:notesMasterIdLst>
  <p:sldIdLst>
    <p:sldId id="256" r:id="rId5"/>
    <p:sldId id="258" r:id="rId6"/>
    <p:sldId id="262" r:id="rId7"/>
    <p:sldId id="307" r:id="rId8"/>
    <p:sldId id="269" r:id="rId9"/>
    <p:sldId id="309" r:id="rId10"/>
    <p:sldId id="314" r:id="rId11"/>
    <p:sldId id="316" r:id="rId12"/>
    <p:sldId id="317" r:id="rId13"/>
    <p:sldId id="320" r:id="rId14"/>
    <p:sldId id="318" r:id="rId15"/>
    <p:sldId id="282" r:id="rId16"/>
  </p:sldIdLst>
  <p:sldSz cx="9144000" cy="5143500" type="screen16x9"/>
  <p:notesSz cx="6858000" cy="9144000"/>
  <p:embeddedFontLst>
    <p:embeddedFont>
      <p:font typeface="Work Sa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ADEACC-079F-4B35-85AB-E51C86D9771F}" v="11" dt="2021-06-02T11:59:19.544"/>
    <p1510:client id="{94E8D789-2EAD-4CA5-91C1-653CBAD77BFC}" v="263" dt="2021-06-02T11:10:38.060"/>
    <p1510:client id="{967BBE41-BD3A-41EA-9150-80F3E0E1436F}" v="72" dt="2021-06-02T11:57:03.461"/>
    <p1510:client id="{DCD79A0D-523C-4A27-9E67-13CDFA0922F6}" v="945" dt="2021-06-02T11:15:20.599"/>
  </p1510:revLst>
</p1510:revInfo>
</file>

<file path=ppt/tableStyles.xml><?xml version="1.0" encoding="utf-8"?>
<a:tblStyleLst xmlns:a="http://schemas.openxmlformats.org/drawingml/2006/main" def="{682C42E9-D79F-440F-8CC5-34AD424B991E}">
  <a:tblStyle styleId="{682C42E9-D79F-440F-8CC5-34AD424B99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907076ab19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907076ab19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ececcbd5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ececcbd5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ececcbd5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8ececcbd5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907076ab1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907076ab1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412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907076ab1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907076ab1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907076ab1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907076ab1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134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907076ab1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907076ab1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35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907076ab1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907076ab1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890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907076ab1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907076ab1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47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-253">
            <a:off x="719999" y="1471113"/>
            <a:ext cx="4077600" cy="17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087250"/>
            <a:ext cx="3528300" cy="5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905700" y="539990"/>
            <a:ext cx="7332600" cy="5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2" hasCustomPrompt="1"/>
          </p:nvPr>
        </p:nvSpPr>
        <p:spPr>
          <a:xfrm>
            <a:off x="1061100" y="1795500"/>
            <a:ext cx="611100" cy="3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1"/>
          </p:nvPr>
        </p:nvSpPr>
        <p:spPr>
          <a:xfrm>
            <a:off x="1677300" y="1472025"/>
            <a:ext cx="25707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chemeClr val="dk2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3"/>
          </p:nvPr>
        </p:nvSpPr>
        <p:spPr>
          <a:xfrm>
            <a:off x="1677300" y="1755525"/>
            <a:ext cx="2570700" cy="5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4" hasCustomPrompt="1"/>
          </p:nvPr>
        </p:nvSpPr>
        <p:spPr>
          <a:xfrm>
            <a:off x="1078500" y="2686308"/>
            <a:ext cx="576300" cy="4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5"/>
          </p:nvPr>
        </p:nvSpPr>
        <p:spPr>
          <a:xfrm>
            <a:off x="1677313" y="2400600"/>
            <a:ext cx="25707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6"/>
          </p:nvPr>
        </p:nvSpPr>
        <p:spPr>
          <a:xfrm>
            <a:off x="1677300" y="2684100"/>
            <a:ext cx="2570700" cy="5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7" hasCustomPrompt="1"/>
          </p:nvPr>
        </p:nvSpPr>
        <p:spPr>
          <a:xfrm>
            <a:off x="1078500" y="3603100"/>
            <a:ext cx="576300" cy="4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8"/>
          </p:nvPr>
        </p:nvSpPr>
        <p:spPr>
          <a:xfrm>
            <a:off x="1677312" y="3319598"/>
            <a:ext cx="29361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9"/>
          </p:nvPr>
        </p:nvSpPr>
        <p:spPr>
          <a:xfrm>
            <a:off x="1677300" y="3603100"/>
            <a:ext cx="25707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3" hasCustomPrompt="1"/>
          </p:nvPr>
        </p:nvSpPr>
        <p:spPr>
          <a:xfrm>
            <a:off x="5006612" y="1797456"/>
            <a:ext cx="611100" cy="3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4"/>
          </p:nvPr>
        </p:nvSpPr>
        <p:spPr>
          <a:xfrm>
            <a:off x="5640417" y="1473975"/>
            <a:ext cx="25707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5"/>
          </p:nvPr>
        </p:nvSpPr>
        <p:spPr>
          <a:xfrm>
            <a:off x="5640400" y="1757476"/>
            <a:ext cx="2570700" cy="5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16" hasCustomPrompt="1"/>
          </p:nvPr>
        </p:nvSpPr>
        <p:spPr>
          <a:xfrm>
            <a:off x="5024012" y="2688265"/>
            <a:ext cx="576300" cy="4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7"/>
          </p:nvPr>
        </p:nvSpPr>
        <p:spPr>
          <a:xfrm>
            <a:off x="5640413" y="2402556"/>
            <a:ext cx="25707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8"/>
          </p:nvPr>
        </p:nvSpPr>
        <p:spPr>
          <a:xfrm>
            <a:off x="5640400" y="2686051"/>
            <a:ext cx="2570700" cy="5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9" hasCustomPrompt="1"/>
          </p:nvPr>
        </p:nvSpPr>
        <p:spPr>
          <a:xfrm>
            <a:off x="4988912" y="3605056"/>
            <a:ext cx="646500" cy="4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20"/>
          </p:nvPr>
        </p:nvSpPr>
        <p:spPr>
          <a:xfrm>
            <a:off x="5640417" y="3321549"/>
            <a:ext cx="25707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21"/>
          </p:nvPr>
        </p:nvSpPr>
        <p:spPr>
          <a:xfrm>
            <a:off x="5640400" y="3605050"/>
            <a:ext cx="2570700" cy="5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/>
          <p:nvPr/>
        </p:nvSpPr>
        <p:spPr>
          <a:xfrm rot="5400000">
            <a:off x="4392000" y="-345761"/>
            <a:ext cx="360000" cy="105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714375" y="1848675"/>
            <a:ext cx="3277200" cy="22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714375" y="540000"/>
            <a:ext cx="3852300" cy="8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/>
          <p:nvPr/>
        </p:nvSpPr>
        <p:spPr>
          <a:xfrm rot="5400000">
            <a:off x="1192650" y="-345761"/>
            <a:ext cx="360000" cy="105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3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905700" y="539990"/>
            <a:ext cx="7332600" cy="5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/>
          <p:nvPr/>
        </p:nvSpPr>
        <p:spPr>
          <a:xfrm rot="5400000">
            <a:off x="4392000" y="4437739"/>
            <a:ext cx="360000" cy="105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720000" y="1458900"/>
            <a:ext cx="2946300" cy="13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4" name="Google Shape;144;p22"/>
          <p:cNvSpPr/>
          <p:nvPr/>
        </p:nvSpPr>
        <p:spPr>
          <a:xfrm rot="5400000">
            <a:off x="1192742" y="-345761"/>
            <a:ext cx="360000" cy="105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6108600" cy="5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ctrTitle"/>
          </p:nvPr>
        </p:nvSpPr>
        <p:spPr>
          <a:xfrm rot="-284">
            <a:off x="720000" y="854469"/>
            <a:ext cx="3636600" cy="83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1"/>
          </p:nvPr>
        </p:nvSpPr>
        <p:spPr>
          <a:xfrm>
            <a:off x="757575" y="1629975"/>
            <a:ext cx="3994200" cy="11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Work Sans"/>
              <a:buChar char="■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0" r:id="rId4"/>
    <p:sldLayoutId id="2147483662" r:id="rId5"/>
    <p:sldLayoutId id="2147483668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/>
          <p:nvPr/>
        </p:nvSpPr>
        <p:spPr>
          <a:xfrm>
            <a:off x="5188125" y="0"/>
            <a:ext cx="1830000" cy="5143500"/>
          </a:xfrm>
          <a:prstGeom prst="rect">
            <a:avLst/>
          </a:prstGeom>
          <a:solidFill>
            <a:srgbClr val="FCC10C">
              <a:alpha val="37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subTitle" idx="1"/>
          </p:nvPr>
        </p:nvSpPr>
        <p:spPr>
          <a:xfrm>
            <a:off x="720000" y="3087249"/>
            <a:ext cx="3528300" cy="1357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@Mind Over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@NOVA IMS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group F</a:t>
            </a:r>
            <a:endParaRPr dirty="0"/>
          </a:p>
        </p:txBody>
      </p:sp>
      <p:sp>
        <p:nvSpPr>
          <p:cNvPr id="176" name="Google Shape;176;p29"/>
          <p:cNvSpPr txBox="1">
            <a:spLocks noGrp="1"/>
          </p:cNvSpPr>
          <p:nvPr>
            <p:ph type="ctrTitle"/>
          </p:nvPr>
        </p:nvSpPr>
        <p:spPr>
          <a:xfrm rot="-253">
            <a:off x="719999" y="1471113"/>
            <a:ext cx="4077600" cy="17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Retail Challenge</a:t>
            </a:r>
          </a:p>
        </p:txBody>
      </p:sp>
      <p:sp>
        <p:nvSpPr>
          <p:cNvPr id="177" name="Google Shape;177;p29"/>
          <p:cNvSpPr/>
          <p:nvPr/>
        </p:nvSpPr>
        <p:spPr>
          <a:xfrm>
            <a:off x="0" y="1604813"/>
            <a:ext cx="360000" cy="1313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CF38865-323E-48C2-AA8C-68754A3F1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944" y="937181"/>
            <a:ext cx="1948940" cy="93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0C4B085-D507-4FF0-BA84-2EFB36E11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944" y="1862098"/>
            <a:ext cx="1948943" cy="93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ACF1C6D-91B7-4393-8B6F-92103157B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364" y="3136145"/>
            <a:ext cx="2019422" cy="96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B01794B-A1F7-403B-AA5F-170C7A62B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427" y="4089407"/>
            <a:ext cx="1997359" cy="95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266;p35">
            <a:extLst>
              <a:ext uri="{FF2B5EF4-FFF2-40B4-BE49-F238E27FC236}">
                <a16:creationId xmlns:a16="http://schemas.microsoft.com/office/drawing/2014/main" id="{A34CFFD3-57F2-416F-84A2-DA38C54439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367099"/>
            <a:ext cx="7936765" cy="5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PRODUCT FORECASTING SOLUTION</a:t>
            </a:r>
            <a:endParaRPr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348F75-A1C7-4508-9C82-BA9BF367301D}"/>
              </a:ext>
            </a:extLst>
          </p:cNvPr>
          <p:cNvGrpSpPr/>
          <p:nvPr/>
        </p:nvGrpSpPr>
        <p:grpSpPr>
          <a:xfrm>
            <a:off x="515070" y="1272563"/>
            <a:ext cx="2923410" cy="1458917"/>
            <a:chOff x="2936611" y="1304488"/>
            <a:chExt cx="2923410" cy="145891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3ABA44-BC05-4E5F-989F-374212B6E87F}"/>
                </a:ext>
              </a:extLst>
            </p:cNvPr>
            <p:cNvSpPr txBox="1"/>
            <p:nvPr/>
          </p:nvSpPr>
          <p:spPr>
            <a:xfrm>
              <a:off x="3427183" y="1304488"/>
              <a:ext cx="2432838" cy="253916"/>
            </a:xfrm>
            <a:prstGeom prst="rect">
              <a:avLst/>
            </a:prstGeom>
            <a:noFill/>
          </p:spPr>
          <p:txBody>
            <a:bodyPr wrap="square" numCol="2">
              <a:spAutoFit/>
            </a:bodyPr>
            <a:lstStyle/>
            <a:p>
              <a:pPr algn="l"/>
              <a:r>
                <a:rPr lang="en-US" sz="1050" b="1" i="0" dirty="0">
                  <a:solidFill>
                    <a:srgbClr val="000000"/>
                  </a:solidFill>
                  <a:effectLst/>
                  <a:latin typeface="+mj-lt"/>
                </a:rPr>
                <a:t>Family Product No-seasonal</a:t>
              </a:r>
              <a:endParaRPr lang="en-US" sz="1050" b="0" i="0" dirty="0">
                <a:solidFill>
                  <a:srgbClr val="000000"/>
                </a:solidFill>
                <a:effectLst/>
                <a:latin typeface="+mj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9754DC7-C76A-4345-9E8D-210E5CA8D969}"/>
                </a:ext>
              </a:extLst>
            </p:cNvPr>
            <p:cNvSpPr txBox="1"/>
            <p:nvPr/>
          </p:nvSpPr>
          <p:spPr>
            <a:xfrm>
              <a:off x="2936611" y="1539993"/>
              <a:ext cx="2142499" cy="1223412"/>
            </a:xfrm>
            <a:prstGeom prst="rect">
              <a:avLst/>
            </a:prstGeom>
            <a:noFill/>
          </p:spPr>
          <p:txBody>
            <a:bodyPr wrap="square" numCol="2">
              <a:spAutoFit/>
            </a:bodyPr>
            <a:lstStyle/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sz="1050" b="0" i="0" dirty="0">
                  <a:solidFill>
                    <a:srgbClr val="000000"/>
                  </a:solidFill>
                  <a:effectLst/>
                  <a:latin typeface="+mj-lt"/>
                </a:rPr>
                <a:t>1</a:t>
              </a: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sz="1050" b="0" i="0" dirty="0">
                  <a:solidFill>
                    <a:srgbClr val="000000"/>
                  </a:solidFill>
                  <a:effectLst/>
                  <a:latin typeface="+mj-lt"/>
                </a:rPr>
                <a:t>10</a:t>
              </a: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sz="1050" b="0" i="0" dirty="0">
                  <a:solidFill>
                    <a:srgbClr val="000000"/>
                  </a:solidFill>
                  <a:effectLst/>
                  <a:latin typeface="+mj-lt"/>
                </a:rPr>
                <a:t>11</a:t>
              </a: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sz="1050" b="0" i="0" dirty="0">
                  <a:solidFill>
                    <a:srgbClr val="000000"/>
                  </a:solidFill>
                  <a:effectLst/>
                  <a:latin typeface="+mj-lt"/>
                </a:rPr>
                <a:t>12</a:t>
              </a: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sz="1050" b="0" i="0" dirty="0">
                  <a:solidFill>
                    <a:srgbClr val="000000"/>
                  </a:solidFill>
                  <a:effectLst/>
                  <a:latin typeface="+mj-lt"/>
                </a:rPr>
                <a:t>2</a:t>
              </a: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sz="1050" b="0" i="0" dirty="0">
                  <a:solidFill>
                    <a:srgbClr val="000000"/>
                  </a:solidFill>
                  <a:effectLst/>
                  <a:latin typeface="+mj-lt"/>
                </a:rPr>
                <a:t>6</a:t>
              </a: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endParaRPr lang="en-US" sz="1050" b="0" i="0" dirty="0">
                <a:solidFill>
                  <a:srgbClr val="000000"/>
                </a:solidFill>
                <a:effectLst/>
                <a:latin typeface="+mj-lt"/>
              </a:endParaRP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sz="1050" b="0" i="0" dirty="0">
                  <a:solidFill>
                    <a:srgbClr val="000000"/>
                  </a:solidFill>
                  <a:effectLst/>
                  <a:latin typeface="+mj-lt"/>
                </a:rPr>
                <a:t>7</a:t>
              </a: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sz="1050" b="0" i="0" dirty="0">
                  <a:solidFill>
                    <a:srgbClr val="000000"/>
                  </a:solidFill>
                  <a:effectLst/>
                  <a:latin typeface="+mj-lt"/>
                </a:rPr>
                <a:t>9</a:t>
              </a: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sz="1050" b="0" i="0" dirty="0">
                  <a:solidFill>
                    <a:srgbClr val="000000"/>
                  </a:solidFill>
                  <a:effectLst/>
                  <a:latin typeface="+mj-lt"/>
                </a:rPr>
                <a:t>18</a:t>
              </a: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sz="1050" b="0" i="0" dirty="0">
                  <a:solidFill>
                    <a:srgbClr val="000000"/>
                  </a:solidFill>
                  <a:effectLst/>
                  <a:latin typeface="+mj-lt"/>
                </a:rPr>
                <a:t>21</a:t>
              </a: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sz="1050" b="0" i="0" dirty="0">
                  <a:solidFill>
                    <a:srgbClr val="000000"/>
                  </a:solidFill>
                  <a:effectLst/>
                  <a:latin typeface="+mj-lt"/>
                </a:rPr>
                <a:t>4</a:t>
              </a: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sz="1050" b="0" i="0" dirty="0">
                  <a:solidFill>
                    <a:srgbClr val="000000"/>
                  </a:solidFill>
                  <a:effectLst/>
                  <a:latin typeface="+mj-lt"/>
                </a:rPr>
                <a:t>5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50A0F22-AFC6-4D0B-80C7-87540EFF1F18}"/>
              </a:ext>
            </a:extLst>
          </p:cNvPr>
          <p:cNvSpPr txBox="1"/>
          <p:nvPr/>
        </p:nvSpPr>
        <p:spPr>
          <a:xfrm>
            <a:off x="6645308" y="1734852"/>
            <a:ext cx="1983622" cy="4308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Forecast on weekly basis</a:t>
            </a:r>
          </a:p>
          <a:p>
            <a:r>
              <a:rPr lang="en-US" sz="1100" dirty="0">
                <a:solidFill>
                  <a:schemeClr val="tx1"/>
                </a:solidFill>
              </a:rPr>
              <a:t>SARIMA(0, 1, 1)x(0, 1, 1, 52)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EBD13D-1E47-4D0C-82CF-B9A6D4AF7498}"/>
              </a:ext>
            </a:extLst>
          </p:cNvPr>
          <p:cNvGrpSpPr/>
          <p:nvPr/>
        </p:nvGrpSpPr>
        <p:grpSpPr>
          <a:xfrm>
            <a:off x="437380" y="3561293"/>
            <a:ext cx="3105990" cy="1290052"/>
            <a:chOff x="2754031" y="3039031"/>
            <a:chExt cx="3105990" cy="129005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2D470E-F257-4187-BFCB-7DAED17E0BD2}"/>
                </a:ext>
              </a:extLst>
            </p:cNvPr>
            <p:cNvSpPr txBox="1"/>
            <p:nvPr/>
          </p:nvSpPr>
          <p:spPr>
            <a:xfrm>
              <a:off x="2754031" y="3428837"/>
              <a:ext cx="2626398" cy="900246"/>
            </a:xfrm>
            <a:prstGeom prst="rect">
              <a:avLst/>
            </a:prstGeom>
            <a:noFill/>
          </p:spPr>
          <p:txBody>
            <a:bodyPr wrap="square" numCol="2">
              <a:spAutoFit/>
            </a:bodyPr>
            <a:lstStyle/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sz="1050" b="0" i="0" dirty="0">
                  <a:solidFill>
                    <a:srgbClr val="000000"/>
                  </a:solidFill>
                  <a:effectLst/>
                  <a:latin typeface="+mj-lt"/>
                </a:rPr>
                <a:t>13</a:t>
              </a: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sz="1050" b="0" i="0" dirty="0">
                  <a:solidFill>
                    <a:srgbClr val="000000"/>
                  </a:solidFill>
                  <a:effectLst/>
                  <a:latin typeface="+mj-lt"/>
                </a:rPr>
                <a:t>14</a:t>
              </a: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sz="1050" b="0" i="0" dirty="0">
                  <a:solidFill>
                    <a:srgbClr val="000000"/>
                  </a:solidFill>
                  <a:effectLst/>
                  <a:latin typeface="+mj-lt"/>
                </a:rPr>
                <a:t>15</a:t>
              </a:r>
              <a:endParaRPr lang="en-US" sz="1050" dirty="0">
                <a:latin typeface="+mj-lt"/>
              </a:endParaRPr>
            </a:p>
            <a:p>
              <a:pPr marL="457200" lvl="1" algn="l"/>
              <a:endParaRPr lang="en-US" sz="1050" b="0" i="0" dirty="0">
                <a:solidFill>
                  <a:srgbClr val="000000"/>
                </a:solidFill>
                <a:effectLst/>
                <a:latin typeface="+mj-lt"/>
              </a:endParaRPr>
            </a:p>
            <a:p>
              <a:pPr marL="457200" lvl="1" algn="l"/>
              <a:endParaRPr lang="en-US" sz="1050" b="0" i="0" dirty="0">
                <a:solidFill>
                  <a:srgbClr val="000000"/>
                </a:solidFill>
                <a:effectLst/>
                <a:latin typeface="+mj-lt"/>
              </a:endParaRP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sz="1050" b="0" i="0" dirty="0">
                  <a:solidFill>
                    <a:srgbClr val="000000"/>
                  </a:solidFill>
                  <a:effectLst/>
                  <a:latin typeface="+mj-lt"/>
                </a:rPr>
                <a:t>16</a:t>
              </a: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sz="1050" b="0" i="0" dirty="0">
                  <a:solidFill>
                    <a:srgbClr val="000000"/>
                  </a:solidFill>
                  <a:effectLst/>
                  <a:latin typeface="+mj-lt"/>
                </a:rPr>
                <a:t>20</a:t>
              </a: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sz="1050" b="0" i="0" dirty="0">
                  <a:solidFill>
                    <a:srgbClr val="000000"/>
                  </a:solidFill>
                  <a:effectLst/>
                  <a:latin typeface="+mj-lt"/>
                </a:rPr>
                <a:t>17</a:t>
              </a: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endParaRPr lang="en-US" sz="1050" b="0" i="0" dirty="0">
                <a:solidFill>
                  <a:srgbClr val="000000"/>
                </a:solidFill>
                <a:effectLst/>
                <a:latin typeface="+mj-lt"/>
              </a:endParaRP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endParaRPr lang="en-US" sz="1050" b="0" i="0" dirty="0">
                <a:solidFill>
                  <a:srgbClr val="000000"/>
                </a:solidFill>
                <a:effectLst/>
                <a:latin typeface="+mj-l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56EFAD-43DB-494C-8D5A-DC91114583E1}"/>
                </a:ext>
              </a:extLst>
            </p:cNvPr>
            <p:cNvSpPr txBox="1"/>
            <p:nvPr/>
          </p:nvSpPr>
          <p:spPr>
            <a:xfrm>
              <a:off x="3233624" y="3039031"/>
              <a:ext cx="262639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i="0" dirty="0">
                  <a:solidFill>
                    <a:srgbClr val="000000"/>
                  </a:solidFill>
                  <a:effectLst/>
                  <a:latin typeface="+mj-lt"/>
                </a:rPr>
                <a:t>Family Product seasonal</a:t>
              </a:r>
              <a:r>
                <a:rPr lang="en-US" sz="1100" b="0" i="0" dirty="0">
                  <a:solidFill>
                    <a:srgbClr val="000000"/>
                  </a:solidFill>
                  <a:effectLst/>
                  <a:latin typeface="+mj-lt"/>
                </a:rPr>
                <a:t> (increasing quantity in winter or summer)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A776908-1613-4215-A072-3132B826B392}"/>
              </a:ext>
            </a:extLst>
          </p:cNvPr>
          <p:cNvSpPr txBox="1"/>
          <p:nvPr/>
        </p:nvSpPr>
        <p:spPr>
          <a:xfrm>
            <a:off x="6645308" y="3735655"/>
            <a:ext cx="2142499" cy="4308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Forecast on monthly basis</a:t>
            </a:r>
          </a:p>
          <a:p>
            <a:r>
              <a:rPr lang="en-US" sz="1100" dirty="0">
                <a:solidFill>
                  <a:schemeClr val="tx1"/>
                </a:solidFill>
              </a:rPr>
              <a:t>SARIMA(4, 0, 2)x(0, 1, 2, 12)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8C928DF-A0F8-4F21-B1DB-0FB08C4F89F1}"/>
              </a:ext>
            </a:extLst>
          </p:cNvPr>
          <p:cNvSpPr/>
          <p:nvPr/>
        </p:nvSpPr>
        <p:spPr>
          <a:xfrm rot="16200000">
            <a:off x="6053580" y="1858061"/>
            <a:ext cx="353746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D9C7E03B-354B-48D5-971D-287FD3E853B9}"/>
              </a:ext>
            </a:extLst>
          </p:cNvPr>
          <p:cNvSpPr/>
          <p:nvPr/>
        </p:nvSpPr>
        <p:spPr>
          <a:xfrm rot="16200000">
            <a:off x="6093626" y="3781729"/>
            <a:ext cx="353746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6;p35">
            <a:extLst>
              <a:ext uri="{FF2B5EF4-FFF2-40B4-BE49-F238E27FC236}">
                <a16:creationId xmlns:a16="http://schemas.microsoft.com/office/drawing/2014/main" id="{DA7F49A3-53C1-47C4-9250-9CD4422CDDEB}"/>
              </a:ext>
            </a:extLst>
          </p:cNvPr>
          <p:cNvSpPr txBox="1">
            <a:spLocks/>
          </p:cNvSpPr>
          <p:nvPr/>
        </p:nvSpPr>
        <p:spPr>
          <a:xfrm>
            <a:off x="720000" y="386656"/>
            <a:ext cx="61086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/>
              <a:t>4. FORECASTING</a:t>
            </a:r>
            <a:endParaRPr lang="en-US" dirty="0"/>
          </a:p>
        </p:txBody>
      </p:sp>
      <p:sp>
        <p:nvSpPr>
          <p:cNvPr id="5" name="Google Shape;446;p42">
            <a:extLst>
              <a:ext uri="{FF2B5EF4-FFF2-40B4-BE49-F238E27FC236}">
                <a16:creationId xmlns:a16="http://schemas.microsoft.com/office/drawing/2014/main" id="{62B6305A-7C0D-4611-A80B-9AD4C21AD31B}"/>
              </a:ext>
            </a:extLst>
          </p:cNvPr>
          <p:cNvSpPr txBox="1"/>
          <p:nvPr/>
        </p:nvSpPr>
        <p:spPr>
          <a:xfrm>
            <a:off x="720000" y="910999"/>
            <a:ext cx="8127163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POINT OF SALE REVENUE - MONTHLY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F6714AB-64E7-480A-AFB3-4E298012F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575" y="1622027"/>
            <a:ext cx="2199335" cy="13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8D24B262-AFAB-4065-AE89-3AAB506BD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93579"/>
              </p:ext>
            </p:extLst>
          </p:nvPr>
        </p:nvGraphicFramePr>
        <p:xfrm>
          <a:off x="4303053" y="1343731"/>
          <a:ext cx="2705122" cy="11887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52389">
                  <a:extLst>
                    <a:ext uri="{9D8B030D-6E8A-4147-A177-3AD203B41FA5}">
                      <a16:colId xmlns:a16="http://schemas.microsoft.com/office/drawing/2014/main" val="3576722085"/>
                    </a:ext>
                  </a:extLst>
                </a:gridCol>
                <a:gridCol w="658006">
                  <a:extLst>
                    <a:ext uri="{9D8B030D-6E8A-4147-A177-3AD203B41FA5}">
                      <a16:colId xmlns:a16="http://schemas.microsoft.com/office/drawing/2014/main" val="3184149724"/>
                    </a:ext>
                  </a:extLst>
                </a:gridCol>
                <a:gridCol w="674120">
                  <a:extLst>
                    <a:ext uri="{9D8B030D-6E8A-4147-A177-3AD203B41FA5}">
                      <a16:colId xmlns:a16="http://schemas.microsoft.com/office/drawing/2014/main" val="1037434914"/>
                    </a:ext>
                  </a:extLst>
                </a:gridCol>
                <a:gridCol w="520607">
                  <a:extLst>
                    <a:ext uri="{9D8B030D-6E8A-4147-A177-3AD203B41FA5}">
                      <a16:colId xmlns:a16="http://schemas.microsoft.com/office/drawing/2014/main" val="1931640094"/>
                    </a:ext>
                  </a:extLst>
                </a:gridCol>
              </a:tblGrid>
              <a:tr h="125005">
                <a:tc grid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ysClr val="windowText" lastClr="000000"/>
                          </a:solidFill>
                        </a:rPr>
                        <a:t>SARIMA(0, 1,3)x(0, 1, 1, 12)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ysClr val="windowText" lastClr="000000"/>
                          </a:solidFill>
                        </a:rPr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ysClr val="windowText" lastClr="000000"/>
                          </a:solidFill>
                        </a:rPr>
                        <a:t>MAPE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573829"/>
                  </a:ext>
                </a:extLst>
              </a:tr>
              <a:tr h="200008">
                <a:tc>
                  <a:txBody>
                    <a:bodyPr/>
                    <a:lstStyle/>
                    <a:p>
                      <a:r>
                        <a:rPr lang="en-US" sz="800" dirty="0"/>
                        <a:t>In-Sample Forecast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686916.94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0.0237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5535260"/>
                  </a:ext>
                </a:extLst>
              </a:tr>
              <a:tr h="125005">
                <a:tc rowSpan="3">
                  <a:txBody>
                    <a:bodyPr/>
                    <a:lstStyle/>
                    <a:p>
                      <a:r>
                        <a:rPr lang="en-US" sz="800" dirty="0"/>
                        <a:t>Out-of-Sample Forecast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782189.66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0.0293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695131"/>
                  </a:ext>
                </a:extLst>
              </a:tr>
              <a:tr h="125005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T+2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696350.81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0.0235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712870"/>
                  </a:ext>
                </a:extLst>
              </a:tr>
              <a:tr h="125005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T+3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808669.95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0.0291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49746"/>
                  </a:ext>
                </a:extLst>
              </a:tr>
            </a:tbl>
          </a:graphicData>
        </a:graphic>
      </p:graphicFrame>
      <p:pic>
        <p:nvPicPr>
          <p:cNvPr id="1034" name="Picture 10">
            <a:extLst>
              <a:ext uri="{FF2B5EF4-FFF2-40B4-BE49-F238E27FC236}">
                <a16:creationId xmlns:a16="http://schemas.microsoft.com/office/drawing/2014/main" id="{A77E44ED-36B5-4712-A8DF-CB815C114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059" y="3503460"/>
            <a:ext cx="2264812" cy="135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D76F496D-D36D-4AF1-B35A-40959251A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655091"/>
              </p:ext>
            </p:extLst>
          </p:nvPr>
        </p:nvGraphicFramePr>
        <p:xfrm>
          <a:off x="4303053" y="3200228"/>
          <a:ext cx="2705121" cy="11887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52388">
                  <a:extLst>
                    <a:ext uri="{9D8B030D-6E8A-4147-A177-3AD203B41FA5}">
                      <a16:colId xmlns:a16="http://schemas.microsoft.com/office/drawing/2014/main" val="3576722085"/>
                    </a:ext>
                  </a:extLst>
                </a:gridCol>
                <a:gridCol w="691378">
                  <a:extLst>
                    <a:ext uri="{9D8B030D-6E8A-4147-A177-3AD203B41FA5}">
                      <a16:colId xmlns:a16="http://schemas.microsoft.com/office/drawing/2014/main" val="3184149724"/>
                    </a:ext>
                  </a:extLst>
                </a:gridCol>
                <a:gridCol w="607376">
                  <a:extLst>
                    <a:ext uri="{9D8B030D-6E8A-4147-A177-3AD203B41FA5}">
                      <a16:colId xmlns:a16="http://schemas.microsoft.com/office/drawing/2014/main" val="1037434914"/>
                    </a:ext>
                  </a:extLst>
                </a:gridCol>
                <a:gridCol w="553979">
                  <a:extLst>
                    <a:ext uri="{9D8B030D-6E8A-4147-A177-3AD203B41FA5}">
                      <a16:colId xmlns:a16="http://schemas.microsoft.com/office/drawing/2014/main" val="1931640094"/>
                    </a:ext>
                  </a:extLst>
                </a:gridCol>
              </a:tblGrid>
              <a:tr h="12500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ysClr val="windowText" lastClr="000000"/>
                          </a:solidFill>
                        </a:rPr>
                        <a:t>SARIMA(2, 1, 0)x(1, 1, 1, 12)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ysClr val="windowText" lastClr="000000"/>
                          </a:solidFill>
                        </a:rPr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ysClr val="windowText" lastClr="000000"/>
                          </a:solidFill>
                        </a:rPr>
                        <a:t>MAPE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573829"/>
                  </a:ext>
                </a:extLst>
              </a:tr>
              <a:tr h="200008">
                <a:tc>
                  <a:txBody>
                    <a:bodyPr/>
                    <a:lstStyle/>
                    <a:p>
                      <a:r>
                        <a:rPr lang="en-US" sz="800" dirty="0"/>
                        <a:t>In-Sample Forecast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1334018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0.0484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5535260"/>
                  </a:ext>
                </a:extLst>
              </a:tr>
              <a:tr h="125005">
                <a:tc rowSpan="3">
                  <a:txBody>
                    <a:bodyPr/>
                    <a:lstStyle/>
                    <a:p>
                      <a:r>
                        <a:rPr lang="en-US" sz="800" dirty="0"/>
                        <a:t>Out-of-Sample Forecast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2468038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0.0858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695131"/>
                  </a:ext>
                </a:extLst>
              </a:tr>
              <a:tr h="125005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T+2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1950022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0.0665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712870"/>
                  </a:ext>
                </a:extLst>
              </a:tr>
              <a:tr h="125005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T+3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1738001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0.0525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4974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69B3DAA-8F2B-4CE2-A127-D54816305483}"/>
              </a:ext>
            </a:extLst>
          </p:cNvPr>
          <p:cNvSpPr txBox="1"/>
          <p:nvPr/>
        </p:nvSpPr>
        <p:spPr>
          <a:xfrm>
            <a:off x="2071684" y="1338760"/>
            <a:ext cx="2100226" cy="2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Point-of-sale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F4FEA2-57A0-4DCE-B0C9-69C7A0C50BE4}"/>
              </a:ext>
            </a:extLst>
          </p:cNvPr>
          <p:cNvSpPr txBox="1"/>
          <p:nvPr/>
        </p:nvSpPr>
        <p:spPr>
          <a:xfrm>
            <a:off x="2032268" y="3200228"/>
            <a:ext cx="2151958" cy="2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Point-of-sale 19</a:t>
            </a:r>
          </a:p>
        </p:txBody>
      </p:sp>
      <p:sp>
        <p:nvSpPr>
          <p:cNvPr id="15" name="Google Shape;506;p46">
            <a:extLst>
              <a:ext uri="{FF2B5EF4-FFF2-40B4-BE49-F238E27FC236}">
                <a16:creationId xmlns:a16="http://schemas.microsoft.com/office/drawing/2014/main" id="{6FE8DE8A-1395-47BA-968D-83FA4C83D711}"/>
              </a:ext>
            </a:extLst>
          </p:cNvPr>
          <p:cNvSpPr txBox="1">
            <a:spLocks/>
          </p:cNvSpPr>
          <p:nvPr/>
        </p:nvSpPr>
        <p:spPr>
          <a:xfrm>
            <a:off x="164163" y="1301599"/>
            <a:ext cx="21378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 algn="ctr">
              <a:spcAft>
                <a:spcPts val="1600"/>
              </a:spcAft>
              <a:buFont typeface="Work Sans"/>
              <a:buNone/>
            </a:pPr>
            <a:r>
              <a:rPr lang="en-US" b="1" dirty="0"/>
              <a:t>Cluster 1</a:t>
            </a:r>
          </a:p>
        </p:txBody>
      </p:sp>
      <p:sp>
        <p:nvSpPr>
          <p:cNvPr id="16" name="Google Shape;511;p46">
            <a:extLst>
              <a:ext uri="{FF2B5EF4-FFF2-40B4-BE49-F238E27FC236}">
                <a16:creationId xmlns:a16="http://schemas.microsoft.com/office/drawing/2014/main" id="{3E80BBF0-7454-4511-AB43-E9437013F5C8}"/>
              </a:ext>
            </a:extLst>
          </p:cNvPr>
          <p:cNvSpPr txBox="1">
            <a:spLocks/>
          </p:cNvSpPr>
          <p:nvPr/>
        </p:nvSpPr>
        <p:spPr>
          <a:xfrm>
            <a:off x="60764" y="3136527"/>
            <a:ext cx="2344598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US" b="1" dirty="0"/>
              <a:t>Cluster 2</a:t>
            </a:r>
          </a:p>
        </p:txBody>
      </p:sp>
    </p:spTree>
    <p:extLst>
      <p:ext uri="{BB962C8B-B14F-4D97-AF65-F5344CB8AC3E}">
        <p14:creationId xmlns:p14="http://schemas.microsoft.com/office/powerpoint/2010/main" val="2586464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6" name="Google Shape;726;p55"/>
          <p:cNvPicPr preferRelativeResize="0"/>
          <p:nvPr/>
        </p:nvPicPr>
        <p:blipFill rotWithShape="1">
          <a:blip r:embed="rId3">
            <a:alphaModFix/>
          </a:blip>
          <a:srcRect l="34531" t="2959" r="14136"/>
          <a:stretch/>
        </p:blipFill>
        <p:spPr>
          <a:xfrm>
            <a:off x="5066400" y="0"/>
            <a:ext cx="40776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55"/>
          <p:cNvSpPr/>
          <p:nvPr/>
        </p:nvSpPr>
        <p:spPr>
          <a:xfrm>
            <a:off x="5066400" y="0"/>
            <a:ext cx="1857300" cy="5143500"/>
          </a:xfrm>
          <a:prstGeom prst="rect">
            <a:avLst/>
          </a:prstGeom>
          <a:solidFill>
            <a:srgbClr val="FCC10C">
              <a:alpha val="37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55"/>
          <p:cNvSpPr txBox="1">
            <a:spLocks noGrp="1"/>
          </p:cNvSpPr>
          <p:nvPr>
            <p:ph type="ctrTitle"/>
          </p:nvPr>
        </p:nvSpPr>
        <p:spPr>
          <a:xfrm rot="-284">
            <a:off x="720000" y="854469"/>
            <a:ext cx="3636600" cy="83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THANKS</a:t>
            </a:r>
            <a:r>
              <a:rPr lang="en" sz="5300"/>
              <a:t>!</a:t>
            </a:r>
            <a:endParaRPr sz="5300"/>
          </a:p>
        </p:txBody>
      </p:sp>
      <p:sp>
        <p:nvSpPr>
          <p:cNvPr id="729" name="Google Shape;729;p55"/>
          <p:cNvSpPr txBox="1">
            <a:spLocks noGrp="1"/>
          </p:cNvSpPr>
          <p:nvPr>
            <p:ph type="subTitle" idx="1"/>
          </p:nvPr>
        </p:nvSpPr>
        <p:spPr>
          <a:xfrm>
            <a:off x="757575" y="1629974"/>
            <a:ext cx="3994200" cy="1667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GROUP F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Lorenzo Pigozzi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Phuc Nguyen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Ema</a:t>
            </a:r>
            <a:r>
              <a:rPr lang="en-US" sz="1600" b="1" dirty="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 Mandura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Xavier Gonçalves</a:t>
            </a:r>
          </a:p>
        </p:txBody>
      </p:sp>
      <p:sp>
        <p:nvSpPr>
          <p:cNvPr id="737" name="Google Shape;737;p55"/>
          <p:cNvSpPr/>
          <p:nvPr/>
        </p:nvSpPr>
        <p:spPr>
          <a:xfrm rot="5400000">
            <a:off x="1192742" y="-345761"/>
            <a:ext cx="360000" cy="105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/>
          <p:nvPr/>
        </p:nvSpPr>
        <p:spPr>
          <a:xfrm>
            <a:off x="1123067" y="1693200"/>
            <a:ext cx="519900" cy="51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905700" y="539990"/>
            <a:ext cx="7332600" cy="5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 </a:t>
            </a:r>
            <a:endParaRPr/>
          </a:p>
        </p:txBody>
      </p:sp>
      <p:sp>
        <p:nvSpPr>
          <p:cNvPr id="190" name="Google Shape;190;p31"/>
          <p:cNvSpPr/>
          <p:nvPr/>
        </p:nvSpPr>
        <p:spPr>
          <a:xfrm>
            <a:off x="1123067" y="2630046"/>
            <a:ext cx="519900" cy="51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1"/>
          <p:cNvSpPr txBox="1">
            <a:spLocks noGrp="1"/>
          </p:cNvSpPr>
          <p:nvPr>
            <p:ph type="title" idx="2"/>
          </p:nvPr>
        </p:nvSpPr>
        <p:spPr>
          <a:xfrm>
            <a:off x="1061100" y="1795500"/>
            <a:ext cx="611100" cy="3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0</a:t>
            </a:r>
            <a:r>
              <a:rPr lang="en"/>
              <a:t>1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92" name="Google Shape;192;p31"/>
          <p:cNvSpPr txBox="1">
            <a:spLocks noGrp="1"/>
          </p:cNvSpPr>
          <p:nvPr>
            <p:ph type="subTitle" idx="1"/>
          </p:nvPr>
        </p:nvSpPr>
        <p:spPr>
          <a:xfrm>
            <a:off x="1677300" y="1472025"/>
            <a:ext cx="2747862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ABOUT THE DATASET</a:t>
            </a:r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subTitle" idx="3"/>
          </p:nvPr>
        </p:nvSpPr>
        <p:spPr>
          <a:xfrm>
            <a:off x="1677300" y="1755525"/>
            <a:ext cx="2570700" cy="5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we do with the dataset</a:t>
            </a:r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title" idx="4"/>
          </p:nvPr>
        </p:nvSpPr>
        <p:spPr>
          <a:xfrm>
            <a:off x="1078500" y="2686308"/>
            <a:ext cx="576300" cy="4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subTitle" idx="5"/>
          </p:nvPr>
        </p:nvSpPr>
        <p:spPr>
          <a:xfrm>
            <a:off x="1672200" y="2494998"/>
            <a:ext cx="2570700" cy="829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96" name="Google Shape;196;p31"/>
          <p:cNvSpPr/>
          <p:nvPr/>
        </p:nvSpPr>
        <p:spPr>
          <a:xfrm>
            <a:off x="1123067" y="3549129"/>
            <a:ext cx="519900" cy="51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title" idx="7"/>
          </p:nvPr>
        </p:nvSpPr>
        <p:spPr>
          <a:xfrm>
            <a:off x="1078500" y="3603100"/>
            <a:ext cx="576300" cy="4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9" name="Google Shape;199;p31"/>
          <p:cNvSpPr txBox="1">
            <a:spLocks noGrp="1"/>
          </p:cNvSpPr>
          <p:nvPr>
            <p:ph type="subTitle" idx="8"/>
          </p:nvPr>
        </p:nvSpPr>
        <p:spPr>
          <a:xfrm>
            <a:off x="1677312" y="3319598"/>
            <a:ext cx="29361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err="1"/>
              <a:t>PoS</a:t>
            </a:r>
            <a:r>
              <a:rPr lang="en"/>
              <a:t> CLUSTERS</a:t>
            </a:r>
            <a:endParaRPr lang="en-US"/>
          </a:p>
        </p:txBody>
      </p:sp>
      <p:sp>
        <p:nvSpPr>
          <p:cNvPr id="200" name="Google Shape;200;p31"/>
          <p:cNvSpPr/>
          <p:nvPr/>
        </p:nvSpPr>
        <p:spPr>
          <a:xfrm>
            <a:off x="5057843" y="1693200"/>
            <a:ext cx="519900" cy="51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1"/>
          <p:cNvSpPr/>
          <p:nvPr/>
        </p:nvSpPr>
        <p:spPr>
          <a:xfrm>
            <a:off x="5057843" y="2630046"/>
            <a:ext cx="519900" cy="51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1"/>
          <p:cNvSpPr/>
          <p:nvPr/>
        </p:nvSpPr>
        <p:spPr>
          <a:xfrm>
            <a:off x="5057843" y="3549129"/>
            <a:ext cx="519900" cy="51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subTitle" idx="9"/>
          </p:nvPr>
        </p:nvSpPr>
        <p:spPr>
          <a:xfrm>
            <a:off x="1677300" y="3635449"/>
            <a:ext cx="25707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SzPts val="1100"/>
            </a:pPr>
            <a:r>
              <a:rPr lang="en"/>
              <a:t>Point of Sale by Value</a:t>
            </a:r>
            <a:endParaRPr lang="en-US"/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 idx="13"/>
          </p:nvPr>
        </p:nvSpPr>
        <p:spPr>
          <a:xfrm>
            <a:off x="5006612" y="1797456"/>
            <a:ext cx="611100" cy="3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subTitle" idx="14"/>
          </p:nvPr>
        </p:nvSpPr>
        <p:spPr>
          <a:xfrm>
            <a:off x="5489455" y="1473975"/>
            <a:ext cx="25707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 err="1"/>
              <a:t>PoS</a:t>
            </a:r>
            <a:r>
              <a:rPr lang="en"/>
              <a:t> CLUSTERS</a:t>
            </a:r>
            <a:endParaRPr lang="en" b="0"/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"/>
          </a:p>
        </p:txBody>
      </p:sp>
      <p:sp>
        <p:nvSpPr>
          <p:cNvPr id="206" name="Google Shape;206;p31"/>
          <p:cNvSpPr txBox="1">
            <a:spLocks noGrp="1"/>
          </p:cNvSpPr>
          <p:nvPr>
            <p:ph type="subTitle" idx="15"/>
          </p:nvPr>
        </p:nvSpPr>
        <p:spPr>
          <a:xfrm>
            <a:off x="5640400" y="1757476"/>
            <a:ext cx="2570700" cy="5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Point of Sales by Product Preferences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title" idx="16"/>
          </p:nvPr>
        </p:nvSpPr>
        <p:spPr>
          <a:xfrm>
            <a:off x="5024012" y="2688265"/>
            <a:ext cx="576300" cy="4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08" name="Google Shape;208;p31"/>
          <p:cNvSpPr txBox="1">
            <a:spLocks noGrp="1"/>
          </p:cNvSpPr>
          <p:nvPr>
            <p:ph type="subTitle" idx="17"/>
          </p:nvPr>
        </p:nvSpPr>
        <p:spPr>
          <a:xfrm>
            <a:off x="5640413" y="2402556"/>
            <a:ext cx="25707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FORECASTING</a:t>
            </a:r>
          </a:p>
        </p:txBody>
      </p:sp>
      <p:sp>
        <p:nvSpPr>
          <p:cNvPr id="210" name="Google Shape;210;p31"/>
          <p:cNvSpPr txBox="1">
            <a:spLocks noGrp="1"/>
          </p:cNvSpPr>
          <p:nvPr>
            <p:ph type="title" idx="19"/>
          </p:nvPr>
        </p:nvSpPr>
        <p:spPr>
          <a:xfrm>
            <a:off x="4988912" y="3605056"/>
            <a:ext cx="646500" cy="4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subTitle" idx="20"/>
          </p:nvPr>
        </p:nvSpPr>
        <p:spPr>
          <a:xfrm>
            <a:off x="5640417" y="3321549"/>
            <a:ext cx="25707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FORECASTING</a:t>
            </a:r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subTitle" idx="21"/>
          </p:nvPr>
        </p:nvSpPr>
        <p:spPr>
          <a:xfrm>
            <a:off x="5646750" y="3579650"/>
            <a:ext cx="2742150" cy="5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/>
              <a:t>Top Products Sales Weekly – 2 Main Sales Patterns</a:t>
            </a:r>
            <a:endParaRPr lang="en-US"/>
          </a:p>
        </p:txBody>
      </p:sp>
      <p:sp>
        <p:nvSpPr>
          <p:cNvPr id="213" name="Google Shape;213;p31"/>
          <p:cNvSpPr/>
          <p:nvPr/>
        </p:nvSpPr>
        <p:spPr>
          <a:xfrm rot="5400000">
            <a:off x="4392000" y="-345761"/>
            <a:ext cx="360000" cy="105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1FEB0A-A315-4D03-AA88-45D351D62C62}"/>
              </a:ext>
            </a:extLst>
          </p:cNvPr>
          <p:cNvSpPr txBox="1"/>
          <p:nvPr/>
        </p:nvSpPr>
        <p:spPr>
          <a:xfrm>
            <a:off x="5645150" y="274955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Work Sans"/>
              </a:rPr>
              <a:t>Top Products Sales Monthly – 2 Main Sales Patterns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>
            <a:spLocks noGrp="1"/>
          </p:cNvSpPr>
          <p:nvPr>
            <p:ph type="title"/>
          </p:nvPr>
        </p:nvSpPr>
        <p:spPr>
          <a:xfrm>
            <a:off x="610392" y="393415"/>
            <a:ext cx="7748831" cy="8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ABOUT THE DATASET</a:t>
            </a:r>
            <a:endParaRPr/>
          </a:p>
        </p:txBody>
      </p:sp>
      <p:sp>
        <p:nvSpPr>
          <p:cNvPr id="268" name="Google Shape;268;p35"/>
          <p:cNvSpPr txBox="1">
            <a:spLocks noGrp="1"/>
          </p:cNvSpPr>
          <p:nvPr>
            <p:ph type="subTitle" idx="1"/>
          </p:nvPr>
        </p:nvSpPr>
        <p:spPr>
          <a:xfrm>
            <a:off x="1609212" y="2467076"/>
            <a:ext cx="3070466" cy="1598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sz="1600"/>
              <a:t>91171152 rows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sz="1600"/>
              <a:t>9 columns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sz="1600"/>
              <a:t>410 points of sale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sz="1600"/>
              <a:t>2820 products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sz="1600"/>
              <a:t>1523 product brands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endParaRPr lang="en-US" sz="16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endParaRPr lang="en-US" sz="1600"/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endParaRPr lang="en-US" sz="16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sz="1600"/>
          </a:p>
        </p:txBody>
      </p:sp>
      <p:pic>
        <p:nvPicPr>
          <p:cNvPr id="29" name="Picture 28" descr="Chart&#10;&#10;Description automatically generated">
            <a:extLst>
              <a:ext uri="{FF2B5EF4-FFF2-40B4-BE49-F238E27FC236}">
                <a16:creationId xmlns:a16="http://schemas.microsoft.com/office/drawing/2014/main" id="{CA12E065-0CE7-4C2F-A7C1-CDF00E200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491" y="1442808"/>
            <a:ext cx="3108732" cy="30795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AA3AD1-056A-45BC-8545-5BF206053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34833"/>
            <a:ext cx="2084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87B85C-152A-4E54-9975-0D8D9415A82D}"/>
              </a:ext>
            </a:extLst>
          </p:cNvPr>
          <p:cNvSpPr txBox="1"/>
          <p:nvPr/>
        </p:nvSpPr>
        <p:spPr>
          <a:xfrm>
            <a:off x="3044970" y="1320307"/>
            <a:ext cx="1921700" cy="10464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>
                <a:latin typeface="Work Sans" panose="020B0604020202020204" charset="0"/>
              </a:rPr>
              <a:t>320bn</a:t>
            </a:r>
          </a:p>
          <a:p>
            <a:pPr algn="ctr"/>
            <a:r>
              <a:rPr lang="en-US">
                <a:latin typeface="Work Sans" panose="020B0604020202020204" charset="0"/>
              </a:rPr>
              <a:t>Total sales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973A8-B78F-41D5-B536-C9AD6399C662}"/>
              </a:ext>
            </a:extLst>
          </p:cNvPr>
          <p:cNvSpPr txBox="1"/>
          <p:nvPr/>
        </p:nvSpPr>
        <p:spPr>
          <a:xfrm>
            <a:off x="839449" y="1320307"/>
            <a:ext cx="1921700" cy="10464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>
                <a:latin typeface="Work Sans" panose="020B0604020202020204" charset="0"/>
              </a:rPr>
              <a:t>198M</a:t>
            </a:r>
          </a:p>
          <a:p>
            <a:pPr algn="ctr"/>
            <a:r>
              <a:rPr lang="en-US">
                <a:latin typeface="Work Sans" panose="020B0604020202020204" charset="0"/>
              </a:rPr>
              <a:t>Products sold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2"/>
          <p:cNvSpPr txBox="1"/>
          <p:nvPr/>
        </p:nvSpPr>
        <p:spPr>
          <a:xfrm>
            <a:off x="-421120" y="854765"/>
            <a:ext cx="6817364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TOP PRODUCTS QUARTERLY TRENDS</a:t>
            </a:r>
            <a:endParaRPr sz="1800" b="1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6" name="Google Shape;266;p35">
            <a:extLst>
              <a:ext uri="{FF2B5EF4-FFF2-40B4-BE49-F238E27FC236}">
                <a16:creationId xmlns:a16="http://schemas.microsoft.com/office/drawing/2014/main" id="{C5816C3B-6F42-401F-BCB0-A35493D81A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9812" y="413244"/>
            <a:ext cx="6108600" cy="5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DATA EXPLORATORATION</a:t>
            </a:r>
            <a:endParaRPr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5195A04-3BD5-4430-A01C-7A7F11E8C8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353" r="2326"/>
          <a:stretch/>
        </p:blipFill>
        <p:spPr>
          <a:xfrm>
            <a:off x="847092" y="1319133"/>
            <a:ext cx="2203406" cy="3599647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42A7274D-41E5-4D9E-B253-AA7394E50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645" y="1256627"/>
            <a:ext cx="5219968" cy="34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7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2"/>
          <p:cNvSpPr txBox="1"/>
          <p:nvPr/>
        </p:nvSpPr>
        <p:spPr>
          <a:xfrm>
            <a:off x="693135" y="785479"/>
            <a:ext cx="6630478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BY POINT OF SALE</a:t>
            </a:r>
            <a:endParaRPr sz="1800" b="1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6" name="Google Shape;266;p35">
            <a:extLst>
              <a:ext uri="{FF2B5EF4-FFF2-40B4-BE49-F238E27FC236}">
                <a16:creationId xmlns:a16="http://schemas.microsoft.com/office/drawing/2014/main" id="{C5816C3B-6F42-401F-BCB0-A35493D81A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135" y="363707"/>
            <a:ext cx="6108600" cy="5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DATA EXPLORATORATION</a:t>
            </a:r>
            <a:endParaRPr/>
          </a:p>
        </p:txBody>
      </p:sp>
      <p:pic>
        <p:nvPicPr>
          <p:cNvPr id="3" name="Picture 2" descr="Chart, application&#10;&#10;Description automatically generated">
            <a:extLst>
              <a:ext uri="{FF2B5EF4-FFF2-40B4-BE49-F238E27FC236}">
                <a16:creationId xmlns:a16="http://schemas.microsoft.com/office/drawing/2014/main" id="{3BF4F7CE-CB0C-4EF1-AB53-28354DC92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24"/>
          <a:stretch/>
        </p:blipFill>
        <p:spPr>
          <a:xfrm>
            <a:off x="637195" y="1106093"/>
            <a:ext cx="7667356" cy="38814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6;p35">
            <a:extLst>
              <a:ext uri="{FF2B5EF4-FFF2-40B4-BE49-F238E27FC236}">
                <a16:creationId xmlns:a16="http://schemas.microsoft.com/office/drawing/2014/main" id="{C5816C3B-6F42-401F-BCB0-A35493D81A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540000"/>
            <a:ext cx="7232975" cy="5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POINT-OF-SALE </a:t>
            </a:r>
            <a:r>
              <a:rPr lang="en-US"/>
              <a:t>CLUSTERS</a:t>
            </a:r>
            <a:endParaRPr lang="en-US" sz="14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12153E-D6A5-42F7-A66D-0FC2D2B494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6" r="24118"/>
          <a:stretch/>
        </p:blipFill>
        <p:spPr bwMode="auto">
          <a:xfrm>
            <a:off x="1061451" y="3470884"/>
            <a:ext cx="4190696" cy="130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506;p46">
            <a:extLst>
              <a:ext uri="{FF2B5EF4-FFF2-40B4-BE49-F238E27FC236}">
                <a16:creationId xmlns:a16="http://schemas.microsoft.com/office/drawing/2014/main" id="{F3D0207F-A668-4DC9-905C-4DCFD2C26079}"/>
              </a:ext>
            </a:extLst>
          </p:cNvPr>
          <p:cNvSpPr txBox="1">
            <a:spLocks/>
          </p:cNvSpPr>
          <p:nvPr/>
        </p:nvSpPr>
        <p:spPr>
          <a:xfrm>
            <a:off x="931725" y="2074121"/>
            <a:ext cx="21378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 algn="ctr">
              <a:spcAft>
                <a:spcPts val="1600"/>
              </a:spcAft>
              <a:buFont typeface="Work Sans"/>
              <a:buNone/>
            </a:pPr>
            <a:r>
              <a:rPr lang="en-US" b="1"/>
              <a:t>THE BOUTIQUE</a:t>
            </a:r>
          </a:p>
        </p:txBody>
      </p:sp>
      <p:sp>
        <p:nvSpPr>
          <p:cNvPr id="6" name="Google Shape;508;p46">
            <a:extLst>
              <a:ext uri="{FF2B5EF4-FFF2-40B4-BE49-F238E27FC236}">
                <a16:creationId xmlns:a16="http://schemas.microsoft.com/office/drawing/2014/main" id="{7A87AE5B-C2CE-4FD4-A184-A9E683F66CE0}"/>
              </a:ext>
            </a:extLst>
          </p:cNvPr>
          <p:cNvSpPr txBox="1">
            <a:spLocks/>
          </p:cNvSpPr>
          <p:nvPr/>
        </p:nvSpPr>
        <p:spPr>
          <a:xfrm>
            <a:off x="525050" y="2478521"/>
            <a:ext cx="2631749" cy="8347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ctr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100"/>
              <a:t>Lowest Quantity </a:t>
            </a:r>
          </a:p>
          <a:p>
            <a:pPr marL="171450" indent="-171450" algn="ctr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100"/>
              <a:t>Highest Average of Monetary Value</a:t>
            </a:r>
          </a:p>
        </p:txBody>
      </p:sp>
      <p:sp>
        <p:nvSpPr>
          <p:cNvPr id="7" name="Google Shape;509;p46">
            <a:extLst>
              <a:ext uri="{FF2B5EF4-FFF2-40B4-BE49-F238E27FC236}">
                <a16:creationId xmlns:a16="http://schemas.microsoft.com/office/drawing/2014/main" id="{DE82603F-56E7-4E1A-A636-BDAAA2135F35}"/>
              </a:ext>
            </a:extLst>
          </p:cNvPr>
          <p:cNvSpPr txBox="1">
            <a:spLocks/>
          </p:cNvSpPr>
          <p:nvPr/>
        </p:nvSpPr>
        <p:spPr>
          <a:xfrm>
            <a:off x="6074139" y="2074121"/>
            <a:ext cx="21378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US" b="1"/>
              <a:t>THE DISCOUNT</a:t>
            </a:r>
          </a:p>
        </p:txBody>
      </p:sp>
      <p:sp>
        <p:nvSpPr>
          <p:cNvPr id="9" name="Google Shape;511;p46">
            <a:extLst>
              <a:ext uri="{FF2B5EF4-FFF2-40B4-BE49-F238E27FC236}">
                <a16:creationId xmlns:a16="http://schemas.microsoft.com/office/drawing/2014/main" id="{E59504E3-4A45-4EF0-B5D9-9729896A0F45}"/>
              </a:ext>
            </a:extLst>
          </p:cNvPr>
          <p:cNvSpPr txBox="1">
            <a:spLocks/>
          </p:cNvSpPr>
          <p:nvPr/>
        </p:nvSpPr>
        <p:spPr>
          <a:xfrm>
            <a:off x="3399533" y="2074121"/>
            <a:ext cx="2344598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US" b="1"/>
              <a:t>THE STANDARD STORE </a:t>
            </a:r>
          </a:p>
        </p:txBody>
      </p:sp>
      <p:sp>
        <p:nvSpPr>
          <p:cNvPr id="11" name="Google Shape;513;p46">
            <a:extLst>
              <a:ext uri="{FF2B5EF4-FFF2-40B4-BE49-F238E27FC236}">
                <a16:creationId xmlns:a16="http://schemas.microsoft.com/office/drawing/2014/main" id="{22342353-491A-473D-AC25-F4158ADA1A0E}"/>
              </a:ext>
            </a:extLst>
          </p:cNvPr>
          <p:cNvSpPr/>
          <p:nvPr/>
        </p:nvSpPr>
        <p:spPr>
          <a:xfrm>
            <a:off x="1707523" y="1421371"/>
            <a:ext cx="586200" cy="577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14;p46">
            <a:extLst>
              <a:ext uri="{FF2B5EF4-FFF2-40B4-BE49-F238E27FC236}">
                <a16:creationId xmlns:a16="http://schemas.microsoft.com/office/drawing/2014/main" id="{7AD5BA0B-6685-4A00-903C-ECFA197157D4}"/>
              </a:ext>
            </a:extLst>
          </p:cNvPr>
          <p:cNvSpPr/>
          <p:nvPr/>
        </p:nvSpPr>
        <p:spPr>
          <a:xfrm>
            <a:off x="4278564" y="1421371"/>
            <a:ext cx="586200" cy="577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515;p46">
            <a:extLst>
              <a:ext uri="{FF2B5EF4-FFF2-40B4-BE49-F238E27FC236}">
                <a16:creationId xmlns:a16="http://schemas.microsoft.com/office/drawing/2014/main" id="{095602B8-FAE2-441D-841D-852C8E9BD3A5}"/>
              </a:ext>
            </a:extLst>
          </p:cNvPr>
          <p:cNvSpPr/>
          <p:nvPr/>
        </p:nvSpPr>
        <p:spPr>
          <a:xfrm>
            <a:off x="6849597" y="1421371"/>
            <a:ext cx="586200" cy="577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81B7A99-E18B-4826-8B25-F0CDDDF22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994" y="3313224"/>
            <a:ext cx="2497847" cy="166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508;p46">
            <a:extLst>
              <a:ext uri="{FF2B5EF4-FFF2-40B4-BE49-F238E27FC236}">
                <a16:creationId xmlns:a16="http://schemas.microsoft.com/office/drawing/2014/main" id="{E349465E-4D5C-490F-BD29-63B14A8D0ED4}"/>
              </a:ext>
            </a:extLst>
          </p:cNvPr>
          <p:cNvSpPr txBox="1">
            <a:spLocks/>
          </p:cNvSpPr>
          <p:nvPr/>
        </p:nvSpPr>
        <p:spPr>
          <a:xfrm>
            <a:off x="3255789" y="2481193"/>
            <a:ext cx="2631749" cy="8347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ctr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100"/>
              <a:t>Highest Quantity </a:t>
            </a:r>
          </a:p>
          <a:p>
            <a:pPr marL="171450" indent="-171450" algn="ctr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100"/>
              <a:t>Regular Average of Monetary Value</a:t>
            </a:r>
          </a:p>
        </p:txBody>
      </p:sp>
      <p:sp>
        <p:nvSpPr>
          <p:cNvPr id="23" name="Google Shape;508;p46">
            <a:extLst>
              <a:ext uri="{FF2B5EF4-FFF2-40B4-BE49-F238E27FC236}">
                <a16:creationId xmlns:a16="http://schemas.microsoft.com/office/drawing/2014/main" id="{0082AB80-C647-4E71-956D-251C64796E21}"/>
              </a:ext>
            </a:extLst>
          </p:cNvPr>
          <p:cNvSpPr txBox="1">
            <a:spLocks/>
          </p:cNvSpPr>
          <p:nvPr/>
        </p:nvSpPr>
        <p:spPr>
          <a:xfrm>
            <a:off x="6074139" y="2657233"/>
            <a:ext cx="2631749" cy="467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100"/>
              <a:t>Lowest Average of Monetary Value</a:t>
            </a:r>
          </a:p>
        </p:txBody>
      </p:sp>
      <p:sp>
        <p:nvSpPr>
          <p:cNvPr id="24" name="Google Shape;446;p42">
            <a:extLst>
              <a:ext uri="{FF2B5EF4-FFF2-40B4-BE49-F238E27FC236}">
                <a16:creationId xmlns:a16="http://schemas.microsoft.com/office/drawing/2014/main" id="{560D8DF0-BF50-48EE-AFE8-7AD844BBE931}"/>
              </a:ext>
            </a:extLst>
          </p:cNvPr>
          <p:cNvSpPr txBox="1"/>
          <p:nvPr/>
        </p:nvSpPr>
        <p:spPr>
          <a:xfrm>
            <a:off x="610001" y="1018246"/>
            <a:ext cx="6630478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</a:t>
            </a:r>
            <a:r>
              <a:rPr lang="en" sz="1800" b="1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y Value</a:t>
            </a:r>
            <a:endParaRPr sz="1800" b="1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5" name="Google Shape;7888;p74">
            <a:extLst>
              <a:ext uri="{FF2B5EF4-FFF2-40B4-BE49-F238E27FC236}">
                <a16:creationId xmlns:a16="http://schemas.microsoft.com/office/drawing/2014/main" id="{3B2B728D-1E29-4551-935A-457B977B52BE}"/>
              </a:ext>
            </a:extLst>
          </p:cNvPr>
          <p:cNvGrpSpPr/>
          <p:nvPr/>
        </p:nvGrpSpPr>
        <p:grpSpPr>
          <a:xfrm>
            <a:off x="6934918" y="1533718"/>
            <a:ext cx="368157" cy="367290"/>
            <a:chOff x="-62154300" y="3743950"/>
            <a:chExt cx="318200" cy="317450"/>
          </a:xfrm>
          <a:solidFill>
            <a:schemeClr val="tx1"/>
          </a:solidFill>
        </p:grpSpPr>
        <p:sp>
          <p:nvSpPr>
            <p:cNvPr id="27" name="Google Shape;7889;p74">
              <a:extLst>
                <a:ext uri="{FF2B5EF4-FFF2-40B4-BE49-F238E27FC236}">
                  <a16:creationId xmlns:a16="http://schemas.microsoft.com/office/drawing/2014/main" id="{618DC277-D551-4BF2-9457-78CA3ECC2E80}"/>
                </a:ext>
              </a:extLst>
            </p:cNvPr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890;p74">
              <a:extLst>
                <a:ext uri="{FF2B5EF4-FFF2-40B4-BE49-F238E27FC236}">
                  <a16:creationId xmlns:a16="http://schemas.microsoft.com/office/drawing/2014/main" id="{0F3C74B0-3FC7-44E9-8BC8-9F5BA65482A5}"/>
                </a:ext>
              </a:extLst>
            </p:cNvPr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7848;p74">
            <a:extLst>
              <a:ext uri="{FF2B5EF4-FFF2-40B4-BE49-F238E27FC236}">
                <a16:creationId xmlns:a16="http://schemas.microsoft.com/office/drawing/2014/main" id="{68AA7ACA-FB7E-4DE2-83E1-2EFA45EAC57B}"/>
              </a:ext>
            </a:extLst>
          </p:cNvPr>
          <p:cNvGrpSpPr/>
          <p:nvPr/>
        </p:nvGrpSpPr>
        <p:grpSpPr>
          <a:xfrm>
            <a:off x="1840925" y="1555041"/>
            <a:ext cx="351786" cy="326274"/>
            <a:chOff x="-62511900" y="4129100"/>
            <a:chExt cx="304050" cy="282000"/>
          </a:xfrm>
          <a:solidFill>
            <a:schemeClr val="tx1"/>
          </a:solidFill>
        </p:grpSpPr>
        <p:sp>
          <p:nvSpPr>
            <p:cNvPr id="30" name="Google Shape;7849;p74">
              <a:extLst>
                <a:ext uri="{FF2B5EF4-FFF2-40B4-BE49-F238E27FC236}">
                  <a16:creationId xmlns:a16="http://schemas.microsoft.com/office/drawing/2014/main" id="{B1C890B7-2FA6-4D26-991F-5A5B74256FF1}"/>
                </a:ext>
              </a:extLst>
            </p:cNvPr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850;p74">
              <a:extLst>
                <a:ext uri="{FF2B5EF4-FFF2-40B4-BE49-F238E27FC236}">
                  <a16:creationId xmlns:a16="http://schemas.microsoft.com/office/drawing/2014/main" id="{7ACF3761-5790-46F5-94CA-1CEF3E0F9E6C}"/>
                </a:ext>
              </a:extLst>
            </p:cNvPr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851;p74">
              <a:extLst>
                <a:ext uri="{FF2B5EF4-FFF2-40B4-BE49-F238E27FC236}">
                  <a16:creationId xmlns:a16="http://schemas.microsoft.com/office/drawing/2014/main" id="{6E6A15DF-0E38-49F6-A4CF-4A8D689B8EF4}"/>
                </a:ext>
              </a:extLst>
            </p:cNvPr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852;p74">
              <a:extLst>
                <a:ext uri="{FF2B5EF4-FFF2-40B4-BE49-F238E27FC236}">
                  <a16:creationId xmlns:a16="http://schemas.microsoft.com/office/drawing/2014/main" id="{FB1ECCA5-98BA-42D0-A9D5-B794BDC8CBE5}"/>
                </a:ext>
              </a:extLst>
            </p:cNvPr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853;p74">
              <a:extLst>
                <a:ext uri="{FF2B5EF4-FFF2-40B4-BE49-F238E27FC236}">
                  <a16:creationId xmlns:a16="http://schemas.microsoft.com/office/drawing/2014/main" id="{50D8CF31-0F94-40B0-94CA-F7AD8AB76E67}"/>
                </a:ext>
              </a:extLst>
            </p:cNvPr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7891;p74">
            <a:extLst>
              <a:ext uri="{FF2B5EF4-FFF2-40B4-BE49-F238E27FC236}">
                <a16:creationId xmlns:a16="http://schemas.microsoft.com/office/drawing/2014/main" id="{F4D58523-2C75-4C03-85C3-4ED760A34598}"/>
              </a:ext>
            </a:extLst>
          </p:cNvPr>
          <p:cNvGrpSpPr/>
          <p:nvPr/>
        </p:nvGrpSpPr>
        <p:grpSpPr>
          <a:xfrm>
            <a:off x="4378846" y="1526939"/>
            <a:ext cx="368186" cy="366364"/>
            <a:chOff x="-62151950" y="4111775"/>
            <a:chExt cx="318225" cy="316650"/>
          </a:xfrm>
          <a:solidFill>
            <a:schemeClr val="tx1"/>
          </a:solidFill>
        </p:grpSpPr>
        <p:sp>
          <p:nvSpPr>
            <p:cNvPr id="36" name="Google Shape;7892;p74">
              <a:extLst>
                <a:ext uri="{FF2B5EF4-FFF2-40B4-BE49-F238E27FC236}">
                  <a16:creationId xmlns:a16="http://schemas.microsoft.com/office/drawing/2014/main" id="{ED502AC9-A4B4-42E8-9E40-F9E89CB41637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893;p74">
              <a:extLst>
                <a:ext uri="{FF2B5EF4-FFF2-40B4-BE49-F238E27FC236}">
                  <a16:creationId xmlns:a16="http://schemas.microsoft.com/office/drawing/2014/main" id="{F7D89C39-2D54-4ACF-98EF-5635C86B47B7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894;p74">
              <a:extLst>
                <a:ext uri="{FF2B5EF4-FFF2-40B4-BE49-F238E27FC236}">
                  <a16:creationId xmlns:a16="http://schemas.microsoft.com/office/drawing/2014/main" id="{12B3B6C2-1D8E-4020-ACA6-39522C812A86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895;p74">
              <a:extLst>
                <a:ext uri="{FF2B5EF4-FFF2-40B4-BE49-F238E27FC236}">
                  <a16:creationId xmlns:a16="http://schemas.microsoft.com/office/drawing/2014/main" id="{829A572A-316E-45A9-ADDE-94A2616610CA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29582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6;p35">
            <a:extLst>
              <a:ext uri="{FF2B5EF4-FFF2-40B4-BE49-F238E27FC236}">
                <a16:creationId xmlns:a16="http://schemas.microsoft.com/office/drawing/2014/main" id="{C5816C3B-6F42-401F-BCB0-A35493D81A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540000"/>
            <a:ext cx="7232975" cy="5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POINT-OF-SALE CLUSTERS</a:t>
            </a:r>
            <a:endParaRPr sz="1400"/>
          </a:p>
        </p:txBody>
      </p:sp>
      <p:sp>
        <p:nvSpPr>
          <p:cNvPr id="5" name="Google Shape;506;p46">
            <a:extLst>
              <a:ext uri="{FF2B5EF4-FFF2-40B4-BE49-F238E27FC236}">
                <a16:creationId xmlns:a16="http://schemas.microsoft.com/office/drawing/2014/main" id="{F3D0207F-A668-4DC9-905C-4DCFD2C26079}"/>
              </a:ext>
            </a:extLst>
          </p:cNvPr>
          <p:cNvSpPr txBox="1">
            <a:spLocks/>
          </p:cNvSpPr>
          <p:nvPr/>
        </p:nvSpPr>
        <p:spPr>
          <a:xfrm>
            <a:off x="931725" y="2074121"/>
            <a:ext cx="21378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 algn="ctr">
              <a:spcAft>
                <a:spcPts val="1600"/>
              </a:spcAft>
              <a:buFont typeface="Work Sans"/>
              <a:buNone/>
            </a:pPr>
            <a:r>
              <a:rPr lang="en-US" b="1" dirty="0"/>
              <a:t>Cluster 1</a:t>
            </a:r>
          </a:p>
        </p:txBody>
      </p:sp>
      <p:sp>
        <p:nvSpPr>
          <p:cNvPr id="6" name="Google Shape;508;p46">
            <a:extLst>
              <a:ext uri="{FF2B5EF4-FFF2-40B4-BE49-F238E27FC236}">
                <a16:creationId xmlns:a16="http://schemas.microsoft.com/office/drawing/2014/main" id="{7A87AE5B-C2CE-4FD4-A184-A9E683F66CE0}"/>
              </a:ext>
            </a:extLst>
          </p:cNvPr>
          <p:cNvSpPr txBox="1">
            <a:spLocks/>
          </p:cNvSpPr>
          <p:nvPr/>
        </p:nvSpPr>
        <p:spPr>
          <a:xfrm>
            <a:off x="324787" y="2542761"/>
            <a:ext cx="2994007" cy="802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1200" b="1" dirty="0"/>
              <a:t>Top Product-Families:  </a:t>
            </a:r>
            <a:r>
              <a:rPr lang="en-US" sz="1200" dirty="0"/>
              <a:t>9, 2, 18, 3</a:t>
            </a:r>
          </a:p>
          <a:p>
            <a:pPr>
              <a:spcAft>
                <a:spcPts val="1600"/>
              </a:spcAft>
            </a:pPr>
            <a:r>
              <a:rPr lang="en-US" sz="1200" b="1" dirty="0"/>
              <a:t>Worst Product-Families: </a:t>
            </a:r>
            <a:r>
              <a:rPr lang="en-US" sz="1200" dirty="0"/>
              <a:t>21, 11, 10, 20</a:t>
            </a:r>
          </a:p>
        </p:txBody>
      </p:sp>
      <p:sp>
        <p:nvSpPr>
          <p:cNvPr id="7" name="Google Shape;509;p46">
            <a:extLst>
              <a:ext uri="{FF2B5EF4-FFF2-40B4-BE49-F238E27FC236}">
                <a16:creationId xmlns:a16="http://schemas.microsoft.com/office/drawing/2014/main" id="{DE82603F-56E7-4E1A-A636-BDAAA2135F35}"/>
              </a:ext>
            </a:extLst>
          </p:cNvPr>
          <p:cNvSpPr txBox="1">
            <a:spLocks/>
          </p:cNvSpPr>
          <p:nvPr/>
        </p:nvSpPr>
        <p:spPr>
          <a:xfrm>
            <a:off x="6074139" y="2074121"/>
            <a:ext cx="21378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US" b="1"/>
              <a:t>Cluster 3</a:t>
            </a:r>
          </a:p>
        </p:txBody>
      </p:sp>
      <p:sp>
        <p:nvSpPr>
          <p:cNvPr id="9" name="Google Shape;511;p46">
            <a:extLst>
              <a:ext uri="{FF2B5EF4-FFF2-40B4-BE49-F238E27FC236}">
                <a16:creationId xmlns:a16="http://schemas.microsoft.com/office/drawing/2014/main" id="{E59504E3-4A45-4EF0-B5D9-9729896A0F45}"/>
              </a:ext>
            </a:extLst>
          </p:cNvPr>
          <p:cNvSpPr txBox="1">
            <a:spLocks/>
          </p:cNvSpPr>
          <p:nvPr/>
        </p:nvSpPr>
        <p:spPr>
          <a:xfrm>
            <a:off x="3399533" y="2074121"/>
            <a:ext cx="2344598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US" b="1" dirty="0"/>
              <a:t>Cluster 2</a:t>
            </a:r>
          </a:p>
        </p:txBody>
      </p:sp>
      <p:sp>
        <p:nvSpPr>
          <p:cNvPr id="11" name="Google Shape;513;p46">
            <a:extLst>
              <a:ext uri="{FF2B5EF4-FFF2-40B4-BE49-F238E27FC236}">
                <a16:creationId xmlns:a16="http://schemas.microsoft.com/office/drawing/2014/main" id="{22342353-491A-473D-AC25-F4158ADA1A0E}"/>
              </a:ext>
            </a:extLst>
          </p:cNvPr>
          <p:cNvSpPr/>
          <p:nvPr/>
        </p:nvSpPr>
        <p:spPr>
          <a:xfrm>
            <a:off x="1707523" y="1421371"/>
            <a:ext cx="586200" cy="577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14;p46">
            <a:extLst>
              <a:ext uri="{FF2B5EF4-FFF2-40B4-BE49-F238E27FC236}">
                <a16:creationId xmlns:a16="http://schemas.microsoft.com/office/drawing/2014/main" id="{7AD5BA0B-6685-4A00-903C-ECFA197157D4}"/>
              </a:ext>
            </a:extLst>
          </p:cNvPr>
          <p:cNvSpPr/>
          <p:nvPr/>
        </p:nvSpPr>
        <p:spPr>
          <a:xfrm>
            <a:off x="4278564" y="1421371"/>
            <a:ext cx="586200" cy="577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515;p46">
            <a:extLst>
              <a:ext uri="{FF2B5EF4-FFF2-40B4-BE49-F238E27FC236}">
                <a16:creationId xmlns:a16="http://schemas.microsoft.com/office/drawing/2014/main" id="{095602B8-FAE2-441D-841D-852C8E9BD3A5}"/>
              </a:ext>
            </a:extLst>
          </p:cNvPr>
          <p:cNvSpPr/>
          <p:nvPr/>
        </p:nvSpPr>
        <p:spPr>
          <a:xfrm>
            <a:off x="6849597" y="1421371"/>
            <a:ext cx="586200" cy="577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76838B-B372-40EC-8611-277D40A72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794" y="3420404"/>
            <a:ext cx="2234422" cy="149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Google Shape;446;p42">
            <a:extLst>
              <a:ext uri="{FF2B5EF4-FFF2-40B4-BE49-F238E27FC236}">
                <a16:creationId xmlns:a16="http://schemas.microsoft.com/office/drawing/2014/main" id="{28786DE9-2134-451F-905E-44B04625BFDD}"/>
              </a:ext>
            </a:extLst>
          </p:cNvPr>
          <p:cNvSpPr txBox="1"/>
          <p:nvPr/>
        </p:nvSpPr>
        <p:spPr>
          <a:xfrm>
            <a:off x="684376" y="972934"/>
            <a:ext cx="6630478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</a:t>
            </a:r>
            <a:r>
              <a:rPr lang="en" sz="1800" b="1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y Product Preference</a:t>
            </a:r>
            <a:endParaRPr sz="1800" b="1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FA59362-2EB7-44E2-946B-8362D76C5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131" y="3374915"/>
            <a:ext cx="2334870" cy="158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oogle Shape;9814;p78">
            <a:extLst>
              <a:ext uri="{FF2B5EF4-FFF2-40B4-BE49-F238E27FC236}">
                <a16:creationId xmlns:a16="http://schemas.microsoft.com/office/drawing/2014/main" id="{B075F84B-BAF1-436D-B249-8DE93169E93D}"/>
              </a:ext>
            </a:extLst>
          </p:cNvPr>
          <p:cNvGrpSpPr/>
          <p:nvPr/>
        </p:nvGrpSpPr>
        <p:grpSpPr>
          <a:xfrm>
            <a:off x="1821791" y="1495641"/>
            <a:ext cx="351592" cy="363414"/>
            <a:chOff x="-4837325" y="3612425"/>
            <a:chExt cx="293800" cy="291450"/>
          </a:xfrm>
          <a:solidFill>
            <a:schemeClr val="tx1"/>
          </a:solidFill>
        </p:grpSpPr>
        <p:sp>
          <p:nvSpPr>
            <p:cNvPr id="29" name="Google Shape;9815;p78">
              <a:extLst>
                <a:ext uri="{FF2B5EF4-FFF2-40B4-BE49-F238E27FC236}">
                  <a16:creationId xmlns:a16="http://schemas.microsoft.com/office/drawing/2014/main" id="{044B0239-DE49-4FB6-870F-BFA0135E42FE}"/>
                </a:ext>
              </a:extLst>
            </p:cNvPr>
            <p:cNvSpPr/>
            <p:nvPr/>
          </p:nvSpPr>
          <p:spPr>
            <a:xfrm>
              <a:off x="-4836550" y="3612425"/>
              <a:ext cx="293025" cy="170925"/>
            </a:xfrm>
            <a:custGeom>
              <a:avLst/>
              <a:gdLst/>
              <a:ahLst/>
              <a:cxnLst/>
              <a:rect l="l" t="t" r="r" b="b"/>
              <a:pathLst>
                <a:path w="11721" h="6837" extrusionOk="0">
                  <a:moveTo>
                    <a:pt x="6837" y="2017"/>
                  </a:moveTo>
                  <a:lnTo>
                    <a:pt x="6837" y="2741"/>
                  </a:lnTo>
                  <a:lnTo>
                    <a:pt x="4789" y="2741"/>
                  </a:lnTo>
                  <a:lnTo>
                    <a:pt x="4789" y="2017"/>
                  </a:lnTo>
                  <a:close/>
                  <a:moveTo>
                    <a:pt x="4411" y="0"/>
                  </a:moveTo>
                  <a:cubicBezTo>
                    <a:pt x="3466" y="0"/>
                    <a:pt x="2741" y="725"/>
                    <a:pt x="2741" y="1702"/>
                  </a:cubicBezTo>
                  <a:lnTo>
                    <a:pt x="2741" y="2741"/>
                  </a:lnTo>
                  <a:lnTo>
                    <a:pt x="1166" y="2741"/>
                  </a:lnTo>
                  <a:cubicBezTo>
                    <a:pt x="536" y="2741"/>
                    <a:pt x="1" y="3277"/>
                    <a:pt x="1" y="3875"/>
                  </a:cubicBezTo>
                  <a:lnTo>
                    <a:pt x="1" y="4254"/>
                  </a:lnTo>
                  <a:cubicBezTo>
                    <a:pt x="1513" y="5860"/>
                    <a:pt x="3592" y="6837"/>
                    <a:pt x="5829" y="6837"/>
                  </a:cubicBezTo>
                  <a:cubicBezTo>
                    <a:pt x="8097" y="6837"/>
                    <a:pt x="10208" y="5892"/>
                    <a:pt x="11720" y="4254"/>
                  </a:cubicBezTo>
                  <a:lnTo>
                    <a:pt x="11720" y="3718"/>
                  </a:lnTo>
                  <a:cubicBezTo>
                    <a:pt x="11657" y="3214"/>
                    <a:pt x="11185" y="2741"/>
                    <a:pt x="10649" y="2741"/>
                  </a:cubicBezTo>
                  <a:lnTo>
                    <a:pt x="8885" y="2741"/>
                  </a:lnTo>
                  <a:lnTo>
                    <a:pt x="8885" y="1702"/>
                  </a:lnTo>
                  <a:cubicBezTo>
                    <a:pt x="8885" y="756"/>
                    <a:pt x="8129" y="0"/>
                    <a:pt x="71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816;p78">
              <a:extLst>
                <a:ext uri="{FF2B5EF4-FFF2-40B4-BE49-F238E27FC236}">
                  <a16:creationId xmlns:a16="http://schemas.microsoft.com/office/drawing/2014/main" id="{F461256C-C92A-4D01-8838-2BE58671EA54}"/>
                </a:ext>
              </a:extLst>
            </p:cNvPr>
            <p:cNvSpPr/>
            <p:nvPr/>
          </p:nvSpPr>
          <p:spPr>
            <a:xfrm>
              <a:off x="-4837325" y="3743950"/>
              <a:ext cx="291425" cy="159925"/>
            </a:xfrm>
            <a:custGeom>
              <a:avLst/>
              <a:gdLst/>
              <a:ahLst/>
              <a:cxnLst/>
              <a:rect l="l" t="t" r="r" b="b"/>
              <a:pathLst>
                <a:path w="11657" h="6397" extrusionOk="0">
                  <a:moveTo>
                    <a:pt x="11657" y="1"/>
                  </a:moveTo>
                  <a:cubicBezTo>
                    <a:pt x="10523" y="1072"/>
                    <a:pt x="9073" y="1828"/>
                    <a:pt x="7530" y="2143"/>
                  </a:cubicBezTo>
                  <a:lnTo>
                    <a:pt x="7530" y="2647"/>
                  </a:lnTo>
                  <a:cubicBezTo>
                    <a:pt x="7530" y="3214"/>
                    <a:pt x="7057" y="3687"/>
                    <a:pt x="6490" y="3687"/>
                  </a:cubicBezTo>
                  <a:lnTo>
                    <a:pt x="5135" y="3687"/>
                  </a:lnTo>
                  <a:cubicBezTo>
                    <a:pt x="4568" y="3687"/>
                    <a:pt x="4096" y="3214"/>
                    <a:pt x="4096" y="2647"/>
                  </a:cubicBezTo>
                  <a:lnTo>
                    <a:pt x="4096" y="2143"/>
                  </a:lnTo>
                  <a:cubicBezTo>
                    <a:pt x="2552" y="1828"/>
                    <a:pt x="1134" y="1103"/>
                    <a:pt x="0" y="64"/>
                  </a:cubicBezTo>
                  <a:lnTo>
                    <a:pt x="0" y="4695"/>
                  </a:lnTo>
                  <a:cubicBezTo>
                    <a:pt x="0" y="5640"/>
                    <a:pt x="756" y="6396"/>
                    <a:pt x="1701" y="6396"/>
                  </a:cubicBezTo>
                  <a:lnTo>
                    <a:pt x="9956" y="6396"/>
                  </a:lnTo>
                  <a:cubicBezTo>
                    <a:pt x="10901" y="6396"/>
                    <a:pt x="11657" y="5640"/>
                    <a:pt x="11657" y="4695"/>
                  </a:cubicBezTo>
                  <a:lnTo>
                    <a:pt x="1165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817;p78">
              <a:extLst>
                <a:ext uri="{FF2B5EF4-FFF2-40B4-BE49-F238E27FC236}">
                  <a16:creationId xmlns:a16="http://schemas.microsoft.com/office/drawing/2014/main" id="{29EF1C2E-1760-4F4F-BC5A-1D8ABFDB9A91}"/>
                </a:ext>
              </a:extLst>
            </p:cNvPr>
            <p:cNvSpPr/>
            <p:nvPr/>
          </p:nvSpPr>
          <p:spPr>
            <a:xfrm>
              <a:off x="-4716825" y="3799075"/>
              <a:ext cx="51225" cy="18950"/>
            </a:xfrm>
            <a:custGeom>
              <a:avLst/>
              <a:gdLst/>
              <a:ahLst/>
              <a:cxnLst/>
              <a:rect l="l" t="t" r="r" b="b"/>
              <a:pathLst>
                <a:path w="2049" h="758" extrusionOk="0">
                  <a:moveTo>
                    <a:pt x="0" y="1"/>
                  </a:moveTo>
                  <a:lnTo>
                    <a:pt x="0" y="411"/>
                  </a:lnTo>
                  <a:cubicBezTo>
                    <a:pt x="0" y="600"/>
                    <a:pt x="158" y="757"/>
                    <a:pt x="347" y="757"/>
                  </a:cubicBezTo>
                  <a:lnTo>
                    <a:pt x="1670" y="757"/>
                  </a:lnTo>
                  <a:cubicBezTo>
                    <a:pt x="1891" y="757"/>
                    <a:pt x="2048" y="600"/>
                    <a:pt x="2048" y="411"/>
                  </a:cubicBezTo>
                  <a:lnTo>
                    <a:pt x="2048" y="1"/>
                  </a:lnTo>
                  <a:cubicBezTo>
                    <a:pt x="1686" y="48"/>
                    <a:pt x="1347" y="72"/>
                    <a:pt x="1012" y="72"/>
                  </a:cubicBezTo>
                  <a:cubicBezTo>
                    <a:pt x="678" y="72"/>
                    <a:pt x="347" y="48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0021;p78">
            <a:extLst>
              <a:ext uri="{FF2B5EF4-FFF2-40B4-BE49-F238E27FC236}">
                <a16:creationId xmlns:a16="http://schemas.microsoft.com/office/drawing/2014/main" id="{9916C681-92C6-422F-A27F-06E41192C308}"/>
              </a:ext>
            </a:extLst>
          </p:cNvPr>
          <p:cNvGrpSpPr/>
          <p:nvPr/>
        </p:nvGrpSpPr>
        <p:grpSpPr>
          <a:xfrm>
            <a:off x="4397048" y="1471822"/>
            <a:ext cx="423079" cy="424159"/>
            <a:chOff x="-1591550" y="3597475"/>
            <a:chExt cx="293825" cy="294575"/>
          </a:xfrm>
          <a:solidFill>
            <a:schemeClr val="tx1"/>
          </a:solidFill>
        </p:grpSpPr>
        <p:sp>
          <p:nvSpPr>
            <p:cNvPr id="33" name="Google Shape;10022;p78">
              <a:extLst>
                <a:ext uri="{FF2B5EF4-FFF2-40B4-BE49-F238E27FC236}">
                  <a16:creationId xmlns:a16="http://schemas.microsoft.com/office/drawing/2014/main" id="{6FE7DEFC-F7F1-44D2-94BA-AD98AA7762B5}"/>
                </a:ext>
              </a:extLst>
            </p:cNvPr>
            <p:cNvSpPr/>
            <p:nvPr/>
          </p:nvSpPr>
          <p:spPr>
            <a:xfrm>
              <a:off x="-1509625" y="3597475"/>
              <a:ext cx="211900" cy="207150"/>
            </a:xfrm>
            <a:custGeom>
              <a:avLst/>
              <a:gdLst/>
              <a:ahLst/>
              <a:cxnLst/>
              <a:rect l="l" t="t" r="r" b="b"/>
              <a:pathLst>
                <a:path w="8476" h="8286" extrusionOk="0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023;p78">
              <a:extLst>
                <a:ext uri="{FF2B5EF4-FFF2-40B4-BE49-F238E27FC236}">
                  <a16:creationId xmlns:a16="http://schemas.microsoft.com/office/drawing/2014/main" id="{454F0BC5-C42B-4304-88D5-F50B4BB1B3C6}"/>
                </a:ext>
              </a:extLst>
            </p:cNvPr>
            <p:cNvSpPr/>
            <p:nvPr/>
          </p:nvSpPr>
          <p:spPr>
            <a:xfrm>
              <a:off x="-1541125" y="3719125"/>
              <a:ext cx="120525" cy="118275"/>
            </a:xfrm>
            <a:custGeom>
              <a:avLst/>
              <a:gdLst/>
              <a:ahLst/>
              <a:cxnLst/>
              <a:rect l="l" t="t" r="r" b="b"/>
              <a:pathLst>
                <a:path w="4821" h="4731" extrusionOk="0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024;p78">
              <a:extLst>
                <a:ext uri="{FF2B5EF4-FFF2-40B4-BE49-F238E27FC236}">
                  <a16:creationId xmlns:a16="http://schemas.microsoft.com/office/drawing/2014/main" id="{A66A34A2-DFA6-45AA-B2A5-6E8AAACC542B}"/>
                </a:ext>
              </a:extLst>
            </p:cNvPr>
            <p:cNvSpPr/>
            <p:nvPr/>
          </p:nvSpPr>
          <p:spPr>
            <a:xfrm>
              <a:off x="-1591550" y="3668825"/>
              <a:ext cx="222925" cy="223225"/>
            </a:xfrm>
            <a:custGeom>
              <a:avLst/>
              <a:gdLst/>
              <a:ahLst/>
              <a:cxnLst/>
              <a:rect l="l" t="t" r="r" b="b"/>
              <a:pathLst>
                <a:path w="8917" h="8929" extrusionOk="0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9791;p78">
            <a:extLst>
              <a:ext uri="{FF2B5EF4-FFF2-40B4-BE49-F238E27FC236}">
                <a16:creationId xmlns:a16="http://schemas.microsoft.com/office/drawing/2014/main" id="{8E7733A2-2336-43D4-81D4-14F09F5CAD46}"/>
              </a:ext>
            </a:extLst>
          </p:cNvPr>
          <p:cNvGrpSpPr/>
          <p:nvPr/>
        </p:nvGrpSpPr>
        <p:grpSpPr>
          <a:xfrm>
            <a:off x="6946034" y="1542365"/>
            <a:ext cx="393326" cy="335512"/>
            <a:chOff x="-6696925" y="3272575"/>
            <a:chExt cx="307200" cy="291425"/>
          </a:xfrm>
          <a:solidFill>
            <a:schemeClr val="tx1"/>
          </a:solidFill>
        </p:grpSpPr>
        <p:sp>
          <p:nvSpPr>
            <p:cNvPr id="37" name="Google Shape;9792;p78">
              <a:extLst>
                <a:ext uri="{FF2B5EF4-FFF2-40B4-BE49-F238E27FC236}">
                  <a16:creationId xmlns:a16="http://schemas.microsoft.com/office/drawing/2014/main" id="{64F2AC45-C654-4BA4-A4A4-59F12D99DC7E}"/>
                </a:ext>
              </a:extLst>
            </p:cNvPr>
            <p:cNvSpPr/>
            <p:nvPr/>
          </p:nvSpPr>
          <p:spPr>
            <a:xfrm>
              <a:off x="-6696925" y="3371400"/>
              <a:ext cx="220575" cy="192600"/>
            </a:xfrm>
            <a:custGeom>
              <a:avLst/>
              <a:gdLst/>
              <a:ahLst/>
              <a:cxnLst/>
              <a:rect l="l" t="t" r="r" b="b"/>
              <a:pathLst>
                <a:path w="8823" h="7704" extrusionOk="0">
                  <a:moveTo>
                    <a:pt x="7531" y="1"/>
                  </a:moveTo>
                  <a:lnTo>
                    <a:pt x="6333" y="1167"/>
                  </a:lnTo>
                  <a:cubicBezTo>
                    <a:pt x="6207" y="1293"/>
                    <a:pt x="6207" y="1513"/>
                    <a:pt x="6333" y="1639"/>
                  </a:cubicBezTo>
                  <a:cubicBezTo>
                    <a:pt x="6743" y="2017"/>
                    <a:pt x="6743" y="2710"/>
                    <a:pt x="6333" y="3088"/>
                  </a:cubicBezTo>
                  <a:lnTo>
                    <a:pt x="4096" y="5325"/>
                  </a:lnTo>
                  <a:cubicBezTo>
                    <a:pt x="3892" y="5530"/>
                    <a:pt x="3624" y="5632"/>
                    <a:pt x="3360" y="5632"/>
                  </a:cubicBezTo>
                  <a:cubicBezTo>
                    <a:pt x="3096" y="5632"/>
                    <a:pt x="2836" y="5530"/>
                    <a:pt x="2647" y="5325"/>
                  </a:cubicBezTo>
                  <a:cubicBezTo>
                    <a:pt x="2238" y="4947"/>
                    <a:pt x="2238" y="4286"/>
                    <a:pt x="2647" y="3876"/>
                  </a:cubicBezTo>
                  <a:lnTo>
                    <a:pt x="3309" y="3214"/>
                  </a:lnTo>
                  <a:cubicBezTo>
                    <a:pt x="2994" y="2679"/>
                    <a:pt x="2836" y="2017"/>
                    <a:pt x="2836" y="1387"/>
                  </a:cubicBezTo>
                  <a:cubicBezTo>
                    <a:pt x="2836" y="1167"/>
                    <a:pt x="2868" y="978"/>
                    <a:pt x="2899" y="726"/>
                  </a:cubicBezTo>
                  <a:lnTo>
                    <a:pt x="2899" y="726"/>
                  </a:lnTo>
                  <a:lnTo>
                    <a:pt x="1230" y="2427"/>
                  </a:lnTo>
                  <a:cubicBezTo>
                    <a:pt x="1" y="3592"/>
                    <a:pt x="1" y="5577"/>
                    <a:pt x="1230" y="6806"/>
                  </a:cubicBezTo>
                  <a:cubicBezTo>
                    <a:pt x="1820" y="7396"/>
                    <a:pt x="2621" y="7704"/>
                    <a:pt x="3423" y="7704"/>
                  </a:cubicBezTo>
                  <a:cubicBezTo>
                    <a:pt x="4204" y="7704"/>
                    <a:pt x="4986" y="7412"/>
                    <a:pt x="5577" y="6806"/>
                  </a:cubicBezTo>
                  <a:cubicBezTo>
                    <a:pt x="7531" y="4884"/>
                    <a:pt x="8003" y="4506"/>
                    <a:pt x="8350" y="3813"/>
                  </a:cubicBezTo>
                  <a:cubicBezTo>
                    <a:pt x="8822" y="2994"/>
                    <a:pt x="8822" y="1986"/>
                    <a:pt x="8381" y="1104"/>
                  </a:cubicBezTo>
                  <a:cubicBezTo>
                    <a:pt x="8161" y="568"/>
                    <a:pt x="7877" y="253"/>
                    <a:pt x="75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793;p78">
              <a:extLst>
                <a:ext uri="{FF2B5EF4-FFF2-40B4-BE49-F238E27FC236}">
                  <a16:creationId xmlns:a16="http://schemas.microsoft.com/office/drawing/2014/main" id="{93EF2BB5-72D4-439A-A1D4-FB9C5D4D4BCF}"/>
                </a:ext>
              </a:extLst>
            </p:cNvPr>
            <p:cNvSpPr/>
            <p:nvPr/>
          </p:nvSpPr>
          <p:spPr>
            <a:xfrm>
              <a:off x="-6621300" y="3272575"/>
              <a:ext cx="231575" cy="194950"/>
            </a:xfrm>
            <a:custGeom>
              <a:avLst/>
              <a:gdLst/>
              <a:ahLst/>
              <a:cxnLst/>
              <a:rect l="l" t="t" r="r" b="b"/>
              <a:pathLst>
                <a:path w="9263" h="7798" extrusionOk="0">
                  <a:moveTo>
                    <a:pt x="5868" y="0"/>
                  </a:moveTo>
                  <a:cubicBezTo>
                    <a:pt x="5073" y="0"/>
                    <a:pt x="4269" y="299"/>
                    <a:pt x="3655" y="898"/>
                  </a:cubicBezTo>
                  <a:lnTo>
                    <a:pt x="1387" y="3229"/>
                  </a:lnTo>
                  <a:cubicBezTo>
                    <a:pt x="0" y="4615"/>
                    <a:pt x="315" y="6852"/>
                    <a:pt x="1670" y="7797"/>
                  </a:cubicBezTo>
                  <a:lnTo>
                    <a:pt x="2836" y="6632"/>
                  </a:lnTo>
                  <a:cubicBezTo>
                    <a:pt x="2962" y="6506"/>
                    <a:pt x="2962" y="6317"/>
                    <a:pt x="2836" y="6159"/>
                  </a:cubicBezTo>
                  <a:cubicBezTo>
                    <a:pt x="2552" y="5907"/>
                    <a:pt x="2489" y="5466"/>
                    <a:pt x="2552" y="5372"/>
                  </a:cubicBezTo>
                  <a:cubicBezTo>
                    <a:pt x="2552" y="4742"/>
                    <a:pt x="3214" y="4332"/>
                    <a:pt x="5167" y="2379"/>
                  </a:cubicBezTo>
                  <a:cubicBezTo>
                    <a:pt x="5384" y="2162"/>
                    <a:pt x="5630" y="2071"/>
                    <a:pt x="5869" y="2071"/>
                  </a:cubicBezTo>
                  <a:cubicBezTo>
                    <a:pt x="6673" y="2071"/>
                    <a:pt x="7393" y="3099"/>
                    <a:pt x="6616" y="3828"/>
                  </a:cubicBezTo>
                  <a:lnTo>
                    <a:pt x="5923" y="4521"/>
                  </a:lnTo>
                  <a:cubicBezTo>
                    <a:pt x="6364" y="5372"/>
                    <a:pt x="6522" y="6159"/>
                    <a:pt x="6364" y="7010"/>
                  </a:cubicBezTo>
                  <a:lnTo>
                    <a:pt x="8097" y="5277"/>
                  </a:lnTo>
                  <a:cubicBezTo>
                    <a:pt x="9263" y="4048"/>
                    <a:pt x="9263" y="2127"/>
                    <a:pt x="8034" y="898"/>
                  </a:cubicBezTo>
                  <a:cubicBezTo>
                    <a:pt x="7451" y="299"/>
                    <a:pt x="6664" y="0"/>
                    <a:pt x="58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508;p46">
            <a:extLst>
              <a:ext uri="{FF2B5EF4-FFF2-40B4-BE49-F238E27FC236}">
                <a16:creationId xmlns:a16="http://schemas.microsoft.com/office/drawing/2014/main" id="{081FF271-A2F9-479E-9587-81A177620919}"/>
              </a:ext>
            </a:extLst>
          </p:cNvPr>
          <p:cNvSpPr txBox="1">
            <a:spLocks/>
          </p:cNvSpPr>
          <p:nvPr/>
        </p:nvSpPr>
        <p:spPr>
          <a:xfrm>
            <a:off x="3532672" y="2542761"/>
            <a:ext cx="2994007" cy="802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1200" b="1"/>
              <a:t>Top Product-Families:  </a:t>
            </a:r>
            <a:r>
              <a:rPr lang="en-US" sz="1200"/>
              <a:t>15</a:t>
            </a:r>
          </a:p>
          <a:p>
            <a:pPr>
              <a:spcAft>
                <a:spcPts val="1600"/>
              </a:spcAft>
            </a:pPr>
            <a:r>
              <a:rPr lang="en-US" sz="1200" b="1"/>
              <a:t>Worst Product-Families: </a:t>
            </a:r>
            <a:r>
              <a:rPr lang="en-US" sz="1200"/>
              <a:t>12 </a:t>
            </a:r>
          </a:p>
        </p:txBody>
      </p:sp>
      <p:sp>
        <p:nvSpPr>
          <p:cNvPr id="40" name="Google Shape;508;p46">
            <a:extLst>
              <a:ext uri="{FF2B5EF4-FFF2-40B4-BE49-F238E27FC236}">
                <a16:creationId xmlns:a16="http://schemas.microsoft.com/office/drawing/2014/main" id="{1C364382-89C4-42B2-B9DB-D46A6AF2DB65}"/>
              </a:ext>
            </a:extLst>
          </p:cNvPr>
          <p:cNvSpPr txBox="1">
            <a:spLocks/>
          </p:cNvSpPr>
          <p:nvPr/>
        </p:nvSpPr>
        <p:spPr>
          <a:xfrm>
            <a:off x="6008823" y="2542760"/>
            <a:ext cx="2994007" cy="802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1200" b="1"/>
              <a:t>Top Product-Families:  </a:t>
            </a:r>
            <a:r>
              <a:rPr lang="en-US" sz="1200"/>
              <a:t>21, 11, 10, 20</a:t>
            </a:r>
          </a:p>
          <a:p>
            <a:pPr>
              <a:spcAft>
                <a:spcPts val="1600"/>
              </a:spcAft>
            </a:pPr>
            <a:r>
              <a:rPr lang="en-US" sz="1200" b="1"/>
              <a:t>Worst Product-Families: </a:t>
            </a:r>
            <a:r>
              <a:rPr lang="en-US" sz="1200"/>
              <a:t>9, 2, 18, 3, 1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AB6181D-8C84-4EE4-8CC0-381FC04646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93" b="46652"/>
          <a:stretch/>
        </p:blipFill>
        <p:spPr bwMode="auto">
          <a:xfrm>
            <a:off x="1085384" y="3189108"/>
            <a:ext cx="1883822" cy="157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30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2"/>
          <p:cNvSpPr txBox="1"/>
          <p:nvPr/>
        </p:nvSpPr>
        <p:spPr>
          <a:xfrm>
            <a:off x="656417" y="817564"/>
            <a:ext cx="8127163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TOP PRODUCTS SALES - UPWARD TREND – PRODUCT ID 2601  </a:t>
            </a:r>
          </a:p>
        </p:txBody>
      </p:sp>
      <p:sp>
        <p:nvSpPr>
          <p:cNvPr id="26" name="Google Shape;266;p35">
            <a:extLst>
              <a:ext uri="{FF2B5EF4-FFF2-40B4-BE49-F238E27FC236}">
                <a16:creationId xmlns:a16="http://schemas.microsoft.com/office/drawing/2014/main" id="{C5816C3B-6F42-401F-BCB0-A35493D81A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7099"/>
            <a:ext cx="6108600" cy="5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FORECASTING</a:t>
            </a:r>
            <a:endParaRPr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28B01C4-42EE-4AD0-8B8C-5B247171D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B556915F-B45B-4E92-8AD1-CC161B51C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986242"/>
              </p:ext>
            </p:extLst>
          </p:nvPr>
        </p:nvGraphicFramePr>
        <p:xfrm>
          <a:off x="5907949" y="1531173"/>
          <a:ext cx="3102561" cy="11887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77623">
                  <a:extLst>
                    <a:ext uri="{9D8B030D-6E8A-4147-A177-3AD203B41FA5}">
                      <a16:colId xmlns:a16="http://schemas.microsoft.com/office/drawing/2014/main" val="3576722085"/>
                    </a:ext>
                  </a:extLst>
                </a:gridCol>
                <a:gridCol w="587255">
                  <a:extLst>
                    <a:ext uri="{9D8B030D-6E8A-4147-A177-3AD203B41FA5}">
                      <a16:colId xmlns:a16="http://schemas.microsoft.com/office/drawing/2014/main" val="3184149724"/>
                    </a:ext>
                  </a:extLst>
                </a:gridCol>
                <a:gridCol w="793678">
                  <a:extLst>
                    <a:ext uri="{9D8B030D-6E8A-4147-A177-3AD203B41FA5}">
                      <a16:colId xmlns:a16="http://schemas.microsoft.com/office/drawing/2014/main" val="1037434914"/>
                    </a:ext>
                  </a:extLst>
                </a:gridCol>
                <a:gridCol w="744005">
                  <a:extLst>
                    <a:ext uri="{9D8B030D-6E8A-4147-A177-3AD203B41FA5}">
                      <a16:colId xmlns:a16="http://schemas.microsoft.com/office/drawing/2014/main" val="1931640094"/>
                    </a:ext>
                  </a:extLst>
                </a:gridCol>
              </a:tblGrid>
              <a:tr h="125005">
                <a:tc grid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SARIMA(1, 1, 1)x(0, 1, 1, 12)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MAPE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573829"/>
                  </a:ext>
                </a:extLst>
              </a:tr>
              <a:tr h="200008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In-Sample Forecast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T+1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2146.52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0.0203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5535260"/>
                  </a:ext>
                </a:extLst>
              </a:tr>
              <a:tr h="125005">
                <a:tc rowSpan="3"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Out-of-Sample Forecast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T+1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2743.15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0.0285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695131"/>
                  </a:ext>
                </a:extLst>
              </a:tr>
              <a:tr h="125005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T+2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2955.68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0.0334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712870"/>
                  </a:ext>
                </a:extLst>
              </a:tr>
              <a:tr h="125005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T+3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2792.47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0.0316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49746"/>
                  </a:ext>
                </a:extLst>
              </a:tr>
            </a:tbl>
          </a:graphicData>
        </a:graphic>
      </p:graphicFrame>
      <p:pic>
        <p:nvPicPr>
          <p:cNvPr id="1043" name="Picture 19">
            <a:extLst>
              <a:ext uri="{FF2B5EF4-FFF2-40B4-BE49-F238E27FC236}">
                <a16:creationId xmlns:a16="http://schemas.microsoft.com/office/drawing/2014/main" id="{1F152ACD-4FED-4DF7-9551-9DFD02CFA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571217"/>
            <a:ext cx="2500598" cy="137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>
            <a:extLst>
              <a:ext uri="{FF2B5EF4-FFF2-40B4-BE49-F238E27FC236}">
                <a16:creationId xmlns:a16="http://schemas.microsoft.com/office/drawing/2014/main" id="{81FCC440-D552-41F7-8F78-69F14D6988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"/>
          <a:stretch/>
        </p:blipFill>
        <p:spPr bwMode="auto">
          <a:xfrm>
            <a:off x="3323869" y="1555985"/>
            <a:ext cx="2408049" cy="145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0979594E-8EC1-479A-AADD-2D95A0F94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138832"/>
              </p:ext>
            </p:extLst>
          </p:nvPr>
        </p:nvGraphicFramePr>
        <p:xfrm>
          <a:off x="5907949" y="3134342"/>
          <a:ext cx="3102561" cy="18288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77623">
                  <a:extLst>
                    <a:ext uri="{9D8B030D-6E8A-4147-A177-3AD203B41FA5}">
                      <a16:colId xmlns:a16="http://schemas.microsoft.com/office/drawing/2014/main" val="3576722085"/>
                    </a:ext>
                  </a:extLst>
                </a:gridCol>
                <a:gridCol w="587255">
                  <a:extLst>
                    <a:ext uri="{9D8B030D-6E8A-4147-A177-3AD203B41FA5}">
                      <a16:colId xmlns:a16="http://schemas.microsoft.com/office/drawing/2014/main" val="3184149724"/>
                    </a:ext>
                  </a:extLst>
                </a:gridCol>
                <a:gridCol w="793678">
                  <a:extLst>
                    <a:ext uri="{9D8B030D-6E8A-4147-A177-3AD203B41FA5}">
                      <a16:colId xmlns:a16="http://schemas.microsoft.com/office/drawing/2014/main" val="1037434914"/>
                    </a:ext>
                  </a:extLst>
                </a:gridCol>
                <a:gridCol w="744005">
                  <a:extLst>
                    <a:ext uri="{9D8B030D-6E8A-4147-A177-3AD203B41FA5}">
                      <a16:colId xmlns:a16="http://schemas.microsoft.com/office/drawing/2014/main" val="1931640094"/>
                    </a:ext>
                  </a:extLst>
                </a:gridCol>
              </a:tblGrid>
              <a:tr h="157479">
                <a:tc grid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SARIMA(0, 1, 1)x(0, 1, 1, 52)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MAPE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573829"/>
                  </a:ext>
                </a:extLst>
              </a:tr>
              <a:tr h="216533">
                <a:tc>
                  <a:txBody>
                    <a:bodyPr/>
                    <a:lstStyle/>
                    <a:p>
                      <a:r>
                        <a:rPr lang="en-US" sz="800" dirty="0"/>
                        <a:t>In-Sample Forecast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T+1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1046.29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0.0451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5535260"/>
                  </a:ext>
                </a:extLst>
              </a:tr>
              <a:tr h="137794">
                <a:tc rowSpan="6">
                  <a:txBody>
                    <a:bodyPr/>
                    <a:lstStyle/>
                    <a:p>
                      <a:r>
                        <a:rPr lang="en-US" sz="800" dirty="0"/>
                        <a:t>Out-of-Sample Forecast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T+1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831.93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0.0335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695131"/>
                  </a:ext>
                </a:extLst>
              </a:tr>
              <a:tr h="137794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892.30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0.0350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712870"/>
                  </a:ext>
                </a:extLst>
              </a:tr>
              <a:tr h="137794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T+3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898.41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0.0355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49746"/>
                  </a:ext>
                </a:extLst>
              </a:tr>
              <a:tr h="137794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T+4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877.25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0.0326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461486"/>
                  </a:ext>
                </a:extLst>
              </a:tr>
              <a:tr h="137794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T+5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863.11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0.0317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714272"/>
                  </a:ext>
                </a:extLst>
              </a:tr>
              <a:tr h="137794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T+6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1177.92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0.0467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176487"/>
                  </a:ext>
                </a:extLst>
              </a:tr>
            </a:tbl>
          </a:graphicData>
        </a:graphic>
      </p:graphicFrame>
      <p:pic>
        <p:nvPicPr>
          <p:cNvPr id="18" name="Picture 2">
            <a:extLst>
              <a:ext uri="{FF2B5EF4-FFF2-40B4-BE49-F238E27FC236}">
                <a16:creationId xmlns:a16="http://schemas.microsoft.com/office/drawing/2014/main" id="{0D8F446B-3770-4326-A232-5B419ADD1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00" y="3444692"/>
            <a:ext cx="2435187" cy="154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D59CBD2E-AFF0-44C9-AC77-4CF795FB3E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"/>
          <a:stretch/>
        </p:blipFill>
        <p:spPr bwMode="auto">
          <a:xfrm>
            <a:off x="3220598" y="3481222"/>
            <a:ext cx="2538233" cy="150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4F9974C-427A-486F-974A-5B4D8594E633}"/>
              </a:ext>
            </a:extLst>
          </p:cNvPr>
          <p:cNvSpPr txBox="1"/>
          <p:nvPr/>
        </p:nvSpPr>
        <p:spPr>
          <a:xfrm>
            <a:off x="746700" y="1229866"/>
            <a:ext cx="1822964" cy="2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Monthly sales quantity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9D9653-23B6-47CA-A0F2-36E669677501}"/>
              </a:ext>
            </a:extLst>
          </p:cNvPr>
          <p:cNvSpPr txBox="1"/>
          <p:nvPr/>
        </p:nvSpPr>
        <p:spPr>
          <a:xfrm>
            <a:off x="746700" y="3073459"/>
            <a:ext cx="1875024" cy="2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Weekly sales quantity</a:t>
            </a:r>
          </a:p>
        </p:txBody>
      </p:sp>
    </p:spTree>
    <p:extLst>
      <p:ext uri="{BB962C8B-B14F-4D97-AF65-F5344CB8AC3E}">
        <p14:creationId xmlns:p14="http://schemas.microsoft.com/office/powerpoint/2010/main" val="2734400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2"/>
          <p:cNvSpPr txBox="1"/>
          <p:nvPr/>
        </p:nvSpPr>
        <p:spPr>
          <a:xfrm>
            <a:off x="656417" y="817564"/>
            <a:ext cx="8127163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TOP PRODUCTS SALES - SEASONAL TREND – PRODUCT ID 481  </a:t>
            </a:r>
          </a:p>
        </p:txBody>
      </p:sp>
      <p:sp>
        <p:nvSpPr>
          <p:cNvPr id="26" name="Google Shape;266;p35">
            <a:extLst>
              <a:ext uri="{FF2B5EF4-FFF2-40B4-BE49-F238E27FC236}">
                <a16:creationId xmlns:a16="http://schemas.microsoft.com/office/drawing/2014/main" id="{C5816C3B-6F42-401F-BCB0-A35493D81A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7099"/>
            <a:ext cx="6108600" cy="5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FORECASTING</a:t>
            </a:r>
            <a:endParaRPr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28B01C4-42EE-4AD0-8B8C-5B247171D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B556915F-B45B-4E92-8AD1-CC161B51C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755180"/>
              </p:ext>
            </p:extLst>
          </p:nvPr>
        </p:nvGraphicFramePr>
        <p:xfrm>
          <a:off x="5907950" y="1617021"/>
          <a:ext cx="3002444" cy="11887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46076">
                  <a:extLst>
                    <a:ext uri="{9D8B030D-6E8A-4147-A177-3AD203B41FA5}">
                      <a16:colId xmlns:a16="http://schemas.microsoft.com/office/drawing/2014/main" val="3576722085"/>
                    </a:ext>
                  </a:extLst>
                </a:gridCol>
                <a:gridCol w="681431">
                  <a:extLst>
                    <a:ext uri="{9D8B030D-6E8A-4147-A177-3AD203B41FA5}">
                      <a16:colId xmlns:a16="http://schemas.microsoft.com/office/drawing/2014/main" val="3184149724"/>
                    </a:ext>
                  </a:extLst>
                </a:gridCol>
                <a:gridCol w="654940">
                  <a:extLst>
                    <a:ext uri="{9D8B030D-6E8A-4147-A177-3AD203B41FA5}">
                      <a16:colId xmlns:a16="http://schemas.microsoft.com/office/drawing/2014/main" val="1037434914"/>
                    </a:ext>
                  </a:extLst>
                </a:gridCol>
                <a:gridCol w="719997">
                  <a:extLst>
                    <a:ext uri="{9D8B030D-6E8A-4147-A177-3AD203B41FA5}">
                      <a16:colId xmlns:a16="http://schemas.microsoft.com/office/drawing/2014/main" val="1931640094"/>
                    </a:ext>
                  </a:extLst>
                </a:gridCol>
              </a:tblGrid>
              <a:tr h="125005">
                <a:tc grid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SARIMA(4, 0, 2)x(0, 1, 2, 12)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MAPE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573829"/>
                  </a:ext>
                </a:extLst>
              </a:tr>
              <a:tr h="200008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In-Sample Forecast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T+1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5700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0.047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5535260"/>
                  </a:ext>
                </a:extLst>
              </a:tr>
              <a:tr h="125005">
                <a:tc rowSpan="3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Out-of-Sample Forecast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T+1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7883.66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0.1370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695131"/>
                  </a:ext>
                </a:extLst>
              </a:tr>
              <a:tr h="125005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T+2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8228.25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0.1631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712870"/>
                  </a:ext>
                </a:extLst>
              </a:tr>
              <a:tr h="125005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T+3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5840.91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0.1108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49746"/>
                  </a:ext>
                </a:extLst>
              </a:tr>
            </a:tbl>
          </a:graphicData>
        </a:graphic>
      </p:graphicFrame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0979594E-8EC1-479A-AADD-2D95A0F94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168918"/>
              </p:ext>
            </p:extLst>
          </p:nvPr>
        </p:nvGraphicFramePr>
        <p:xfrm>
          <a:off x="5907950" y="3134342"/>
          <a:ext cx="3002444" cy="18288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46076">
                  <a:extLst>
                    <a:ext uri="{9D8B030D-6E8A-4147-A177-3AD203B41FA5}">
                      <a16:colId xmlns:a16="http://schemas.microsoft.com/office/drawing/2014/main" val="3576722085"/>
                    </a:ext>
                  </a:extLst>
                </a:gridCol>
                <a:gridCol w="688105">
                  <a:extLst>
                    <a:ext uri="{9D8B030D-6E8A-4147-A177-3AD203B41FA5}">
                      <a16:colId xmlns:a16="http://schemas.microsoft.com/office/drawing/2014/main" val="3184149724"/>
                    </a:ext>
                  </a:extLst>
                </a:gridCol>
                <a:gridCol w="648266">
                  <a:extLst>
                    <a:ext uri="{9D8B030D-6E8A-4147-A177-3AD203B41FA5}">
                      <a16:colId xmlns:a16="http://schemas.microsoft.com/office/drawing/2014/main" val="1037434914"/>
                    </a:ext>
                  </a:extLst>
                </a:gridCol>
                <a:gridCol w="719997">
                  <a:extLst>
                    <a:ext uri="{9D8B030D-6E8A-4147-A177-3AD203B41FA5}">
                      <a16:colId xmlns:a16="http://schemas.microsoft.com/office/drawing/2014/main" val="1931640094"/>
                    </a:ext>
                  </a:extLst>
                </a:gridCol>
              </a:tblGrid>
              <a:tr h="157479">
                <a:tc grid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SARIMA(2, 1, 0)x(0, 1, 1, 52)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MAPE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573829"/>
                  </a:ext>
                </a:extLst>
              </a:tr>
              <a:tr h="216533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In-Sample Forecast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T+1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1589.9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0.1218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5535260"/>
                  </a:ext>
                </a:extLst>
              </a:tr>
              <a:tr h="137794">
                <a:tc rowSpan="6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Out-of-Sample Forecast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T+1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1067.62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0.1216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695131"/>
                  </a:ext>
                </a:extLst>
              </a:tr>
              <a:tr h="137794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T+2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1634.71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0.1760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712870"/>
                  </a:ext>
                </a:extLst>
              </a:tr>
              <a:tr h="137794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T+3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1870.05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0.1783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49746"/>
                  </a:ext>
                </a:extLst>
              </a:tr>
              <a:tr h="137794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T+4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1936.145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0.1741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461486"/>
                  </a:ext>
                </a:extLst>
              </a:tr>
              <a:tr h="137794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T+5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2057.68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0.1834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714272"/>
                  </a:ext>
                </a:extLst>
              </a:tr>
              <a:tr h="137794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T+6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2133.52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0.1817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17648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4F9974C-427A-486F-974A-5B4D8594E633}"/>
              </a:ext>
            </a:extLst>
          </p:cNvPr>
          <p:cNvSpPr txBox="1"/>
          <p:nvPr/>
        </p:nvSpPr>
        <p:spPr>
          <a:xfrm>
            <a:off x="746700" y="1229866"/>
            <a:ext cx="1822964" cy="2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Monthly sales quantity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9D9653-23B6-47CA-A0F2-36E669677501}"/>
              </a:ext>
            </a:extLst>
          </p:cNvPr>
          <p:cNvSpPr txBox="1"/>
          <p:nvPr/>
        </p:nvSpPr>
        <p:spPr>
          <a:xfrm>
            <a:off x="746700" y="3134342"/>
            <a:ext cx="1875024" cy="2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Weekly sales quantity</a:t>
            </a:r>
          </a:p>
        </p:txBody>
      </p:sp>
      <p:pic>
        <p:nvPicPr>
          <p:cNvPr id="13" name="Picture 23">
            <a:extLst>
              <a:ext uri="{FF2B5EF4-FFF2-40B4-BE49-F238E27FC236}">
                <a16:creationId xmlns:a16="http://schemas.microsoft.com/office/drawing/2014/main" id="{4C501B02-8DD8-4E69-969E-47315383C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00" y="1634808"/>
            <a:ext cx="2449307" cy="145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5">
            <a:extLst>
              <a:ext uri="{FF2B5EF4-FFF2-40B4-BE49-F238E27FC236}">
                <a16:creationId xmlns:a16="http://schemas.microsoft.com/office/drawing/2014/main" id="{1CAECE8F-E14E-4174-8C05-9E3C687B47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"/>
          <a:stretch/>
        </p:blipFill>
        <p:spPr bwMode="auto">
          <a:xfrm>
            <a:off x="3259266" y="1634808"/>
            <a:ext cx="2532593" cy="149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6FFB6637-FA3F-4D98-B963-238EF28A8D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2"/>
          <a:stretch/>
        </p:blipFill>
        <p:spPr bwMode="auto">
          <a:xfrm>
            <a:off x="3253627" y="3511338"/>
            <a:ext cx="2553903" cy="148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3F536E74-D4E6-4320-8E50-25D98C83C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00" y="3511338"/>
            <a:ext cx="2458687" cy="139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067966"/>
      </p:ext>
    </p:extLst>
  </p:cSld>
  <p:clrMapOvr>
    <a:masterClrMapping/>
  </p:clrMapOvr>
</p:sld>
</file>

<file path=ppt/theme/theme1.xml><?xml version="1.0" encoding="utf-8"?>
<a:theme xmlns:a="http://schemas.openxmlformats.org/drawingml/2006/main" name="Drug Addiction by Slidesgo">
  <a:themeElements>
    <a:clrScheme name="Simple Light">
      <a:dk1>
        <a:srgbClr val="000000"/>
      </a:dk1>
      <a:lt1>
        <a:srgbClr val="FFFFFF"/>
      </a:lt1>
      <a:dk2>
        <a:srgbClr val="FCC10C"/>
      </a:dk2>
      <a:lt2>
        <a:srgbClr val="F3F3F3"/>
      </a:lt2>
      <a:accent1>
        <a:srgbClr val="D9D9D9"/>
      </a:accent1>
      <a:accent2>
        <a:srgbClr val="212121"/>
      </a:accent2>
      <a:accent3>
        <a:srgbClr val="FFFFFF"/>
      </a:accent3>
      <a:accent4>
        <a:srgbClr val="FCC10C"/>
      </a:accent4>
      <a:accent5>
        <a:srgbClr val="F3F3F3"/>
      </a:accent5>
      <a:accent6>
        <a:srgbClr val="D9D9D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55C334576CED4EB908B094FEB9779D" ma:contentTypeVersion="12" ma:contentTypeDescription="Create a new document." ma:contentTypeScope="" ma:versionID="a347e0e4937d7e29d4875fef457d6b18">
  <xsd:schema xmlns:xsd="http://www.w3.org/2001/XMLSchema" xmlns:xs="http://www.w3.org/2001/XMLSchema" xmlns:p="http://schemas.microsoft.com/office/2006/metadata/properties" xmlns:ns3="2e45d11c-bd71-4ff7-a639-92d1daa728ae" xmlns:ns4="7bb7352d-27bc-4150-9e26-4d82ae545073" targetNamespace="http://schemas.microsoft.com/office/2006/metadata/properties" ma:root="true" ma:fieldsID="6452053824cef4226eaa52b48571d713" ns3:_="" ns4:_="">
    <xsd:import namespace="2e45d11c-bd71-4ff7-a639-92d1daa728ae"/>
    <xsd:import namespace="7bb7352d-27bc-4150-9e26-4d82ae5450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45d11c-bd71-4ff7-a639-92d1daa728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7352d-27bc-4150-9e26-4d82ae54507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DEA9C0-58D3-424A-9E21-4B3FC4EA1CE4}">
  <ds:schemaRefs>
    <ds:schemaRef ds:uri="2e45d11c-bd71-4ff7-a639-92d1daa728ae"/>
    <ds:schemaRef ds:uri="7bb7352d-27bc-4150-9e26-4d82ae54507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E6E3C86-00E5-42D4-90F3-FB17CA50EC60}">
  <ds:schemaRefs>
    <ds:schemaRef ds:uri="2e45d11c-bd71-4ff7-a639-92d1daa728ae"/>
    <ds:schemaRef ds:uri="7bb7352d-27bc-4150-9e26-4d82ae54507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200AE1B-0A1B-4768-AD76-FB7D10DC25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647</Words>
  <Application>Microsoft Office PowerPoint</Application>
  <PresentationFormat>On-screen Show (16:9)</PresentationFormat>
  <Paragraphs>229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Work Sans</vt:lpstr>
      <vt:lpstr>Arial</vt:lpstr>
      <vt:lpstr>Drug Addiction by Slidesgo</vt:lpstr>
      <vt:lpstr>The Retail Challenge</vt:lpstr>
      <vt:lpstr>TABLE OF CONTENTS </vt:lpstr>
      <vt:lpstr>1. ABOUT THE DATASET</vt:lpstr>
      <vt:lpstr>2. DATA EXPLORATORATION</vt:lpstr>
      <vt:lpstr>2. DATA EXPLORATORATION</vt:lpstr>
      <vt:lpstr>3. POINT-OF-SALE CLUSTERS</vt:lpstr>
      <vt:lpstr>3. POINT-OF-SALE CLUSTERS</vt:lpstr>
      <vt:lpstr>4. FORECASTING</vt:lpstr>
      <vt:lpstr>4. FORECASTING</vt:lpstr>
      <vt:lpstr>4. PRODUCT FORECASTING SOLUTION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Retail Challenge</dc:title>
  <dc:creator>Phuc Nguyen</dc:creator>
  <cp:lastModifiedBy>Nguyen Huy Phuc</cp:lastModifiedBy>
  <cp:revision>6</cp:revision>
  <dcterms:modified xsi:type="dcterms:W3CDTF">2021-06-02T22:36:24Z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0x0101008555C334576CED4EB908B094FEB9779D</vt:lpwstr>
  </property>
</Properties>
</file>