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3" r:id="rId3"/>
    <p:sldId id="260" r:id="rId4"/>
    <p:sldId id="269" r:id="rId5"/>
    <p:sldId id="268" r:id="rId6"/>
    <p:sldId id="265" r:id="rId7"/>
    <p:sldId id="262" r:id="rId8"/>
    <p:sldId id="270" r:id="rId9"/>
    <p:sldId id="258" r:id="rId10"/>
    <p:sldId id="261" r:id="rId11"/>
    <p:sldId id="259" r:id="rId12"/>
    <p:sldId id="266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7BEBD8"/>
    <a:srgbClr val="8335E5"/>
    <a:srgbClr val="6B8DE1"/>
    <a:srgbClr val="6C92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509" autoAdjust="0"/>
  </p:normalViewPr>
  <p:slideViewPr>
    <p:cSldViewPr snapToGrid="0" showGuides="1">
      <p:cViewPr varScale="1">
        <p:scale>
          <a:sx n="71" d="100"/>
          <a:sy n="71" d="100"/>
        </p:scale>
        <p:origin x="1090" y="643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863134-B124-47F9-A1F1-3A08879C58C1}" type="datetime1">
              <a:rPr lang="it-IT" smtClean="0"/>
              <a:pPr rtl="0"/>
              <a:t>21/05/2022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2A385-5963-4977-9C86-CDE59C865B44}" type="datetime1">
              <a:rPr lang="it-IT" noProof="0" smtClean="0"/>
              <a:pPr/>
              <a:t>21/05/2022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La nostra idea nasce pensando ad un futuro in cui per lavoro o studio dovremmo trasferirci e quindi vivere da soli. Perciò abbiamo pensato a questa applicazione che può aiutarci a passare le giornate senza sentirci soli e in sicurezza. Un altro aspetto che ci ha portato ad avere quest’idea è stato il voler aiutare le persone anziane o con difficoltà</a:t>
            </a:r>
            <a:r>
              <a:rPr lang="it-IT" sz="120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il nostro progetto sarà in grado di mostrare al proprietario l’andamento dell’umore (ESIGENZA STATISTICA)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i="1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mediante piccole azioni, aiutiamo gli utilizzatori eseguendo skills di </a:t>
            </a:r>
            <a:r>
              <a:rPr lang="it-IT" sz="1200" i="1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alexa</a:t>
            </a: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che possono migliorare lo stato d’animo (ESIGENZA UMANA)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i="1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le </a:t>
            </a:r>
            <a:r>
              <a:rPr lang="it-IT" sz="1200" i="1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cam</a:t>
            </a: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avranno il compito di monitorare chi entra in casa e, in caso di intrusione, avvisiamo il proprietario l’app (ESIGENZA DI SICUREZZA)</a:t>
            </a:r>
          </a:p>
          <a:p>
            <a:pPr rtl="0"/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il progetto è indicato per chiunque voglia soddisfare le esigenze trattate sopra (UTENZA)</a:t>
            </a:r>
          </a:p>
          <a:p>
            <a:pPr rtl="0"/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gestione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una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componente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fisica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in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grado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percepire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le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emozioni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dal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tono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della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voce e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utilizzare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Alexa per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agire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conseguenza</a:t>
            </a:r>
            <a:endParaRPr lang="it-IT" sz="1200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rtl="0"/>
            <a:endParaRPr lang="it-IT" dirty="0"/>
          </a:p>
          <a:p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controllo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un’ulteriore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componente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fisica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in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grado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</a:p>
          <a:p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di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verificare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l’identità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dei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soggetti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che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entrano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nell’abitazione</a:t>
            </a:r>
            <a:endParaRPr lang="it-IT" sz="1200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rtl="0"/>
            <a:endParaRPr lang="it-IT" dirty="0"/>
          </a:p>
          <a:p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mette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inoltre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a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disposizione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un’applicazione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per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il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monitoraggio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del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nostro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umore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e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il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settaggio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delle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</a:p>
          <a:p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fonti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input</a:t>
            </a:r>
          </a:p>
          <a:p>
            <a:endParaRPr lang="en-US" sz="1200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(credo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serva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cambiare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colori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delle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scritte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)</a:t>
            </a:r>
            <a:endParaRPr lang="it-IT" sz="1200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Hardware da acquistare per realizzare il progetto, solo </a:t>
            </a:r>
            <a:r>
              <a:rPr lang="it-IT" sz="12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raspberry</a:t>
            </a:r>
            <a:r>
              <a:rPr lang="it-IT" sz="12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circa 50 euro, il </a:t>
            </a:r>
            <a:r>
              <a:rPr lang="it-IT" dirty="0"/>
              <a:t>restante citato prima viene in seguito acquistato dall’utente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rPr>
              <a:t>Risultato di dettagliate ricerche, con questo prodotto hai il vantaggio di rendere sicura la tua casa sia quando sei all’interno sia quando sei fuori.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i="1" kern="1200" dirty="0">
              <a:solidFill>
                <a:schemeClr val="bg1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60967D-D4B9-4068-884F-8D2CEA8C87EE}" type="datetime1">
              <a:rPr lang="it-IT" noProof="0" smtClean="0"/>
              <a:pPr rtl="0"/>
              <a:t>21/05/2022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9C9243-4D56-40A1-98F4-818EEBB7C4FA}" type="datetime1">
              <a:rPr lang="it-IT" noProof="0" smtClean="0"/>
              <a:pPr rtl="0"/>
              <a:t>21/05/2022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6D244-7785-4484-8104-8E205376B43D}" type="datetime1">
              <a:rPr lang="it-IT" noProof="0" smtClean="0"/>
              <a:pPr rtl="0"/>
              <a:t>21/05/2022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5D525-41A4-4789-BA32-40BB2D251F72}" type="datetime1">
              <a:rPr lang="it-IT" noProof="0" smtClean="0"/>
              <a:pPr rtl="0"/>
              <a:t>21/05/2022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2E70C1-4EAC-476C-A9BB-5A1984C0B060}" type="datetime1">
              <a:rPr lang="it-IT" noProof="0" smtClean="0"/>
              <a:pPr rtl="0"/>
              <a:t>21/05/2022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83CF96-417F-4482-8DCA-2452702AF724}" type="datetime1">
              <a:rPr lang="it-IT" noProof="0" smtClean="0"/>
              <a:pPr rtl="0"/>
              <a:t>21/05/2022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1AE6F1-7D46-4B7A-9562-B9D5F685B101}" type="datetime1">
              <a:rPr lang="it-IT" noProof="0" smtClean="0"/>
              <a:pPr rtl="0"/>
              <a:t>21/05/2022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BA63C-B941-476A-88D4-E66C4A3D6602}" type="datetime1">
              <a:rPr lang="it-IT" noProof="0" smtClean="0"/>
              <a:pPr rtl="0"/>
              <a:t>21/05/2022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77230D-8160-43DD-AD7F-BA41EEB02A18}" type="datetime1">
              <a:rPr lang="it-IT" noProof="0" smtClean="0"/>
              <a:pPr rtl="0"/>
              <a:t>21/05/2022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2A45BA-5330-469D-8822-65CAE3C4DCFD}" type="datetime1">
              <a:rPr lang="it-IT" noProof="0" smtClean="0"/>
              <a:pPr rtl="0"/>
              <a:t>21/05/2022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5FEB1B-6331-491B-897B-E0B3280E361A}" type="datetime1">
              <a:rPr lang="it-IT" noProof="0" smtClean="0"/>
              <a:pPr rtl="0"/>
              <a:t>21/05/2022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9AAA3AB-E65D-4A29-86FE-48DC10EABEE7}" type="datetime1">
              <a:rPr lang="it-IT" noProof="0" smtClean="0"/>
              <a:pPr rtl="0"/>
              <a:t>21/05/2022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 descr="Questa immagine è una forma decorativa astrat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igura a mano libera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57356" y="3198892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 SÌ CHE MI CAPISCI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90066" y="5357284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Galli Francesco, Lini Giorgia, Marini Alessio, Pepe Michele, Pina Lorenzo</a:t>
            </a: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65A247B-2093-49CF-9806-4CB877B128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55" y="1957266"/>
            <a:ext cx="64588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300" y="774700"/>
            <a:ext cx="6095711" cy="5582557"/>
            <a:chOff x="723900" y="968477"/>
            <a:chExt cx="5372100" cy="4921047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63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5" y="968477"/>
              <a:ext cx="3168000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63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63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8" descr="Questa immagine è un'icona di tre persone che interagiscono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46287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19" descr="Questa immagine è un'icona di tre persone e un simbolo che rappresenta la connessione a Internet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08362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1" name="Figura a mano libera 20" descr="Questa immagine è un'icona di tre persone e un globo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08362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2" name="Figura a mano libera 21" descr="Questa immagine è un'icona di quattro persone che interagiscono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71674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90" name="Gruppo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621571"/>
              <a:ext cx="330200" cy="346075"/>
              <a:chOff x="2686050" y="3067049"/>
              <a:chExt cx="330200" cy="346075"/>
            </a:xfrm>
          </p:grpSpPr>
          <p:sp>
            <p:nvSpPr>
              <p:cNvPr id="91" name="Ovale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3067049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2" name="Figura a mano libera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3149599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3" name="Ovale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300411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4" name="Figura a mano libera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359149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7" name="Ovale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300411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8" name="Figura a mano libera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359149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9" name="Ovale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300411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0" name="Figura a mano libera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359149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1" name="Figura a mano libera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246436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2" name="Linea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216274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Figura a mano libera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6" name="Figura a mano libera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7" name="Ovale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8" name="Figura a mano libera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9" name="Figura a mano libera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0" name="Figura a mano libera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1" name="Ovale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2" name="Figura a mano libera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3" name="Figura a mano libera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4" name="Figura a mano libera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5" name="Ovale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6" name="Figura a mano libera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7" name="Linea 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8" name="Linea 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Ovale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5" name="Figura a mano libera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6" name="Ovale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7" name="Figura a mano libera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8" name="Ovale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9" name="Figura a mano libera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0" name="Figura a mano libera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1" name="Figura a mano libera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2" name="Figura a mano libera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sp>
          <p:nvSpPr>
            <p:cNvPr id="63" name="Rettangolo 62" descr="Questa immagine rappresenta tre cerchi sovrapposti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339887" y="4519648"/>
              <a:ext cx="1677232" cy="43088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3100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HARDWARE</a:t>
              </a:r>
            </a:p>
          </p:txBody>
        </p:sp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Figura a mano libera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3" name="Figura a mano libera 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4" name="Figura a mano libera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5" name="Linea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6" name="Linea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7" name="Linea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8" name="Ovale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9" name="Ovale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0" name="Ovale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1" name="Figura a mano libera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sp>
          <p:nvSpPr>
            <p:cNvPr id="104" name="Rettangolo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824632" y="4470669"/>
              <a:ext cx="1584594" cy="43409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3200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SOFTWARE</a:t>
              </a:r>
            </a:p>
          </p:txBody>
        </p:sp>
        <p:sp>
          <p:nvSpPr>
            <p:cNvPr id="105" name="Rettangolo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091315" y="1642784"/>
              <a:ext cx="2628000" cy="42052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3100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PROGRAMMATORI</a:t>
              </a:r>
            </a:p>
          </p:txBody>
        </p:sp>
      </p:grpSp>
      <p:sp>
        <p:nvSpPr>
          <p:cNvPr id="107" name="Casella di testo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141694"/>
            <a:ext cx="360328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it-IT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COSTI COMPLESSIVI PROGETTO</a:t>
            </a:r>
          </a:p>
        </p:txBody>
      </p: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tangolo: Angoli arrotondati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206" name="Gruppo 205" descr="Questa immagine è un'icona di una persona che interagisce con tre persone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423135"/>
            <a:ext cx="4541986" cy="615553"/>
            <a:chOff x="7999616" y="3483460"/>
            <a:chExt cx="4541986" cy="615553"/>
          </a:xfrm>
        </p:grpSpPr>
        <p:sp>
          <p:nvSpPr>
            <p:cNvPr id="190" name="Rettangolo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7" y="3483460"/>
              <a:ext cx="3962885" cy="61555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Programmatori 36.000 € per l’intero progetto</a:t>
              </a:r>
            </a:p>
          </p:txBody>
        </p:sp>
        <p:grpSp>
          <p:nvGrpSpPr>
            <p:cNvPr id="191" name="Gruppo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Ovale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igura a mano libera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le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igura a mano libera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le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igura a mano libera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le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igura a mano libera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le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igura a mano libera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igura a mano libera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nea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uppo 204" descr="Questa immagine è un'icona di tre persone che interagiscono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7620" y="4398261"/>
            <a:ext cx="4549927" cy="367973"/>
            <a:chOff x="7991679" y="4605394"/>
            <a:chExt cx="4549927" cy="367973"/>
          </a:xfrm>
        </p:grpSpPr>
        <p:grpSp>
          <p:nvGrpSpPr>
            <p:cNvPr id="174" name="Gruppo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Figura a mano libera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Figura a mano libera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Ovale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Figura a mano libera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Figura a mano libera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Figura a mano libera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Ovale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Figura a mano libera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Figura a mano libera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Figura a mano libera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Ovale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Figura a mano libera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nea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nea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ttangolo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605394"/>
              <a:ext cx="3962888" cy="3077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Hardware: </a:t>
              </a:r>
              <a:r>
                <a:rPr lang="it-IT" sz="2000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Raspberry</a:t>
              </a:r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it-IT" sz="2000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Pi</a:t>
              </a:r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circa 50 €</a:t>
              </a:r>
            </a:p>
          </p:txBody>
        </p:sp>
      </p:grpSp>
      <p:grpSp>
        <p:nvGrpSpPr>
          <p:cNvPr id="204" name="Gruppo 203" descr="Questa immagine è un'icona di tre persone con un simbolo che indica la connessione a Internet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143909"/>
            <a:ext cx="4541990" cy="615553"/>
            <a:chOff x="7999616" y="5491967"/>
            <a:chExt cx="4541990" cy="615553"/>
          </a:xfrm>
        </p:grpSpPr>
        <p:grpSp>
          <p:nvGrpSpPr>
            <p:cNvPr id="163" name="Gruppo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le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igura a mano libera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le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igura a mano libera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le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igura a mano libera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igura a mano libera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igura a mano libera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igura a mano libera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ttangolo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491967"/>
              <a:ext cx="3962888" cy="61555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Server dai 100 ai 130 € al mese + licenze software (2.780 €)</a:t>
              </a:r>
            </a:p>
          </p:txBody>
        </p:sp>
      </p:grpSp>
      <p:sp>
        <p:nvSpPr>
          <p:cNvPr id="112" name="Titolo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5</a:t>
            </a: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6069371B-4276-473E-AE75-8F41F5BC8B5C}"/>
              </a:ext>
            </a:extLst>
          </p:cNvPr>
          <p:cNvSpPr/>
          <p:nvPr/>
        </p:nvSpPr>
        <p:spPr>
          <a:xfrm>
            <a:off x="7898908" y="6089805"/>
            <a:ext cx="3962888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 un totale di 55.390 € </a:t>
            </a:r>
          </a:p>
        </p:txBody>
      </p:sp>
      <p:pic>
        <p:nvPicPr>
          <p:cNvPr id="142" name="Immagine 141">
            <a:extLst>
              <a:ext uri="{FF2B5EF4-FFF2-40B4-BE49-F238E27FC236}">
                <a16:creationId xmlns:a16="http://schemas.microsoft.com/office/drawing/2014/main" id="{F1A79DEF-8018-434D-88D1-085EF11217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24" y="6027693"/>
            <a:ext cx="45591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magin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ttangolo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Casella di testo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513816" y="3615601"/>
            <a:ext cx="3603287" cy="20518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it-IT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PERCHÉ ACQUISTARE IL NOSTRO PRODOTTO?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513815" y="5809904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Tu sì che mi capisci</a:t>
            </a:r>
          </a:p>
        </p:txBody>
      </p:sp>
      <p:sp>
        <p:nvSpPr>
          <p:cNvPr id="6" name="Rettangolo: Angoli arrotondati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Parallelogramma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100000">
                <a:srgbClr val="7CEFD8"/>
              </a:gs>
              <a:gs pos="89000">
                <a:srgbClr val="6672E4"/>
              </a:gs>
              <a:gs pos="22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Casella di testo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758006"/>
            <a:ext cx="288824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 NOSTRE MOTIVAZIONI SONO: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94797" y="1963594"/>
            <a:ext cx="2488295" cy="3394468"/>
            <a:chOff x="5298431" y="2248888"/>
            <a:chExt cx="2488294" cy="3394468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267E4A54-8A0F-43A0-AA7D-F508F05BB2EF}"/>
                </a:ext>
              </a:extLst>
            </p:cNvPr>
            <p:cNvSpPr/>
            <p:nvPr/>
          </p:nvSpPr>
          <p:spPr>
            <a:xfrm>
              <a:off x="5298431" y="2248888"/>
              <a:ext cx="2488294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Moderno e di facile utilizzo</a:t>
              </a:r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D600301E-404F-4763-892B-EE1C3109F4D3}"/>
                </a:ext>
              </a:extLst>
            </p:cNvPr>
            <p:cNvSpPr/>
            <p:nvPr/>
          </p:nvSpPr>
          <p:spPr>
            <a:xfrm>
              <a:off x="5298431" y="3208411"/>
              <a:ext cx="2488294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Interfaccia user </a:t>
              </a:r>
              <a:r>
                <a:rPr lang="it-IT" b="1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friendly</a:t>
              </a:r>
              <a:endParaRPr lang="it-IT" b="1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E7E16F25-9A73-4F49-8593-4DDEE2A8AB5D}"/>
                </a:ext>
              </a:extLst>
            </p:cNvPr>
            <p:cNvSpPr/>
            <p:nvPr/>
          </p:nvSpPr>
          <p:spPr>
            <a:xfrm>
              <a:off x="5298431" y="4101260"/>
              <a:ext cx="2488294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Grafici dettagliati e facili da comprendere </a:t>
              </a:r>
            </a:p>
          </p:txBody>
        </p:sp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id="{9482C2C4-A83F-481A-A4DA-8A5D9AD7A680}"/>
                </a:ext>
              </a:extLst>
            </p:cNvPr>
            <p:cNvSpPr/>
            <p:nvPr/>
          </p:nvSpPr>
          <p:spPr>
            <a:xfrm>
              <a:off x="5298431" y="5089358"/>
              <a:ext cx="2488294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Sicurezza per te sia dentro che fuori casa  </a:t>
              </a:r>
            </a:p>
          </p:txBody>
        </p:sp>
      </p:grp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67749" y="2563498"/>
            <a:ext cx="3216747" cy="2938968"/>
            <a:chOff x="8483138" y="1972948"/>
            <a:chExt cx="3047139" cy="2666036"/>
          </a:xfrm>
        </p:grpSpPr>
        <p:sp>
          <p:nvSpPr>
            <p:cNvPr id="101" name="Casella di testo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83139" y="1972948"/>
              <a:ext cx="304713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PROGETTO INNOVATIVO</a:t>
              </a:r>
            </a:p>
          </p:txBody>
        </p:sp>
        <p:sp>
          <p:nvSpPr>
            <p:cNvPr id="104" name="Casella di testo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83139" y="3050965"/>
              <a:ext cx="304713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ALTO POTENZIALE</a:t>
              </a:r>
            </a:p>
          </p:txBody>
        </p:sp>
        <p:sp>
          <p:nvSpPr>
            <p:cNvPr id="106" name="Casella di testo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83139" y="4023431"/>
              <a:ext cx="304713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CONSEGUENTI GUADAGNI</a:t>
              </a:r>
            </a:p>
          </p:txBody>
        </p: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88201" y="3577245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diritto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83138" y="2547871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ito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3</a:t>
            </a:r>
          </a:p>
        </p:txBody>
      </p:sp>
      <p:cxnSp>
        <p:nvCxnSpPr>
          <p:cNvPr id="102" name="Connettore diritto 101">
            <a:extLst>
              <a:ext uri="{FF2B5EF4-FFF2-40B4-BE49-F238E27FC236}">
                <a16:creationId xmlns:a16="http://schemas.microsoft.com/office/drawing/2014/main" id="{269074D8-67B0-48DC-9DDB-5E40B5D8363E}"/>
              </a:ext>
            </a:extLst>
          </p:cNvPr>
          <p:cNvCxnSpPr>
            <a:cxnSpLocks/>
          </p:cNvCxnSpPr>
          <p:nvPr/>
        </p:nvCxnSpPr>
        <p:spPr>
          <a:xfrm>
            <a:off x="8467750" y="5428132"/>
            <a:ext cx="31628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: Angoli arrotondati 5">
            <a:extLst>
              <a:ext uri="{FF2B5EF4-FFF2-40B4-BE49-F238E27FC236}">
                <a16:creationId xmlns:a16="http://schemas.microsoft.com/office/drawing/2014/main" id="{B0D0A1C9-2976-4CBC-8D08-8838FDA64D99}"/>
              </a:ext>
            </a:extLst>
          </p:cNvPr>
          <p:cNvSpPr/>
          <p:nvPr/>
        </p:nvSpPr>
        <p:spPr>
          <a:xfrm>
            <a:off x="4361060" y="2907568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6" name="Rettangolo: Angoli arrotondati 5">
            <a:extLst>
              <a:ext uri="{FF2B5EF4-FFF2-40B4-BE49-F238E27FC236}">
                <a16:creationId xmlns:a16="http://schemas.microsoft.com/office/drawing/2014/main" id="{93A2F5F2-0BF9-460F-AF0D-9B5095CD767D}"/>
              </a:ext>
            </a:extLst>
          </p:cNvPr>
          <p:cNvSpPr/>
          <p:nvPr/>
        </p:nvSpPr>
        <p:spPr>
          <a:xfrm>
            <a:off x="4361060" y="1956553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7" name="Rettangolo: Angoli arrotondati 5">
            <a:extLst>
              <a:ext uri="{FF2B5EF4-FFF2-40B4-BE49-F238E27FC236}">
                <a16:creationId xmlns:a16="http://schemas.microsoft.com/office/drawing/2014/main" id="{054D896E-F257-4F0F-99BE-BC97B46F2F64}"/>
              </a:ext>
            </a:extLst>
          </p:cNvPr>
          <p:cNvSpPr/>
          <p:nvPr/>
        </p:nvSpPr>
        <p:spPr>
          <a:xfrm>
            <a:off x="4359186" y="4813998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8" name="Rettangolo: Angoli arrotondati 5">
            <a:extLst>
              <a:ext uri="{FF2B5EF4-FFF2-40B4-BE49-F238E27FC236}">
                <a16:creationId xmlns:a16="http://schemas.microsoft.com/office/drawing/2014/main" id="{7D357EA9-1D46-41DE-925D-699C61206BB4}"/>
              </a:ext>
            </a:extLst>
          </p:cNvPr>
          <p:cNvSpPr/>
          <p:nvPr/>
        </p:nvSpPr>
        <p:spPr>
          <a:xfrm>
            <a:off x="4359186" y="3829485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448574A8-320B-4DF2-B762-A30DD49DF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621127" y="1585476"/>
            <a:ext cx="0" cy="39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3185896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Grazie per l’attenzione!</a:t>
            </a:r>
          </a:p>
        </p:txBody>
      </p:sp>
      <p:grpSp>
        <p:nvGrpSpPr>
          <p:cNvPr id="23" name="Gruppo 22" descr="Questa immagine è una forma astratta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30315" y="-2876195"/>
            <a:ext cx="8948964" cy="12105059"/>
            <a:chOff x="4855953" y="-2833465"/>
            <a:chExt cx="8948964" cy="12105059"/>
          </a:xfrm>
        </p:grpSpPr>
        <p:sp>
          <p:nvSpPr>
            <p:cNvPr id="20" name="Figura a mano libera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1" name="Figura a mano libera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2" name="Figura a mano libera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5" name="Titolo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10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D45CE27-F5D9-45C8-B720-C67A917F15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2" y="2190227"/>
            <a:ext cx="64588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4903393" y="4726515"/>
            <a:ext cx="22794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Tu sì che mi capisci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1737814" y="5268166"/>
            <a:ext cx="8386937" cy="779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it-IT" sz="1800" dirty="0">
                <a:latin typeface="Segoe UI" panose="020B0502040204020203" pitchFamily="34" charset="0"/>
                <a:cs typeface="Segoe UI" panose="020B0502040204020203" pitchFamily="34" charset="0"/>
              </a:rPr>
              <a:t>Dall’esigenza di sentirci in sicurezza vivendo da soli e soprattutto per aiutare le persone anziane o con difficoltà.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37501" y="5170803"/>
            <a:ext cx="159418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 di testo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4292440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 COSA NASCE LA NOSTRA IDEA?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Immagine 1" descr="Un gruppo di persone sedute a una scrivania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ttangolo 2" descr="Queste è un'immagine di una scrivania con computer portatili e persone che lavorano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Arco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51" name="Gruppo 50">
              <a:extLst>
                <a:ext uri="{FF2B5EF4-FFF2-40B4-BE49-F238E27FC236}">
                  <a16:creationId xmlns:a16="http://schemas.microsoft.com/office/drawing/2014/main" id="{02C4BAC1-CFE0-4BB6-AB1E-3D97B9D3C37C}"/>
                </a:ext>
              </a:extLst>
            </p:cNvPr>
            <p:cNvGrpSpPr/>
            <p:nvPr/>
          </p:nvGrpSpPr>
          <p:grpSpPr>
            <a:xfrm>
              <a:off x="9871788" y="2706779"/>
              <a:ext cx="1431827" cy="1456895"/>
              <a:chOff x="7168469" y="2677815"/>
              <a:chExt cx="1431827" cy="1456895"/>
            </a:xfrm>
          </p:grpSpPr>
          <p:sp>
            <p:nvSpPr>
              <p:cNvPr id="54" name="Arco 53">
                <a:extLst>
                  <a:ext uri="{FF2B5EF4-FFF2-40B4-BE49-F238E27FC236}">
                    <a16:creationId xmlns:a16="http://schemas.microsoft.com/office/drawing/2014/main" id="{2CC348C5-CD52-4041-A9DC-8F47C9D04352}"/>
                  </a:ext>
                </a:extLst>
              </p:cNvPr>
              <p:cNvSpPr/>
              <p:nvPr/>
            </p:nvSpPr>
            <p:spPr>
              <a:xfrm>
                <a:off x="7168469" y="2702884"/>
                <a:ext cx="1431827" cy="1431826"/>
              </a:xfrm>
              <a:prstGeom prst="arc">
                <a:avLst>
                  <a:gd name="adj1" fmla="val 16200000"/>
                  <a:gd name="adj2" fmla="val 17724961"/>
                </a:avLst>
              </a:prstGeom>
              <a:ln w="38100">
                <a:gradFill>
                  <a:gsLst>
                    <a:gs pos="0">
                      <a:srgbClr val="7BEBD8"/>
                    </a:gs>
                    <a:gs pos="8000">
                      <a:srgbClr val="6B8DE1"/>
                    </a:gs>
                    <a:gs pos="100000">
                      <a:srgbClr val="8335E5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55" name="Ovale 54">
                <a:extLst>
                  <a:ext uri="{FF2B5EF4-FFF2-40B4-BE49-F238E27FC236}">
                    <a16:creationId xmlns:a16="http://schemas.microsoft.com/office/drawing/2014/main" id="{083CA45F-7535-4D5F-A010-B7B38ED57BC7}"/>
                  </a:ext>
                </a:extLst>
              </p:cNvPr>
              <p:cNvSpPr/>
              <p:nvPr/>
            </p:nvSpPr>
            <p:spPr>
              <a:xfrm>
                <a:off x="8095353" y="2677815"/>
                <a:ext cx="239688" cy="239687"/>
              </a:xfrm>
              <a:prstGeom prst="ellipse">
                <a:avLst/>
              </a:prstGeom>
              <a:solidFill>
                <a:srgbClr val="8335E5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</p:grpSp>
        <p:sp>
          <p:nvSpPr>
            <p:cNvPr id="64" name="Arco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66" name="Arco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45" name="Titolo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7</a:t>
            </a: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tangolo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68224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ESIGENZE E UTENZA</a:t>
            </a:r>
            <a:endParaRPr lang="it-IT" sz="2400" dirty="0">
              <a:solidFill>
                <a:srgbClr val="002060"/>
              </a:solidFill>
            </a:endParaRPr>
          </a:p>
        </p:txBody>
      </p:sp>
      <p:grpSp>
        <p:nvGrpSpPr>
          <p:cNvPr id="27" name="Gruppo 26" descr="Questa immagine rappresenta un uomo visto da dietro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igura a mano libera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" name="Forma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" name="Figura a mano libera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" name="Figura a mano libera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" name="Figura a mano libera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" name="Figura a mano libera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1" name="Figura a mano libera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" name="Figura a mano libera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" name="Figura a mano libera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" name="Figura a mano libera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5" name="Figura a mano libera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6" name="Figura a mano libera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" name="Figura a mano libera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" name="Figura a mano libera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50" name="Figura a mano libera: Forma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po 40" descr="Questa immagine è un'icona di tre persone che interagiscono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56549" y="1896958"/>
            <a:ext cx="1397000" cy="1397000"/>
            <a:chOff x="3438525" y="2143125"/>
            <a:chExt cx="1397000" cy="1397000"/>
          </a:xfrm>
        </p:grpSpPr>
        <p:sp>
          <p:nvSpPr>
            <p:cNvPr id="33" name="Figura a mano libera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166" name="Gruppo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igura a mano libera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8" name="Figura a mano libera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9" name="Ovale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0" name="Figura a mano libera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1" name="Figura a mano libera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2" name="Figura a mano libera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3" name="Ovale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4" name="Figura a mano libera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5" name="Figura a mano libera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6" name="Figura a mano libera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7" name="Ovale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8" name="Figura a mano libera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9" name="Linea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0" name="Linea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3" name="Figura a mano libera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4" name="Oval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5" name="Figura a mano libera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6" name="Oval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7" name="Figura a mano libera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8" name="Figura a mano libera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9" name="Figura a mano libera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0" name="Figura a mano libera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39" name="Gruppo 38" descr="Questa immagine è un'icona di tre persone che interagiscono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289005" y="1861542"/>
            <a:ext cx="1397000" cy="1397000"/>
            <a:chOff x="7356475" y="2143125"/>
            <a:chExt cx="1397000" cy="1397000"/>
          </a:xfrm>
        </p:grpSpPr>
        <p:sp>
          <p:nvSpPr>
            <p:cNvPr id="35" name="Figura a mano libera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213" name="Gruppo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igura a mano libera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5" name="Figura a mano libera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6" name="Ovale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7" name="Figura a mano libera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8" name="Figura a mano libera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9" name="Figura a mano libera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0" name="Ovale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1" name="Figura a mano libera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2" name="Figura a mano libera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3" name="Figura a mano libera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4" name="Ovale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5" name="Figura a mano libera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6" name="Linea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7" name="Linea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780897" y="4279833"/>
            <a:ext cx="1598853" cy="1141845"/>
            <a:chOff x="9695998" y="4157408"/>
            <a:chExt cx="1734002" cy="1141845"/>
          </a:xfrm>
        </p:grpSpPr>
        <p:sp>
          <p:nvSpPr>
            <p:cNvPr id="331" name="Casella di testo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UTENZA:</a:t>
              </a:r>
            </a:p>
          </p:txBody>
        </p:sp>
        <p:sp>
          <p:nvSpPr>
            <p:cNvPr id="332" name="Rettangolo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468256"/>
              <a:ext cx="1729394" cy="83099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chiunque voglia soddisfare codeste esigenze</a:t>
              </a:r>
            </a:p>
          </p:txBody>
        </p:sp>
      </p:grpSp>
      <p:grpSp>
        <p:nvGrpSpPr>
          <p:cNvPr id="336" name="Gruppo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86346" y="1852917"/>
            <a:ext cx="1598856" cy="1661814"/>
            <a:chOff x="9695995" y="4157408"/>
            <a:chExt cx="1734005" cy="1661814"/>
          </a:xfrm>
        </p:grpSpPr>
        <p:sp>
          <p:nvSpPr>
            <p:cNvPr id="337" name="Casella di testo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ESIGENZA UMANA:</a:t>
              </a:r>
            </a:p>
          </p:txBody>
        </p:sp>
        <p:sp>
          <p:nvSpPr>
            <p:cNvPr id="338" name="Rettangolo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5" y="4711226"/>
              <a:ext cx="1729394" cy="110799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skills di </a:t>
              </a:r>
              <a:r>
                <a:rPr lang="it-IT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Alexa</a:t>
              </a:r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che possono migliorare lo stato d’animo</a:t>
              </a:r>
            </a:p>
          </p:txBody>
        </p: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94114" y="1834287"/>
            <a:ext cx="1862798" cy="1665758"/>
            <a:chOff x="1159110" y="2203556"/>
            <a:chExt cx="1862798" cy="1665758"/>
          </a:xfrm>
        </p:grpSpPr>
        <p:sp>
          <p:nvSpPr>
            <p:cNvPr id="340" name="Casella di testo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it-IT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ESIGENZA STATISTICA:</a:t>
              </a:r>
            </a:p>
          </p:txBody>
        </p:sp>
        <p:sp>
          <p:nvSpPr>
            <p:cNvPr id="341" name="Rettangolo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159110" y="2761318"/>
              <a:ext cx="1853704" cy="110799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mostrare al proprietario l’andamento dell’umore</a:t>
              </a:r>
            </a:p>
          </p:txBody>
        </p:sp>
      </p:grpSp>
      <p:grpSp>
        <p:nvGrpSpPr>
          <p:cNvPr id="342" name="Gruppo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4847" y="4343286"/>
            <a:ext cx="1598853" cy="1137061"/>
            <a:chOff x="9695998" y="4157408"/>
            <a:chExt cx="1734002" cy="1137061"/>
          </a:xfrm>
        </p:grpSpPr>
        <p:sp>
          <p:nvSpPr>
            <p:cNvPr id="343" name="Casella di testo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it-IT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ESIGENZA DI SICUREZZA:</a:t>
              </a:r>
            </a:p>
          </p:txBody>
        </p:sp>
        <p:sp>
          <p:nvSpPr>
            <p:cNvPr id="344" name="Rettangolo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740471"/>
              <a:ext cx="1729394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monitorare chi entra in casa</a:t>
              </a:r>
            </a:p>
          </p:txBody>
        </p:sp>
      </p:grpSp>
      <p:sp>
        <p:nvSpPr>
          <p:cNvPr id="346" name="Casella di testo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3357078" y="384713"/>
            <a:ext cx="472858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algn="ctr"/>
            <a:r>
              <a:rPr lang="it-IT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 ESIGENZE CERCA DI SODDISFARE E PER CHE TIPOLOGIA DI UTENZA È DEDICATO:</a:t>
            </a:r>
          </a:p>
        </p:txBody>
      </p:sp>
      <p:sp>
        <p:nvSpPr>
          <p:cNvPr id="125" name="Titolo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4</a:t>
            </a:r>
          </a:p>
        </p:txBody>
      </p:sp>
      <p:grpSp>
        <p:nvGrpSpPr>
          <p:cNvPr id="253" name="Gruppo 252" descr="Questa immagine è un'icona di tre persone che interagiscono. ">
            <a:extLst>
              <a:ext uri="{FF2B5EF4-FFF2-40B4-BE49-F238E27FC236}">
                <a16:creationId xmlns:a16="http://schemas.microsoft.com/office/drawing/2014/main" id="{0A19F3C2-8B86-4C08-9CF0-E76E9663A888}"/>
              </a:ext>
            </a:extLst>
          </p:cNvPr>
          <p:cNvGrpSpPr/>
          <p:nvPr/>
        </p:nvGrpSpPr>
        <p:grpSpPr>
          <a:xfrm>
            <a:off x="2719206" y="4180297"/>
            <a:ext cx="1397000" cy="1397000"/>
            <a:chOff x="3438525" y="2143125"/>
            <a:chExt cx="1397000" cy="1397000"/>
          </a:xfrm>
        </p:grpSpPr>
        <p:sp>
          <p:nvSpPr>
            <p:cNvPr id="254" name="Figura a mano libera 25">
              <a:extLst>
                <a:ext uri="{FF2B5EF4-FFF2-40B4-BE49-F238E27FC236}">
                  <a16:creationId xmlns:a16="http://schemas.microsoft.com/office/drawing/2014/main" id="{170C251C-ECD8-4AE4-955F-0B98F73AA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255" name="Gruppo 254">
              <a:extLst>
                <a:ext uri="{FF2B5EF4-FFF2-40B4-BE49-F238E27FC236}">
                  <a16:creationId xmlns:a16="http://schemas.microsoft.com/office/drawing/2014/main" id="{BCE72CB7-BE98-47C4-96FD-35BB295FC001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256" name="Figura a mano libera 49">
                <a:extLst>
                  <a:ext uri="{FF2B5EF4-FFF2-40B4-BE49-F238E27FC236}">
                    <a16:creationId xmlns:a16="http://schemas.microsoft.com/office/drawing/2014/main" id="{37BC3796-66D5-4C30-91AE-312ADC02A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7" name="Figura a mano libera 50">
                <a:extLst>
                  <a:ext uri="{FF2B5EF4-FFF2-40B4-BE49-F238E27FC236}">
                    <a16:creationId xmlns:a16="http://schemas.microsoft.com/office/drawing/2014/main" id="{F9202AD5-9C1C-444B-93B4-BED8C05C2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8" name="Ovale 51">
                <a:extLst>
                  <a:ext uri="{FF2B5EF4-FFF2-40B4-BE49-F238E27FC236}">
                    <a16:creationId xmlns:a16="http://schemas.microsoft.com/office/drawing/2014/main" id="{3C0EA4C6-FE18-4DB3-87CB-9F894A1D4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9" name="Figura a mano libera 52">
                <a:extLst>
                  <a:ext uri="{FF2B5EF4-FFF2-40B4-BE49-F238E27FC236}">
                    <a16:creationId xmlns:a16="http://schemas.microsoft.com/office/drawing/2014/main" id="{838AC105-058B-4F85-8810-20324560F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0" name="Figura a mano libera 53">
                <a:extLst>
                  <a:ext uri="{FF2B5EF4-FFF2-40B4-BE49-F238E27FC236}">
                    <a16:creationId xmlns:a16="http://schemas.microsoft.com/office/drawing/2014/main" id="{FFCFCF3E-C6B0-455B-8930-6355985BB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1" name="Figura a mano libera 54">
                <a:extLst>
                  <a:ext uri="{FF2B5EF4-FFF2-40B4-BE49-F238E27FC236}">
                    <a16:creationId xmlns:a16="http://schemas.microsoft.com/office/drawing/2014/main" id="{DDCAE4BE-2C85-4337-AE56-3176F1EBE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2" name="Ovale 55">
                <a:extLst>
                  <a:ext uri="{FF2B5EF4-FFF2-40B4-BE49-F238E27FC236}">
                    <a16:creationId xmlns:a16="http://schemas.microsoft.com/office/drawing/2014/main" id="{81F38AB2-6EAA-4E70-B980-BE2B4020D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3" name="Figura a mano libera 56">
                <a:extLst>
                  <a:ext uri="{FF2B5EF4-FFF2-40B4-BE49-F238E27FC236}">
                    <a16:creationId xmlns:a16="http://schemas.microsoft.com/office/drawing/2014/main" id="{55E49FBE-6B66-4E92-B85F-AF5CA728D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4" name="Figura a mano libera 57">
                <a:extLst>
                  <a:ext uri="{FF2B5EF4-FFF2-40B4-BE49-F238E27FC236}">
                    <a16:creationId xmlns:a16="http://schemas.microsoft.com/office/drawing/2014/main" id="{2CE6383C-C8DE-41E6-8933-F855CD277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5" name="Figura a mano libera 58">
                <a:extLst>
                  <a:ext uri="{FF2B5EF4-FFF2-40B4-BE49-F238E27FC236}">
                    <a16:creationId xmlns:a16="http://schemas.microsoft.com/office/drawing/2014/main" id="{E0900D8F-0E98-4504-B020-DFB5C09D4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6" name="Ovale 59">
                <a:extLst>
                  <a:ext uri="{FF2B5EF4-FFF2-40B4-BE49-F238E27FC236}">
                    <a16:creationId xmlns:a16="http://schemas.microsoft.com/office/drawing/2014/main" id="{083D2A5A-5E71-4DCF-95CA-0C6638656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7" name="Figura a mano libera 60">
                <a:extLst>
                  <a:ext uri="{FF2B5EF4-FFF2-40B4-BE49-F238E27FC236}">
                    <a16:creationId xmlns:a16="http://schemas.microsoft.com/office/drawing/2014/main" id="{208DF84F-EFD6-492E-8CFA-E75BC2FA3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8" name="Linea 61">
                <a:extLst>
                  <a:ext uri="{FF2B5EF4-FFF2-40B4-BE49-F238E27FC236}">
                    <a16:creationId xmlns:a16="http://schemas.microsoft.com/office/drawing/2014/main" id="{3B7753C5-536E-494B-97CF-C9D736F71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9" name="Linea 62">
                <a:extLst>
                  <a:ext uri="{FF2B5EF4-FFF2-40B4-BE49-F238E27FC236}">
                    <a16:creationId xmlns:a16="http://schemas.microsoft.com/office/drawing/2014/main" id="{51872425-A40A-45D0-BE80-724A855DD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270" name="Gruppo 269" descr="Questa immagine è un'icona di tre persone che interagiscono. ">
            <a:extLst>
              <a:ext uri="{FF2B5EF4-FFF2-40B4-BE49-F238E27FC236}">
                <a16:creationId xmlns:a16="http://schemas.microsoft.com/office/drawing/2014/main" id="{B5BABF59-1FC8-44CC-A3E4-20D366A180AC}"/>
              </a:ext>
            </a:extLst>
          </p:cNvPr>
          <p:cNvGrpSpPr/>
          <p:nvPr/>
        </p:nvGrpSpPr>
        <p:grpSpPr>
          <a:xfrm>
            <a:off x="8091413" y="4232038"/>
            <a:ext cx="1397000" cy="1397000"/>
            <a:chOff x="3438525" y="2143125"/>
            <a:chExt cx="1397000" cy="1397000"/>
          </a:xfrm>
        </p:grpSpPr>
        <p:sp>
          <p:nvSpPr>
            <p:cNvPr id="271" name="Figura a mano libera 25">
              <a:extLst>
                <a:ext uri="{FF2B5EF4-FFF2-40B4-BE49-F238E27FC236}">
                  <a16:creationId xmlns:a16="http://schemas.microsoft.com/office/drawing/2014/main" id="{14BDF414-FABE-43F2-B97E-4F60BA79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272" name="Gruppo 271">
              <a:extLst>
                <a:ext uri="{FF2B5EF4-FFF2-40B4-BE49-F238E27FC236}">
                  <a16:creationId xmlns:a16="http://schemas.microsoft.com/office/drawing/2014/main" id="{A76D1E9F-AC35-4E8C-B378-AF6BE1E6B7AD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273" name="Figura a mano libera 49">
                <a:extLst>
                  <a:ext uri="{FF2B5EF4-FFF2-40B4-BE49-F238E27FC236}">
                    <a16:creationId xmlns:a16="http://schemas.microsoft.com/office/drawing/2014/main" id="{AB4865F7-2614-4105-9882-2CA4D9384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4" name="Figura a mano libera 50">
                <a:extLst>
                  <a:ext uri="{FF2B5EF4-FFF2-40B4-BE49-F238E27FC236}">
                    <a16:creationId xmlns:a16="http://schemas.microsoft.com/office/drawing/2014/main" id="{71E685E7-4EB4-4AE8-BBBD-0C6F75333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5" name="Ovale 51">
                <a:extLst>
                  <a:ext uri="{FF2B5EF4-FFF2-40B4-BE49-F238E27FC236}">
                    <a16:creationId xmlns:a16="http://schemas.microsoft.com/office/drawing/2014/main" id="{762F4700-5B33-49B0-8765-54BE730A6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6" name="Figura a mano libera 52">
                <a:extLst>
                  <a:ext uri="{FF2B5EF4-FFF2-40B4-BE49-F238E27FC236}">
                    <a16:creationId xmlns:a16="http://schemas.microsoft.com/office/drawing/2014/main" id="{F3604EF5-8761-4AE1-A01D-C9C38D0D6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7" name="Figura a mano libera 53">
                <a:extLst>
                  <a:ext uri="{FF2B5EF4-FFF2-40B4-BE49-F238E27FC236}">
                    <a16:creationId xmlns:a16="http://schemas.microsoft.com/office/drawing/2014/main" id="{7B7DD160-E1E1-40C4-A120-EBCC8F0D9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8" name="Figura a mano libera 54">
                <a:extLst>
                  <a:ext uri="{FF2B5EF4-FFF2-40B4-BE49-F238E27FC236}">
                    <a16:creationId xmlns:a16="http://schemas.microsoft.com/office/drawing/2014/main" id="{31375FA4-6B44-4579-818B-2111F1F5B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9" name="Ovale 55">
                <a:extLst>
                  <a:ext uri="{FF2B5EF4-FFF2-40B4-BE49-F238E27FC236}">
                    <a16:creationId xmlns:a16="http://schemas.microsoft.com/office/drawing/2014/main" id="{3830D207-6DE8-432F-AC0E-A10D1D4C9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0" name="Figura a mano libera 56">
                <a:extLst>
                  <a:ext uri="{FF2B5EF4-FFF2-40B4-BE49-F238E27FC236}">
                    <a16:creationId xmlns:a16="http://schemas.microsoft.com/office/drawing/2014/main" id="{D9D39945-4259-4433-8545-8A376BE29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1" name="Figura a mano libera 57">
                <a:extLst>
                  <a:ext uri="{FF2B5EF4-FFF2-40B4-BE49-F238E27FC236}">
                    <a16:creationId xmlns:a16="http://schemas.microsoft.com/office/drawing/2014/main" id="{C56C588E-D167-49DE-A626-2A789123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2" name="Figura a mano libera 58">
                <a:extLst>
                  <a:ext uri="{FF2B5EF4-FFF2-40B4-BE49-F238E27FC236}">
                    <a16:creationId xmlns:a16="http://schemas.microsoft.com/office/drawing/2014/main" id="{B40A3653-0921-4149-A268-398F2CB9F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3" name="Ovale 59">
                <a:extLst>
                  <a:ext uri="{FF2B5EF4-FFF2-40B4-BE49-F238E27FC236}">
                    <a16:creationId xmlns:a16="http://schemas.microsoft.com/office/drawing/2014/main" id="{1DE4020F-8CCA-4962-8C32-90FC80381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4" name="Figura a mano libera 60">
                <a:extLst>
                  <a:ext uri="{FF2B5EF4-FFF2-40B4-BE49-F238E27FC236}">
                    <a16:creationId xmlns:a16="http://schemas.microsoft.com/office/drawing/2014/main" id="{26DB677B-84CE-41A8-9373-C54940184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5" name="Linea 61">
                <a:extLst>
                  <a:ext uri="{FF2B5EF4-FFF2-40B4-BE49-F238E27FC236}">
                    <a16:creationId xmlns:a16="http://schemas.microsoft.com/office/drawing/2014/main" id="{067D8C41-79E5-4585-83C3-D562CA41E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6" name="Linea 62">
                <a:extLst>
                  <a:ext uri="{FF2B5EF4-FFF2-40B4-BE49-F238E27FC236}">
                    <a16:creationId xmlns:a16="http://schemas.microsoft.com/office/drawing/2014/main" id="{A769905E-88AD-43FC-87A0-11DAD8D31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 descr="Questa immagine è una forma decorativa astratta. ">
            <a:extLst>
              <a:ext uri="{FF2B5EF4-FFF2-40B4-BE49-F238E27FC236}">
                <a16:creationId xmlns:a16="http://schemas.microsoft.com/office/drawing/2014/main" id="{E215465E-B41B-4B40-BFE6-B1C975D5625D}"/>
              </a:ext>
            </a:extLst>
          </p:cNvPr>
          <p:cNvGrpSpPr/>
          <p:nvPr/>
        </p:nvGrpSpPr>
        <p:grpSpPr>
          <a:xfrm rot="-1680000">
            <a:off x="894328" y="-3323330"/>
            <a:ext cx="10440000" cy="13680000"/>
            <a:chOff x="4795703" y="-2927071"/>
            <a:chExt cx="9058985" cy="12311978"/>
          </a:xfrm>
        </p:grpSpPr>
        <p:sp>
          <p:nvSpPr>
            <p:cNvPr id="7" name="Figura a mano libera 10">
              <a:extLst>
                <a:ext uri="{FF2B5EF4-FFF2-40B4-BE49-F238E27FC236}">
                  <a16:creationId xmlns:a16="http://schemas.microsoft.com/office/drawing/2014/main" id="{D3C46DDB-7E39-42D7-BC91-E143A1015C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795703" y="-2133623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" name="Figura a mano libera 11">
              <a:extLst>
                <a:ext uri="{FF2B5EF4-FFF2-40B4-BE49-F238E27FC236}">
                  <a16:creationId xmlns:a16="http://schemas.microsoft.com/office/drawing/2014/main" id="{8509028E-AAEF-486B-A8FC-8C6052A7C6C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97793" y="-2927071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12">
              <a:extLst>
                <a:ext uri="{FF2B5EF4-FFF2-40B4-BE49-F238E27FC236}">
                  <a16:creationId xmlns:a16="http://schemas.microsoft.com/office/drawing/2014/main" id="{B4CEBA4B-6EEF-4282-AC43-0030741E3A5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" name="Casella di testo 56">
            <a:extLst>
              <a:ext uri="{FF2B5EF4-FFF2-40B4-BE49-F238E27FC236}">
                <a16:creationId xmlns:a16="http://schemas.microsoft.com/office/drawing/2014/main" id="{4C84075D-17CA-4EE1-AAC2-8E8A2D03276B}"/>
              </a:ext>
            </a:extLst>
          </p:cNvPr>
          <p:cNvSpPr txBox="1"/>
          <p:nvPr/>
        </p:nvSpPr>
        <p:spPr>
          <a:xfrm>
            <a:off x="632605" y="5415705"/>
            <a:ext cx="8305749" cy="9785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ESEMPIO CONTROLLO INGRESSI NELL’ABITAZIONE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9501131-4FEB-62C8-2E21-F4A57CA1E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83" y="549703"/>
            <a:ext cx="10796452" cy="584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8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 descr="Questa immagine è una forma decorativa astratta. ">
            <a:extLst>
              <a:ext uri="{FF2B5EF4-FFF2-40B4-BE49-F238E27FC236}">
                <a16:creationId xmlns:a16="http://schemas.microsoft.com/office/drawing/2014/main" id="{E215465E-B41B-4B40-BFE6-B1C975D5625D}"/>
              </a:ext>
            </a:extLst>
          </p:cNvPr>
          <p:cNvGrpSpPr/>
          <p:nvPr/>
        </p:nvGrpSpPr>
        <p:grpSpPr>
          <a:xfrm rot="-1680000">
            <a:off x="894340" y="-3336978"/>
            <a:ext cx="10440000" cy="13680000"/>
            <a:chOff x="4795703" y="-2927071"/>
            <a:chExt cx="9058985" cy="12311978"/>
          </a:xfrm>
        </p:grpSpPr>
        <p:sp>
          <p:nvSpPr>
            <p:cNvPr id="7" name="Figura a mano libera 10">
              <a:extLst>
                <a:ext uri="{FF2B5EF4-FFF2-40B4-BE49-F238E27FC236}">
                  <a16:creationId xmlns:a16="http://schemas.microsoft.com/office/drawing/2014/main" id="{D3C46DDB-7E39-42D7-BC91-E143A1015C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795703" y="-2133623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" name="Figura a mano libera 11">
              <a:extLst>
                <a:ext uri="{FF2B5EF4-FFF2-40B4-BE49-F238E27FC236}">
                  <a16:creationId xmlns:a16="http://schemas.microsoft.com/office/drawing/2014/main" id="{8509028E-AAEF-486B-A8FC-8C6052A7C6C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97793" y="-2927071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12">
              <a:extLst>
                <a:ext uri="{FF2B5EF4-FFF2-40B4-BE49-F238E27FC236}">
                  <a16:creationId xmlns:a16="http://schemas.microsoft.com/office/drawing/2014/main" id="{B4CEBA4B-6EEF-4282-AC43-0030741E3A5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" name="Casella di testo 56">
            <a:extLst>
              <a:ext uri="{FF2B5EF4-FFF2-40B4-BE49-F238E27FC236}">
                <a16:creationId xmlns:a16="http://schemas.microsoft.com/office/drawing/2014/main" id="{4C84075D-17CA-4EE1-AAC2-8E8A2D03276B}"/>
              </a:ext>
            </a:extLst>
          </p:cNvPr>
          <p:cNvSpPr txBox="1"/>
          <p:nvPr/>
        </p:nvSpPr>
        <p:spPr>
          <a:xfrm>
            <a:off x="641587" y="5594507"/>
            <a:ext cx="8305749" cy="5649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ESEMPIO RILEVAMENTO EMOZIONI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A31C72-A594-73ED-DE6D-816600F92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52" y="268493"/>
            <a:ext cx="10201275" cy="60198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57D96FF-B428-F984-9D45-032EF49DA0A8}"/>
              </a:ext>
            </a:extLst>
          </p:cNvPr>
          <p:cNvSpPr txBox="1"/>
          <p:nvPr/>
        </p:nvSpPr>
        <p:spPr>
          <a:xfrm>
            <a:off x="7942099" y="4026691"/>
            <a:ext cx="222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(Sviluppo futuro)</a:t>
            </a:r>
          </a:p>
        </p:txBody>
      </p:sp>
    </p:spTree>
    <p:extLst>
      <p:ext uri="{BB962C8B-B14F-4D97-AF65-F5344CB8AC3E}">
        <p14:creationId xmlns:p14="http://schemas.microsoft.com/office/powerpoint/2010/main" val="53218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344007"/>
            <a:ext cx="6224717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it-IT" sz="3200" dirty="0"/>
              <a:t>Descrizione del progetto</a:t>
            </a:r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1" y="1800992"/>
            <a:ext cx="288373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it-IT" b="1" dirty="0">
                <a:latin typeface="Segoe UI" panose="020B0502040204020203" pitchFamily="34" charset="0"/>
              </a:rPr>
              <a:t>Tu sì che mi capisci</a:t>
            </a:r>
          </a:p>
        </p:txBody>
      </p: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0" y="2573257"/>
            <a:ext cx="6190262" cy="2980256"/>
            <a:chOff x="726781" y="3291935"/>
            <a:chExt cx="5047061" cy="2416525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Ovale 26" descr="Questa immagine è un'icona di una persona che interagisce con tre persone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Ovale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0" name="Figura a mano libera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1" name="Ovale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2" name="Figura a mano libera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3" name="Ovale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4" name="Figura a mano libera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5" name="Ovale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6" name="Figura a mano libera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7" name="Ovale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8" name="Figura a mano libera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9" name="Figura a mano libera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0" name="Linea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Figura a mano libera 25" descr="Questa immagine è un'icona di tre persone che interagiscono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24" name="Figura a mano libera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5" name="Figura a mano libera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6" name="Ovale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7" name="Figura a mano libera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8" name="Figura a mano libera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9" name="Figura a mano libera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0" name="Ovale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1" name="Figura a mano libera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2" name="Figura a mano libera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3" name="Figura a mano libera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4" name="Ovale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5" name="Figura a mano libera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6" name="Linea 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7" name="Linea 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39" name="Ovale 24" descr="Questa immagine è un'icona di tre persone e un globo.">
                <a:extLst>
                  <a:ext uri="{FF2B5EF4-FFF2-40B4-BE49-F238E27FC236}">
                    <a16:creationId xmlns:a16="http://schemas.microsoft.com/office/drawing/2014/main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41" name="Figura a mano libera 258">
                  <a:extLst>
                    <a:ext uri="{FF2B5EF4-FFF2-40B4-BE49-F238E27FC236}">
                      <a16:creationId xmlns:a16="http://schemas.microsoft.com/office/drawing/2014/main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2" name="Figura a mano libera 259">
                  <a:extLst>
                    <a:ext uri="{FF2B5EF4-FFF2-40B4-BE49-F238E27FC236}">
                      <a16:creationId xmlns:a16="http://schemas.microsoft.com/office/drawing/2014/main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3" name="Figura a mano libera 260">
                  <a:extLst>
                    <a:ext uri="{FF2B5EF4-FFF2-40B4-BE49-F238E27FC236}">
                      <a16:creationId xmlns:a16="http://schemas.microsoft.com/office/drawing/2014/main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4" name="Linea 261">
                  <a:extLst>
                    <a:ext uri="{FF2B5EF4-FFF2-40B4-BE49-F238E27FC236}">
                      <a16:creationId xmlns:a16="http://schemas.microsoft.com/office/drawing/2014/main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5" name="Linea 262">
                  <a:extLst>
                    <a:ext uri="{FF2B5EF4-FFF2-40B4-BE49-F238E27FC236}">
                      <a16:creationId xmlns:a16="http://schemas.microsoft.com/office/drawing/2014/main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6" name="Linea 263">
                  <a:extLst>
                    <a:ext uri="{FF2B5EF4-FFF2-40B4-BE49-F238E27FC236}">
                      <a16:creationId xmlns:a16="http://schemas.microsoft.com/office/drawing/2014/main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7" name="Ovale 264">
                  <a:extLst>
                    <a:ext uri="{FF2B5EF4-FFF2-40B4-BE49-F238E27FC236}">
                      <a16:creationId xmlns:a16="http://schemas.microsoft.com/office/drawing/2014/main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8" name="Ovale 265">
                  <a:extLst>
                    <a:ext uri="{FF2B5EF4-FFF2-40B4-BE49-F238E27FC236}">
                      <a16:creationId xmlns:a16="http://schemas.microsoft.com/office/drawing/2014/main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9" name="Ovale 266">
                  <a:extLst>
                    <a:ext uri="{FF2B5EF4-FFF2-40B4-BE49-F238E27FC236}">
                      <a16:creationId xmlns:a16="http://schemas.microsoft.com/office/drawing/2014/main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50" name="Figura a mano libera 267">
                  <a:extLst>
                    <a:ext uri="{FF2B5EF4-FFF2-40B4-BE49-F238E27FC236}">
                      <a16:creationId xmlns:a16="http://schemas.microsoft.com/office/drawing/2014/main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85" name="Gruppo 84">
              <a:extLst>
                <a:ext uri="{FF2B5EF4-FFF2-40B4-BE49-F238E27FC236}">
                  <a16:creationId xmlns:a16="http://schemas.microsoft.com/office/drawing/2014/main" id="{72F7507E-84C4-43E3-8F05-07666B4AA53B}"/>
                </a:ext>
              </a:extLst>
            </p:cNvPr>
            <p:cNvGrpSpPr/>
            <p:nvPr/>
          </p:nvGrpSpPr>
          <p:grpSpPr>
            <a:xfrm>
              <a:off x="1492730" y="3291935"/>
              <a:ext cx="4278390" cy="593187"/>
              <a:chOff x="1547325" y="3107917"/>
              <a:chExt cx="2650473" cy="264648"/>
            </a:xfrm>
          </p:grpSpPr>
          <p:sp>
            <p:nvSpPr>
              <p:cNvPr id="82" name="Rettangolo: Angoli arrotondati 81">
                <a:extLst>
                  <a:ext uri="{FF2B5EF4-FFF2-40B4-BE49-F238E27FC236}">
                    <a16:creationId xmlns:a16="http://schemas.microsoft.com/office/drawing/2014/main" id="{BCEB1F2F-367D-41AE-A066-F8669215D8F2}"/>
                  </a:ext>
                </a:extLst>
              </p:cNvPr>
              <p:cNvSpPr/>
              <p:nvPr/>
            </p:nvSpPr>
            <p:spPr>
              <a:xfrm>
                <a:off x="1776633" y="3107940"/>
                <a:ext cx="2421165" cy="264625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ttangolo: Angoli arrotondati 82">
                <a:extLst>
                  <a:ext uri="{FF2B5EF4-FFF2-40B4-BE49-F238E27FC236}">
                    <a16:creationId xmlns:a16="http://schemas.microsoft.com/office/drawing/2014/main" id="{F7F9128D-E30C-4733-AE4B-3863B632A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547325" y="3107917"/>
                <a:ext cx="1458429" cy="26464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CEFD8">
                      <a:alpha val="79000"/>
                    </a:srgbClr>
                  </a:gs>
                  <a:gs pos="81000">
                    <a:srgbClr val="6672E4">
                      <a:alpha val="84000"/>
                    </a:srgbClr>
                  </a:gs>
                  <a:gs pos="100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 dirty="0"/>
              </a:p>
            </p:txBody>
          </p:sp>
        </p:grpSp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C0891A01-8A14-486D-93D7-756C1B0A9EF0}"/>
                </a:ext>
              </a:extLst>
            </p:cNvPr>
            <p:cNvGrpSpPr/>
            <p:nvPr/>
          </p:nvGrpSpPr>
          <p:grpSpPr>
            <a:xfrm>
              <a:off x="1495584" y="4174003"/>
              <a:ext cx="4275538" cy="593552"/>
              <a:chOff x="1549092" y="3085182"/>
              <a:chExt cx="2648705" cy="264809"/>
            </a:xfrm>
          </p:grpSpPr>
          <p:sp>
            <p:nvSpPr>
              <p:cNvPr id="87" name="Rettangolo: Angoli arrotondati 86">
                <a:extLst>
                  <a:ext uri="{FF2B5EF4-FFF2-40B4-BE49-F238E27FC236}">
                    <a16:creationId xmlns:a16="http://schemas.microsoft.com/office/drawing/2014/main" id="{BEC06DD3-CCF5-4FA9-B6A5-88C2AD698D60}"/>
                  </a:ext>
                </a:extLst>
              </p:cNvPr>
              <p:cNvSpPr/>
              <p:nvPr/>
            </p:nvSpPr>
            <p:spPr>
              <a:xfrm>
                <a:off x="1776632" y="3085182"/>
                <a:ext cx="2421165" cy="26462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ttangolo: Angoli arrotondati 87">
                <a:extLst>
                  <a:ext uri="{FF2B5EF4-FFF2-40B4-BE49-F238E27FC236}">
                    <a16:creationId xmlns:a16="http://schemas.microsoft.com/office/drawing/2014/main" id="{AD9B3B86-FE3B-4F92-A920-9858B368D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549092" y="3085369"/>
                <a:ext cx="1458429" cy="2646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CEFD8">
                      <a:alpha val="79000"/>
                    </a:srgbClr>
                  </a:gs>
                  <a:gs pos="81000">
                    <a:srgbClr val="6672E4">
                      <a:alpha val="84000"/>
                    </a:srgbClr>
                  </a:gs>
                  <a:gs pos="100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it-IT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uppo 88">
              <a:extLst>
                <a:ext uri="{FF2B5EF4-FFF2-40B4-BE49-F238E27FC236}">
                  <a16:creationId xmlns:a16="http://schemas.microsoft.com/office/drawing/2014/main" id="{DCB2CD80-A7D2-4E5E-8A6D-4BC684DF7BE1}"/>
                </a:ext>
              </a:extLst>
            </p:cNvPr>
            <p:cNvGrpSpPr/>
            <p:nvPr/>
          </p:nvGrpSpPr>
          <p:grpSpPr>
            <a:xfrm>
              <a:off x="1488757" y="5112630"/>
              <a:ext cx="4285085" cy="593169"/>
              <a:chOff x="1544864" y="3109333"/>
              <a:chExt cx="2654620" cy="264639"/>
            </a:xfrm>
          </p:grpSpPr>
          <p:sp>
            <p:nvSpPr>
              <p:cNvPr id="90" name="Rettangolo: Angoli arrotondati 89">
                <a:extLst>
                  <a:ext uri="{FF2B5EF4-FFF2-40B4-BE49-F238E27FC236}">
                    <a16:creationId xmlns:a16="http://schemas.microsoft.com/office/drawing/2014/main" id="{5819435B-AB91-4456-82A2-4B47BC037ACD}"/>
                  </a:ext>
                </a:extLst>
              </p:cNvPr>
              <p:cNvSpPr/>
              <p:nvPr/>
            </p:nvSpPr>
            <p:spPr>
              <a:xfrm>
                <a:off x="1778319" y="3109349"/>
                <a:ext cx="2421165" cy="264623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ttangolo: Angoli arrotondati 90">
                <a:extLst>
                  <a:ext uri="{FF2B5EF4-FFF2-40B4-BE49-F238E27FC236}">
                    <a16:creationId xmlns:a16="http://schemas.microsoft.com/office/drawing/2014/main" id="{0DDE19D2-9433-4660-BEFC-0A90ABFBAC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544864" y="3109333"/>
                <a:ext cx="1458429" cy="26462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CEFD8">
                      <a:alpha val="79000"/>
                    </a:srgbClr>
                  </a:gs>
                  <a:gs pos="81000">
                    <a:srgbClr val="6672E4">
                      <a:alpha val="84000"/>
                    </a:srgbClr>
                  </a:gs>
                  <a:gs pos="100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 dirty="0"/>
              </a:p>
            </p:txBody>
          </p:sp>
        </p:grpSp>
      </p:grpSp>
      <p:pic>
        <p:nvPicPr>
          <p:cNvPr id="163" name="Immagine 162" descr="Questa immagine rappresenta due coppie di mani che uniscono le tessere di un puzzle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5224"/>
          <a:stretch/>
        </p:blipFill>
        <p:spPr>
          <a:xfrm>
            <a:off x="7537971" y="0"/>
            <a:ext cx="4643982" cy="6858000"/>
          </a:xfrm>
          <a:prstGeom prst="rect">
            <a:avLst/>
          </a:prstGeom>
        </p:spPr>
      </p:pic>
      <p:sp>
        <p:nvSpPr>
          <p:cNvPr id="62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8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982F37A3-6BCC-4AF1-9B73-DB8276966C28}"/>
              </a:ext>
            </a:extLst>
          </p:cNvPr>
          <p:cNvSpPr/>
          <p:nvPr/>
        </p:nvSpPr>
        <p:spPr>
          <a:xfrm>
            <a:off x="1827930" y="2645597"/>
            <a:ext cx="480231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Microfono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grado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percepire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le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emozioni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dal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tono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della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voce e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utilizzo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delle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skills di Alexa.</a:t>
            </a:r>
            <a:endParaRPr lang="it-IT" sz="17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8872B01A-7DB2-4432-BF4A-40B72B4F8984}"/>
              </a:ext>
            </a:extLst>
          </p:cNvPr>
          <p:cNvSpPr/>
          <p:nvPr/>
        </p:nvSpPr>
        <p:spPr>
          <a:xfrm>
            <a:off x="1825387" y="4892049"/>
            <a:ext cx="4804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Applicazione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per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il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monitoraggio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del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nostro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umore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il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settaggio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delle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fonti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input.</a:t>
            </a:r>
            <a:endParaRPr lang="it-IT" sz="16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E05562F5-C426-4B35-9FC8-F7DC0579D8B0}"/>
              </a:ext>
            </a:extLst>
          </p:cNvPr>
          <p:cNvSpPr/>
          <p:nvPr/>
        </p:nvSpPr>
        <p:spPr>
          <a:xfrm>
            <a:off x="1836756" y="3721254"/>
            <a:ext cx="47934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Controllo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da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parte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una cam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dell’identità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dei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soggetti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che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entrano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nell’abitazione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it-IT" sz="16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C12B5D39-FFB4-48DA-8278-FC3F12E94DD9}"/>
              </a:ext>
            </a:extLst>
          </p:cNvPr>
          <p:cNvSpPr/>
          <p:nvPr/>
        </p:nvSpPr>
        <p:spPr>
          <a:xfrm>
            <a:off x="6005270" y="2579721"/>
            <a:ext cx="6172201" cy="249299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 gestione profilo dell’utente;</a:t>
            </a:r>
          </a:p>
          <a:p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 gestione dispositivi;</a:t>
            </a:r>
          </a:p>
          <a:p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 gestione skill di Alexa;</a:t>
            </a:r>
          </a:p>
          <a:p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 gestione volti delle persone autorizzate.</a:t>
            </a:r>
          </a:p>
          <a:p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Offre, inoltre, grafici sull’andamento delle emozioni e pone obiettivi da raggiungere.</a:t>
            </a:r>
          </a:p>
        </p:txBody>
      </p:sp>
      <p:grpSp>
        <p:nvGrpSpPr>
          <p:cNvPr id="29" name="Gruppo 28" descr="Questa immagine rappresenta un uomo con la barba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795130" y="1197980"/>
            <a:ext cx="5222150" cy="5660020"/>
            <a:chOff x="117404" y="1987960"/>
            <a:chExt cx="3328019" cy="366924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1238945" y="2345343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0" name="Rombo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173845" y="4646973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50491" y="5109459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" name="Rombo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1" name="Rombo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3032876" y="1987960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43" name="Casella di testo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801139" y="379963"/>
            <a:ext cx="6172201" cy="9609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APPLICAZIONE SICURA E SEMPLICE DA UTILIZZARE</a:t>
            </a:r>
          </a:p>
        </p:txBody>
      </p:sp>
      <p:sp>
        <p:nvSpPr>
          <p:cNvPr id="30" name="Titolo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6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1444591C-126E-4F1F-8EB6-76BDE01E44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6450" y="1197980"/>
            <a:ext cx="2514951" cy="5256472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DD07A310-103B-4D78-9B64-93B334AC8D3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602"/>
          <a:stretch/>
        </p:blipFill>
        <p:spPr>
          <a:xfrm>
            <a:off x="123345" y="93200"/>
            <a:ext cx="2671096" cy="400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 descr="Questa immagine è una forma decorativa astratta. ">
            <a:extLst>
              <a:ext uri="{FF2B5EF4-FFF2-40B4-BE49-F238E27FC236}">
                <a16:creationId xmlns:a16="http://schemas.microsoft.com/office/drawing/2014/main" id="{E215465E-B41B-4B40-BFE6-B1C975D5625D}"/>
              </a:ext>
            </a:extLst>
          </p:cNvPr>
          <p:cNvGrpSpPr/>
          <p:nvPr/>
        </p:nvGrpSpPr>
        <p:grpSpPr>
          <a:xfrm rot="-1680000">
            <a:off x="-407589" y="-4293854"/>
            <a:ext cx="12548321" cy="16231533"/>
            <a:chOff x="4423346" y="-3439436"/>
            <a:chExt cx="9568596" cy="13217083"/>
          </a:xfrm>
        </p:grpSpPr>
        <p:sp>
          <p:nvSpPr>
            <p:cNvPr id="7" name="Figura a mano libera 10">
              <a:extLst>
                <a:ext uri="{FF2B5EF4-FFF2-40B4-BE49-F238E27FC236}">
                  <a16:creationId xmlns:a16="http://schemas.microsoft.com/office/drawing/2014/main" id="{D3C46DDB-7E39-42D7-BC91-E143A1015C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423346" y="-1740883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" name="Figura a mano libera 11">
              <a:extLst>
                <a:ext uri="{FF2B5EF4-FFF2-40B4-BE49-F238E27FC236}">
                  <a16:creationId xmlns:a16="http://schemas.microsoft.com/office/drawing/2014/main" id="{8509028E-AAEF-486B-A8FC-8C6052A7C6C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35047" y="-3439436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12">
              <a:extLst>
                <a:ext uri="{FF2B5EF4-FFF2-40B4-BE49-F238E27FC236}">
                  <a16:creationId xmlns:a16="http://schemas.microsoft.com/office/drawing/2014/main" id="{B4CEBA4B-6EEF-4282-AC43-0030741E3A5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910042" y="-1634094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" name="Casella di testo 56">
            <a:extLst>
              <a:ext uri="{FF2B5EF4-FFF2-40B4-BE49-F238E27FC236}">
                <a16:creationId xmlns:a16="http://schemas.microsoft.com/office/drawing/2014/main" id="{4C84075D-17CA-4EE1-AAC2-8E8A2D03276B}"/>
              </a:ext>
            </a:extLst>
          </p:cNvPr>
          <p:cNvSpPr txBox="1"/>
          <p:nvPr/>
        </p:nvSpPr>
        <p:spPr>
          <a:xfrm>
            <a:off x="184685" y="5622754"/>
            <a:ext cx="5962651" cy="11426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COSTITUZIONE DELL’APPLICAZIONE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76F441B-7C23-463A-8DEC-22EB6685D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t="5639" r="2003" b="2908"/>
          <a:stretch/>
        </p:blipFill>
        <p:spPr bwMode="auto">
          <a:xfrm>
            <a:off x="154298" y="101600"/>
            <a:ext cx="6783109" cy="334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EC96088-2C0E-4170-9A55-4F51607B5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t="5820" r="2160" b="2905"/>
          <a:stretch/>
        </p:blipFill>
        <p:spPr bwMode="auto">
          <a:xfrm>
            <a:off x="5415816" y="3427829"/>
            <a:ext cx="6582756" cy="334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61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 di tes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799499" y="738390"/>
            <a:ext cx="49776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NECESSARIO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5347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3479" y="1961863"/>
            <a:ext cx="4267271" cy="3610932"/>
            <a:chOff x="452744" y="1772097"/>
            <a:chExt cx="4267271" cy="3610932"/>
          </a:xfrm>
        </p:grpSpPr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452744" y="1772097"/>
              <a:ext cx="4267271" cy="353943"/>
              <a:chOff x="452744" y="1931174"/>
              <a:chExt cx="4267271" cy="353943"/>
            </a:xfrm>
          </p:grpSpPr>
          <p:sp>
            <p:nvSpPr>
              <p:cNvPr id="6" name="Rettangolo: Angoli arrotondati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452744" y="1981728"/>
                <a:ext cx="540000" cy="28800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0" y="1931174"/>
                <a:ext cx="3536195" cy="3539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2300" b="1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Raspberry</a:t>
                </a:r>
                <a:r>
                  <a:rPr lang="it-IT" sz="23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it-IT" sz="2300" b="1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Pi</a:t>
                </a:r>
                <a:endParaRPr lang="it-IT" sz="23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B00C2221-E8A7-47E0-B2B2-5A6A32F96791}"/>
                </a:ext>
              </a:extLst>
            </p:cNvPr>
            <p:cNvSpPr/>
            <p:nvPr/>
          </p:nvSpPr>
          <p:spPr>
            <a:xfrm>
              <a:off x="1183820" y="2862463"/>
              <a:ext cx="3536195" cy="3539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3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Microfono</a:t>
              </a: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A17B45E-57F0-4725-89C0-3CD74A5097A3}"/>
                </a:ext>
              </a:extLst>
            </p:cNvPr>
            <p:cNvSpPr/>
            <p:nvPr/>
          </p:nvSpPr>
          <p:spPr>
            <a:xfrm>
              <a:off x="1183819" y="3941630"/>
              <a:ext cx="3536195" cy="3539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300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Cam</a:t>
              </a:r>
              <a:endParaRPr lang="it-IT" sz="23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9187696D-0387-46E9-A420-AD2392161D95}"/>
                </a:ext>
              </a:extLst>
            </p:cNvPr>
            <p:cNvSpPr/>
            <p:nvPr/>
          </p:nvSpPr>
          <p:spPr>
            <a:xfrm>
              <a:off x="1183819" y="5029086"/>
              <a:ext cx="3536195" cy="3539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300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Alexa</a:t>
              </a:r>
              <a:endParaRPr lang="it-IT" sz="23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5649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5649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62" name="Gruppo 61" descr="Questa immagine è la mano di una donna che scrive su un foglio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3195290" y="-694976"/>
            <a:ext cx="9000000" cy="8396478"/>
            <a:chOff x="4597682" y="-482811"/>
            <a:chExt cx="7594319" cy="7296105"/>
          </a:xfrm>
        </p:grpSpPr>
        <p:sp>
          <p:nvSpPr>
            <p:cNvPr id="45" name="Figura a mano libera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1" name="Figura a mano libera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73010" y="-482811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ito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2</a:t>
            </a:r>
          </a:p>
        </p:txBody>
      </p:sp>
      <p:pic>
        <p:nvPicPr>
          <p:cNvPr id="39" name="Immagine 38" descr="Immagine che contiene cupola, palla&#10;&#10;Descrizione generata automaticamente">
            <a:extLst>
              <a:ext uri="{FF2B5EF4-FFF2-40B4-BE49-F238E27FC236}">
                <a16:creationId xmlns:a16="http://schemas.microsoft.com/office/drawing/2014/main" id="{0EB31101-6D47-4D53-8435-D46574192B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48" y="870136"/>
            <a:ext cx="2412546" cy="2412546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33502CB8-B24B-4305-B19A-E85CE54568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1" r="5174"/>
          <a:stretch/>
        </p:blipFill>
        <p:spPr>
          <a:xfrm>
            <a:off x="9123322" y="2723103"/>
            <a:ext cx="2738563" cy="3607777"/>
          </a:xfrm>
          <a:prstGeom prst="rect">
            <a:avLst/>
          </a:prstGeom>
        </p:spPr>
      </p:pic>
      <p:sp>
        <p:nvSpPr>
          <p:cNvPr id="26" name="Rettangolo: Angoli arrotondati 5">
            <a:extLst>
              <a:ext uri="{FF2B5EF4-FFF2-40B4-BE49-F238E27FC236}">
                <a16:creationId xmlns:a16="http://schemas.microsoft.com/office/drawing/2014/main" id="{06C43025-0F4F-4F4A-B756-24A14A2A25FF}"/>
              </a:ext>
            </a:extLst>
          </p:cNvPr>
          <p:cNvSpPr/>
          <p:nvPr/>
        </p:nvSpPr>
        <p:spPr>
          <a:xfrm>
            <a:off x="701775" y="4150118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: Angoli arrotondati 5">
            <a:extLst>
              <a:ext uri="{FF2B5EF4-FFF2-40B4-BE49-F238E27FC236}">
                <a16:creationId xmlns:a16="http://schemas.microsoft.com/office/drawing/2014/main" id="{0A05C807-BD5D-46E7-9ADB-E81B4B172250}"/>
              </a:ext>
            </a:extLst>
          </p:cNvPr>
          <p:cNvSpPr/>
          <p:nvPr/>
        </p:nvSpPr>
        <p:spPr>
          <a:xfrm>
            <a:off x="665649" y="3057905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: Angoli arrotondati 5">
            <a:extLst>
              <a:ext uri="{FF2B5EF4-FFF2-40B4-BE49-F238E27FC236}">
                <a16:creationId xmlns:a16="http://schemas.microsoft.com/office/drawing/2014/main" id="{4F3FC22A-8DB2-4EA4-AB95-2E0746B11300}"/>
              </a:ext>
            </a:extLst>
          </p:cNvPr>
          <p:cNvSpPr/>
          <p:nvPr/>
        </p:nvSpPr>
        <p:spPr>
          <a:xfrm>
            <a:off x="692026" y="5238667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6_TF33668227.potx" id="{156A04D8-77F6-4BBB-A3FD-930C12A4DC38}" vid="{ECD44498-0903-4A40-BC87-A032514F0DE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Risorse umane, da 24Slides</Template>
  <TotalTime>0</TotalTime>
  <Words>611</Words>
  <Application>Microsoft Office PowerPoint</Application>
  <PresentationFormat>Widescreen</PresentationFormat>
  <Paragraphs>93</Paragraphs>
  <Slides>12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Tema di Office</vt:lpstr>
      <vt:lpstr>Risorse umane diapositiva 1</vt:lpstr>
      <vt:lpstr>Risorse umane diapositiva 7</vt:lpstr>
      <vt:lpstr>Risorse umane diapositiva 4</vt:lpstr>
      <vt:lpstr>Presentazione standard di PowerPoint</vt:lpstr>
      <vt:lpstr>Presentazione standard di PowerPoint</vt:lpstr>
      <vt:lpstr>Risorse umane diapositiva 8</vt:lpstr>
      <vt:lpstr>Risorse umane diapositiva 6</vt:lpstr>
      <vt:lpstr>Presentazione standard di PowerPoint</vt:lpstr>
      <vt:lpstr>Risorse umane diapositiva 2</vt:lpstr>
      <vt:lpstr>Risorse umane diapositiva 5</vt:lpstr>
      <vt:lpstr>Risorse umane diapositiva 3</vt:lpstr>
      <vt:lpstr>Risorse umane diapositiva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Risorse umane diapositiva 1</dc:title>
  <dc:creator/>
  <cp:lastModifiedBy/>
  <cp:revision>2</cp:revision>
  <dcterms:created xsi:type="dcterms:W3CDTF">2022-02-24T07:49:56Z</dcterms:created>
  <dcterms:modified xsi:type="dcterms:W3CDTF">2022-05-21T15:38:37Z</dcterms:modified>
</cp:coreProperties>
</file>