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2"/>
  </p:notesMasterIdLst>
  <p:sldIdLst>
    <p:sldId id="256" r:id="rId2"/>
    <p:sldId id="284" r:id="rId3"/>
    <p:sldId id="263" r:id="rId4"/>
    <p:sldId id="264" r:id="rId5"/>
    <p:sldId id="265" r:id="rId6"/>
    <p:sldId id="266" r:id="rId7"/>
    <p:sldId id="267" r:id="rId8"/>
    <p:sldId id="268" r:id="rId9"/>
    <p:sldId id="269" r:id="rId10"/>
    <p:sldId id="289" r:id="rId11"/>
    <p:sldId id="290" r:id="rId12"/>
    <p:sldId id="291" r:id="rId13"/>
    <p:sldId id="270" r:id="rId14"/>
    <p:sldId id="271" r:id="rId15"/>
    <p:sldId id="272" r:id="rId16"/>
    <p:sldId id="273" r:id="rId17"/>
    <p:sldId id="274" r:id="rId18"/>
    <p:sldId id="287" r:id="rId19"/>
    <p:sldId id="288" r:id="rId20"/>
    <p:sldId id="275" r:id="rId21"/>
    <p:sldId id="276" r:id="rId22"/>
    <p:sldId id="277" r:id="rId23"/>
    <p:sldId id="278" r:id="rId24"/>
    <p:sldId id="279" r:id="rId25"/>
    <p:sldId id="280" r:id="rId26"/>
    <p:sldId id="286" r:id="rId27"/>
    <p:sldId id="262" r:id="rId28"/>
    <p:sldId id="281" r:id="rId29"/>
    <p:sldId id="285" r:id="rId30"/>
    <p:sldId id="282" r:id="rId31"/>
  </p:sldIdLst>
  <p:sldSz cx="9144000" cy="5143500" type="screen16x9"/>
  <p:notesSz cx="6858000" cy="9144000"/>
  <p:embeddedFontLst>
    <p:embeddedFont>
      <p:font typeface="Roboto" panose="02000000000000000000" pitchFamily="2" charset="0"/>
      <p:regular r:id="rId33"/>
      <p:bold r:id="rId34"/>
      <p:italic r:id="rId35"/>
      <p:boldItalic r:id="rId36"/>
    </p:embeddedFont>
    <p:embeddedFont>
      <p:font typeface="Cambria Math" panose="02040503050406030204" pitchFamily="18"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5404690901002288E-2"/>
          <c:w val="1"/>
          <c:h val="0.75088483579413079"/>
        </c:manualLayout>
      </c:layout>
      <c:barChart>
        <c:barDir val="col"/>
        <c:grouping val="clustered"/>
        <c:varyColors val="0"/>
        <c:ser>
          <c:idx val="0"/>
          <c:order val="0"/>
          <c:tx>
            <c:strRef>
              <c:f>Foglio1!$B$1</c:f>
              <c:strCache>
                <c:ptCount val="1"/>
                <c:pt idx="0">
                  <c:v>Seq 7</c:v>
                </c:pt>
              </c:strCache>
            </c:strRef>
          </c:tx>
          <c:spPr>
            <a:solidFill>
              <a:srgbClr val="FFC00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Foglio1!$A$2:$A$6</c:f>
              <c:numCache>
                <c:formatCode>General</c:formatCode>
                <c:ptCount val="5"/>
              </c:numCache>
            </c:numRef>
          </c:cat>
          <c:val>
            <c:numRef>
              <c:f>Foglio1!$B$2:$B$6</c:f>
              <c:numCache>
                <c:formatCode>General</c:formatCode>
                <c:ptCount val="5"/>
                <c:pt idx="0">
                  <c:v>16.908999999999999</c:v>
                </c:pt>
                <c:pt idx="1">
                  <c:v>16.399000000000001</c:v>
                </c:pt>
                <c:pt idx="2">
                  <c:v>16.411000000000001</c:v>
                </c:pt>
                <c:pt idx="3">
                  <c:v>16.738</c:v>
                </c:pt>
                <c:pt idx="4">
                  <c:v>16.498999999999999</c:v>
                </c:pt>
              </c:numCache>
            </c:numRef>
          </c:val>
          <c:extLst>
            <c:ext xmlns:c16="http://schemas.microsoft.com/office/drawing/2014/chart" uri="{C3380CC4-5D6E-409C-BE32-E72D297353CC}">
              <c16:uniqueId val="{00000000-5C66-4229-84DC-AA10528B8B88}"/>
            </c:ext>
          </c:extLst>
        </c:ser>
        <c:ser>
          <c:idx val="1"/>
          <c:order val="1"/>
          <c:tx>
            <c:strRef>
              <c:f>Foglio1!$C$1</c:f>
              <c:strCache>
                <c:ptCount val="1"/>
                <c:pt idx="0">
                  <c:v>Par 7</c:v>
                </c:pt>
              </c:strCache>
            </c:strRef>
          </c:tx>
          <c:spPr>
            <a:solidFill>
              <a:srgbClr val="FF000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Foglio1!$A$2:$A$6</c:f>
              <c:numCache>
                <c:formatCode>General</c:formatCode>
                <c:ptCount val="5"/>
              </c:numCache>
            </c:numRef>
          </c:cat>
          <c:val>
            <c:numRef>
              <c:f>Foglio1!$C$2:$C$6</c:f>
              <c:numCache>
                <c:formatCode>General</c:formatCode>
                <c:ptCount val="5"/>
                <c:pt idx="0">
                  <c:v>8.3940000000000001</c:v>
                </c:pt>
                <c:pt idx="1">
                  <c:v>8.7070000000000007</c:v>
                </c:pt>
                <c:pt idx="2">
                  <c:v>9.1780000000000008</c:v>
                </c:pt>
                <c:pt idx="3">
                  <c:v>8.4870000000000001</c:v>
                </c:pt>
                <c:pt idx="4">
                  <c:v>8.8190000000000008</c:v>
                </c:pt>
              </c:numCache>
            </c:numRef>
          </c:val>
          <c:extLst>
            <c:ext xmlns:c16="http://schemas.microsoft.com/office/drawing/2014/chart" uri="{C3380CC4-5D6E-409C-BE32-E72D297353CC}">
              <c16:uniqueId val="{00000001-5C66-4229-84DC-AA10528B8B88}"/>
            </c:ext>
          </c:extLst>
        </c:ser>
        <c:ser>
          <c:idx val="2"/>
          <c:order val="2"/>
          <c:tx>
            <c:strRef>
              <c:f>Foglio1!$D$1</c:f>
              <c:strCache>
                <c:ptCount val="1"/>
                <c:pt idx="0">
                  <c:v>Final</c:v>
                </c:pt>
              </c:strCache>
            </c:strRef>
          </c:tx>
          <c:spPr>
            <a:solidFill>
              <a:srgbClr val="0070C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Foglio1!$A$2:$A$6</c:f>
              <c:numCache>
                <c:formatCode>General</c:formatCode>
                <c:ptCount val="5"/>
              </c:numCache>
            </c:numRef>
          </c:cat>
          <c:val>
            <c:numRef>
              <c:f>Foglio1!$D$2:$D$6</c:f>
              <c:numCache>
                <c:formatCode>General</c:formatCode>
                <c:ptCount val="5"/>
                <c:pt idx="0">
                  <c:v>24.54</c:v>
                </c:pt>
                <c:pt idx="1">
                  <c:v>24.553999999999998</c:v>
                </c:pt>
                <c:pt idx="2">
                  <c:v>24.19</c:v>
                </c:pt>
                <c:pt idx="3">
                  <c:v>24.646000000000001</c:v>
                </c:pt>
                <c:pt idx="4">
                  <c:v>24.13</c:v>
                </c:pt>
              </c:numCache>
            </c:numRef>
          </c:val>
          <c:extLst>
            <c:ext xmlns:c16="http://schemas.microsoft.com/office/drawing/2014/chart" uri="{C3380CC4-5D6E-409C-BE32-E72D297353CC}">
              <c16:uniqueId val="{00000002-5C66-4229-84DC-AA10528B8B88}"/>
            </c:ext>
          </c:extLst>
        </c:ser>
        <c:dLbls>
          <c:dLblPos val="outEnd"/>
          <c:showLegendKey val="0"/>
          <c:showVal val="1"/>
          <c:showCatName val="0"/>
          <c:showSerName val="0"/>
          <c:showPercent val="0"/>
          <c:showBubbleSize val="0"/>
        </c:dLbls>
        <c:gapWidth val="444"/>
        <c:overlap val="-90"/>
        <c:axId val="343642584"/>
        <c:axId val="343640944"/>
      </c:barChart>
      <c:valAx>
        <c:axId val="343640944"/>
        <c:scaling>
          <c:orientation val="minMax"/>
        </c:scaling>
        <c:delete val="1"/>
        <c:axPos val="l"/>
        <c:numFmt formatCode="General" sourceLinked="1"/>
        <c:majorTickMark val="none"/>
        <c:minorTickMark val="none"/>
        <c:tickLblPos val="nextTo"/>
        <c:crossAx val="343642584"/>
        <c:crosses val="autoZero"/>
        <c:crossBetween val="between"/>
      </c:valAx>
      <c:catAx>
        <c:axId val="3436425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it-IT"/>
          </a:p>
        </c:txPr>
        <c:crossAx val="343640944"/>
        <c:crosses val="autoZero"/>
        <c:auto val="1"/>
        <c:lblAlgn val="ctr"/>
        <c:lblOffset val="100"/>
        <c:noMultiLvlLbl val="0"/>
      </c:catAx>
      <c:spPr>
        <a:noFill/>
        <a:ln>
          <a:noFill/>
        </a:ln>
        <a:effectLst/>
      </c:spPr>
    </c:plotArea>
    <c:legend>
      <c:legendPos val="t"/>
      <c:layout>
        <c:manualLayout>
          <c:xMode val="edge"/>
          <c:yMode val="edge"/>
          <c:x val="0.30638664953400024"/>
          <c:y val="0.86021949855197333"/>
          <c:w val="0.29632729495622445"/>
          <c:h val="7.621583223544539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9.710123270222068E-2"/>
          <c:w val="1"/>
          <c:h val="0.75088483579413079"/>
        </c:manualLayout>
      </c:layout>
      <c:barChart>
        <c:barDir val="col"/>
        <c:grouping val="clustered"/>
        <c:varyColors val="0"/>
        <c:ser>
          <c:idx val="0"/>
          <c:order val="0"/>
          <c:tx>
            <c:strRef>
              <c:f>Foglio1!$B$1</c:f>
              <c:strCache>
                <c:ptCount val="1"/>
                <c:pt idx="0">
                  <c:v>Serial</c:v>
                </c:pt>
              </c:strCache>
            </c:strRef>
          </c:tx>
          <c:spPr>
            <a:solidFill>
              <a:srgbClr val="0070C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Foglio1!$A$2</c:f>
              <c:numCache>
                <c:formatCode>General</c:formatCode>
                <c:ptCount val="1"/>
              </c:numCache>
            </c:numRef>
          </c:cat>
          <c:val>
            <c:numRef>
              <c:f>Foglio1!$B$2</c:f>
              <c:numCache>
                <c:formatCode>General</c:formatCode>
                <c:ptCount val="1"/>
                <c:pt idx="0">
                  <c:v>0.71299999999999997</c:v>
                </c:pt>
              </c:numCache>
            </c:numRef>
          </c:val>
          <c:extLst>
            <c:ext xmlns:c16="http://schemas.microsoft.com/office/drawing/2014/chart" uri="{C3380CC4-5D6E-409C-BE32-E72D297353CC}">
              <c16:uniqueId val="{00000000-5C66-4229-84DC-AA10528B8B88}"/>
            </c:ext>
          </c:extLst>
        </c:ser>
        <c:ser>
          <c:idx val="1"/>
          <c:order val="1"/>
          <c:tx>
            <c:strRef>
              <c:f>Foglio1!$C$1</c:f>
              <c:strCache>
                <c:ptCount val="1"/>
                <c:pt idx="0">
                  <c:v>Par</c:v>
                </c:pt>
              </c:strCache>
            </c:strRef>
          </c:tx>
          <c:spPr>
            <a:solidFill>
              <a:srgbClr val="FF000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Foglio1!$A$2</c:f>
              <c:numCache>
                <c:formatCode>General</c:formatCode>
                <c:ptCount val="1"/>
              </c:numCache>
            </c:numRef>
          </c:cat>
          <c:val>
            <c:numRef>
              <c:f>Foglio1!$C$2</c:f>
              <c:numCache>
                <c:formatCode>General</c:formatCode>
                <c:ptCount val="1"/>
                <c:pt idx="0">
                  <c:v>0.44500000000000001</c:v>
                </c:pt>
              </c:numCache>
            </c:numRef>
          </c:val>
          <c:extLst>
            <c:ext xmlns:c16="http://schemas.microsoft.com/office/drawing/2014/chart" uri="{C3380CC4-5D6E-409C-BE32-E72D297353CC}">
              <c16:uniqueId val="{00000001-5C66-4229-84DC-AA10528B8B88}"/>
            </c:ext>
          </c:extLst>
        </c:ser>
        <c:dLbls>
          <c:dLblPos val="outEnd"/>
          <c:showLegendKey val="0"/>
          <c:showVal val="1"/>
          <c:showCatName val="0"/>
          <c:showSerName val="0"/>
          <c:showPercent val="0"/>
          <c:showBubbleSize val="0"/>
        </c:dLbls>
        <c:gapWidth val="444"/>
        <c:overlap val="-90"/>
        <c:axId val="343642584"/>
        <c:axId val="343640944"/>
      </c:barChart>
      <c:valAx>
        <c:axId val="343640944"/>
        <c:scaling>
          <c:orientation val="minMax"/>
        </c:scaling>
        <c:delete val="1"/>
        <c:axPos val="l"/>
        <c:numFmt formatCode="General" sourceLinked="1"/>
        <c:majorTickMark val="none"/>
        <c:minorTickMark val="none"/>
        <c:tickLblPos val="nextTo"/>
        <c:crossAx val="343642584"/>
        <c:crosses val="autoZero"/>
        <c:crossBetween val="between"/>
      </c:valAx>
      <c:catAx>
        <c:axId val="3436425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it-IT"/>
          </a:p>
        </c:txPr>
        <c:crossAx val="343640944"/>
        <c:crosses val="autoZero"/>
        <c:auto val="1"/>
        <c:lblAlgn val="ctr"/>
        <c:lblOffset val="100"/>
        <c:noMultiLvlLbl val="0"/>
      </c:catAx>
      <c:spPr>
        <a:noFill/>
        <a:ln>
          <a:noFill/>
        </a:ln>
        <a:effectLst/>
      </c:spPr>
    </c:plotArea>
    <c:legend>
      <c:legendPos val="t"/>
      <c:layout>
        <c:manualLayout>
          <c:xMode val="edge"/>
          <c:yMode val="edge"/>
          <c:x val="0.36309860336447336"/>
          <c:y val="0.86021949855197333"/>
          <c:w val="0.1781356599056215"/>
          <c:h val="7.621583223544539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08248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‹N›</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‹N›</a:t>
            </a:fld>
            <a:endParaRPr lang="en">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‹N›</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‹N›</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‹N›</a:t>
            </a:fld>
            <a:endParaRPr lang="en">
              <a:solidFill>
                <a:schemeClr val="dk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‹N›</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lIns="91425" tIns="91425" rIns="91425" bIns="91425" anchor="b" anchorCtr="0">
            <a:noAutofit/>
          </a:bodyPr>
          <a:lstStyle/>
          <a:p>
            <a:pPr lvl="0">
              <a:spcBef>
                <a:spcPts val="0"/>
              </a:spcBef>
              <a:buNone/>
            </a:pPr>
            <a:r>
              <a:rPr lang="en"/>
              <a:t>ImageNet Classification</a:t>
            </a:r>
          </a:p>
          <a:p>
            <a:pPr lvl="0">
              <a:spcBef>
                <a:spcPts val="0"/>
              </a:spcBef>
              <a:buNone/>
            </a:pPr>
            <a:r>
              <a:rPr lang="en"/>
              <a:t>with Deep Convolutional Neural Network</a:t>
            </a:r>
          </a:p>
        </p:txBody>
      </p:sp>
      <p:sp>
        <p:nvSpPr>
          <p:cNvPr id="86" name="Shape 86"/>
          <p:cNvSpPr txBox="1">
            <a:spLocks noGrp="1"/>
          </p:cNvSpPr>
          <p:nvPr>
            <p:ph type="subTitle" idx="1"/>
          </p:nvPr>
        </p:nvSpPr>
        <p:spPr>
          <a:xfrm>
            <a:off x="598088" y="2715912"/>
            <a:ext cx="8222100" cy="432900"/>
          </a:xfrm>
          <a:prstGeom prst="rect">
            <a:avLst/>
          </a:prstGeom>
        </p:spPr>
        <p:txBody>
          <a:bodyPr lIns="91425" tIns="91425" rIns="91425" bIns="91425" anchor="t" anchorCtr="0">
            <a:noAutofit/>
          </a:bodyPr>
          <a:lstStyle/>
          <a:p>
            <a:pPr lvl="0">
              <a:spcBef>
                <a:spcPts val="0"/>
              </a:spcBef>
              <a:buNone/>
            </a:pPr>
            <a:r>
              <a:rPr lang="en" dirty="0"/>
              <a:t>Advanced Algorithm and Parallel Programming</a:t>
            </a:r>
          </a:p>
        </p:txBody>
      </p:sp>
      <p:sp>
        <p:nvSpPr>
          <p:cNvPr id="3" name="CasellaDiTesto 2"/>
          <p:cNvSpPr txBox="1"/>
          <p:nvPr/>
        </p:nvSpPr>
        <p:spPr>
          <a:xfrm>
            <a:off x="4790181" y="3771066"/>
            <a:ext cx="3263807" cy="523220"/>
          </a:xfrm>
          <a:prstGeom prst="rect">
            <a:avLst/>
          </a:prstGeom>
          <a:noFill/>
        </p:spPr>
        <p:txBody>
          <a:bodyPr wrap="square" rtlCol="0">
            <a:spAutoFit/>
          </a:bodyPr>
          <a:lstStyle/>
          <a:p>
            <a:r>
              <a:rPr lang="it-IT" dirty="0">
                <a:solidFill>
                  <a:schemeClr val="bg1"/>
                </a:solidFill>
              </a:rPr>
              <a:t>Lorenzo Federico Porro    859093</a:t>
            </a:r>
          </a:p>
          <a:p>
            <a:r>
              <a:rPr lang="it-IT" dirty="0">
                <a:solidFill>
                  <a:schemeClr val="bg1"/>
                </a:solidFill>
              </a:rPr>
              <a:t>Matteo Pozzi                     841009</a:t>
            </a:r>
            <a:fld id="{3B3C5D13-6C66-4D20-B9F5-761B45418E37}" type="slidenum">
              <a:rPr lang="it-IT" smtClean="0">
                <a:solidFill>
                  <a:schemeClr val="bg1"/>
                </a:solidFill>
              </a:rPr>
              <a:t>1</a:t>
            </a:fld>
            <a:endParaRPr lang="it-IT"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Architecture - 4</a:t>
            </a:r>
          </a:p>
        </p:txBody>
      </p:sp>
      <p:sp>
        <p:nvSpPr>
          <p:cNvPr id="3" name="Segnaposto testo 2"/>
          <p:cNvSpPr>
            <a:spLocks noGrp="1"/>
          </p:cNvSpPr>
          <p:nvPr>
            <p:ph type="body" idx="1"/>
          </p:nvPr>
        </p:nvSpPr>
        <p:spPr>
          <a:xfrm>
            <a:off x="311700" y="607800"/>
            <a:ext cx="8520600" cy="3961075"/>
          </a:xfrm>
        </p:spPr>
        <p:txBody>
          <a:bodyPr/>
          <a:lstStyle/>
          <a:p>
            <a:r>
              <a:rPr lang="it-IT" dirty="0" err="1"/>
              <a:t>Convolution</a:t>
            </a:r>
            <a:r>
              <a:rPr lang="it-IT" dirty="0"/>
              <a:t> (1) and </a:t>
            </a:r>
            <a:r>
              <a:rPr lang="it-IT" dirty="0" err="1"/>
              <a:t>ReLu</a:t>
            </a:r>
            <a:r>
              <a:rPr lang="it-IT" dirty="0"/>
              <a:t> (2) </a:t>
            </a:r>
            <a:r>
              <a:rPr lang="it-IT" dirty="0" err="1"/>
              <a:t>computation</a:t>
            </a:r>
            <a:r>
              <a:rPr lang="it-IT" dirty="0"/>
              <a:t> code:</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10</a:t>
            </a:fld>
            <a:endParaRPr lang="en" dirty="0">
              <a:solidFill>
                <a:schemeClr val="bg1"/>
              </a:solidFill>
            </a:endParaRPr>
          </a:p>
        </p:txBody>
      </p:sp>
      <p:pic>
        <p:nvPicPr>
          <p:cNvPr id="4" name="Immagine 3"/>
          <p:cNvPicPr>
            <a:picLocks noChangeAspect="1"/>
          </p:cNvPicPr>
          <p:nvPr/>
        </p:nvPicPr>
        <p:blipFill>
          <a:blip r:embed="rId2"/>
          <a:stretch>
            <a:fillRect/>
          </a:stretch>
        </p:blipFill>
        <p:spPr>
          <a:xfrm>
            <a:off x="311700" y="1297653"/>
            <a:ext cx="3899880" cy="3312380"/>
          </a:xfrm>
          <a:prstGeom prst="rect">
            <a:avLst/>
          </a:prstGeom>
        </p:spPr>
      </p:pic>
      <p:pic>
        <p:nvPicPr>
          <p:cNvPr id="6" name="Immagine 5"/>
          <p:cNvPicPr>
            <a:picLocks noChangeAspect="1"/>
          </p:cNvPicPr>
          <p:nvPr/>
        </p:nvPicPr>
        <p:blipFill>
          <a:blip r:embed="rId3"/>
          <a:stretch>
            <a:fillRect/>
          </a:stretch>
        </p:blipFill>
        <p:spPr>
          <a:xfrm>
            <a:off x="4572000" y="1297653"/>
            <a:ext cx="4267796" cy="2038635"/>
          </a:xfrm>
          <a:prstGeom prst="rect">
            <a:avLst/>
          </a:prstGeom>
        </p:spPr>
      </p:pic>
    </p:spTree>
    <p:extLst>
      <p:ext uri="{BB962C8B-B14F-4D97-AF65-F5344CB8AC3E}">
        <p14:creationId xmlns:p14="http://schemas.microsoft.com/office/powerpoint/2010/main" val="244094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Architecture - 5</a:t>
            </a:r>
          </a:p>
        </p:txBody>
      </p:sp>
      <p:sp>
        <p:nvSpPr>
          <p:cNvPr id="3" name="Segnaposto testo 2"/>
          <p:cNvSpPr>
            <a:spLocks noGrp="1"/>
          </p:cNvSpPr>
          <p:nvPr>
            <p:ph type="body" idx="1"/>
          </p:nvPr>
        </p:nvSpPr>
        <p:spPr>
          <a:xfrm>
            <a:off x="311700" y="607800"/>
            <a:ext cx="8520600" cy="3961075"/>
          </a:xfrm>
        </p:spPr>
        <p:txBody>
          <a:bodyPr/>
          <a:lstStyle/>
          <a:p>
            <a:r>
              <a:rPr lang="it-IT" dirty="0" err="1"/>
              <a:t>Convolutional</a:t>
            </a:r>
            <a:r>
              <a:rPr lang="it-IT" dirty="0"/>
              <a:t> </a:t>
            </a:r>
            <a:r>
              <a:rPr lang="it-IT" dirty="0" err="1"/>
              <a:t>layer</a:t>
            </a:r>
            <a:r>
              <a:rPr lang="it-IT" dirty="0"/>
              <a:t> output </a:t>
            </a:r>
            <a:r>
              <a:rPr lang="it-IT" dirty="0" err="1"/>
              <a:t>computation</a:t>
            </a:r>
            <a:r>
              <a:rPr lang="it-IT" dirty="0"/>
              <a:t> code:</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11</a:t>
            </a:fld>
            <a:endParaRPr lang="en" dirty="0">
              <a:solidFill>
                <a:schemeClr val="bg1"/>
              </a:solidFill>
            </a:endParaRPr>
          </a:p>
        </p:txBody>
      </p:sp>
      <p:pic>
        <p:nvPicPr>
          <p:cNvPr id="6" name="Immagine 5"/>
          <p:cNvPicPr>
            <a:picLocks noChangeAspect="1"/>
          </p:cNvPicPr>
          <p:nvPr/>
        </p:nvPicPr>
        <p:blipFill>
          <a:blip r:embed="rId2"/>
          <a:stretch>
            <a:fillRect/>
          </a:stretch>
        </p:blipFill>
        <p:spPr>
          <a:xfrm>
            <a:off x="311700" y="1387723"/>
            <a:ext cx="6356078" cy="2412461"/>
          </a:xfrm>
          <a:prstGeom prst="rect">
            <a:avLst/>
          </a:prstGeom>
        </p:spPr>
      </p:pic>
    </p:spTree>
    <p:extLst>
      <p:ext uri="{BB962C8B-B14F-4D97-AF65-F5344CB8AC3E}">
        <p14:creationId xmlns:p14="http://schemas.microsoft.com/office/powerpoint/2010/main" val="1900445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Architecture - 6</a:t>
            </a:r>
          </a:p>
        </p:txBody>
      </p:sp>
      <p:sp>
        <p:nvSpPr>
          <p:cNvPr id="3" name="Segnaposto testo 2"/>
          <p:cNvSpPr>
            <a:spLocks noGrp="1"/>
          </p:cNvSpPr>
          <p:nvPr>
            <p:ph type="body" idx="1"/>
          </p:nvPr>
        </p:nvSpPr>
        <p:spPr>
          <a:xfrm>
            <a:off x="311700" y="607800"/>
            <a:ext cx="8520600" cy="3961075"/>
          </a:xfrm>
        </p:spPr>
        <p:txBody>
          <a:bodyPr/>
          <a:lstStyle/>
          <a:p>
            <a:r>
              <a:rPr lang="it-IT" dirty="0" err="1"/>
              <a:t>Fully</a:t>
            </a:r>
            <a:r>
              <a:rPr lang="it-IT" dirty="0"/>
              <a:t> </a:t>
            </a:r>
            <a:r>
              <a:rPr lang="it-IT" dirty="0" err="1"/>
              <a:t>connected</a:t>
            </a:r>
            <a:r>
              <a:rPr lang="it-IT" dirty="0"/>
              <a:t> </a:t>
            </a:r>
            <a:r>
              <a:rPr lang="it-IT" dirty="0" err="1"/>
              <a:t>layer</a:t>
            </a:r>
            <a:r>
              <a:rPr lang="it-IT" dirty="0"/>
              <a:t> output </a:t>
            </a:r>
            <a:r>
              <a:rPr lang="it-IT" dirty="0" err="1"/>
              <a:t>computation</a:t>
            </a:r>
            <a:r>
              <a:rPr lang="it-IT" dirty="0"/>
              <a:t> code:</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12</a:t>
            </a:fld>
            <a:endParaRPr lang="en" dirty="0">
              <a:solidFill>
                <a:schemeClr val="bg1"/>
              </a:solidFill>
            </a:endParaRPr>
          </a:p>
        </p:txBody>
      </p:sp>
      <p:pic>
        <p:nvPicPr>
          <p:cNvPr id="4" name="Immagine 3"/>
          <p:cNvPicPr>
            <a:picLocks noChangeAspect="1"/>
          </p:cNvPicPr>
          <p:nvPr/>
        </p:nvPicPr>
        <p:blipFill>
          <a:blip r:embed="rId2"/>
          <a:stretch>
            <a:fillRect/>
          </a:stretch>
        </p:blipFill>
        <p:spPr>
          <a:xfrm>
            <a:off x="311700" y="1617114"/>
            <a:ext cx="4629796" cy="1695687"/>
          </a:xfrm>
          <a:prstGeom prst="rect">
            <a:avLst/>
          </a:prstGeom>
        </p:spPr>
      </p:pic>
    </p:spTree>
    <p:extLst>
      <p:ext uri="{BB962C8B-B14F-4D97-AF65-F5344CB8AC3E}">
        <p14:creationId xmlns:p14="http://schemas.microsoft.com/office/powerpoint/2010/main" val="112717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Architecture - </a:t>
            </a:r>
            <a:r>
              <a:rPr lang="it-IT" dirty="0" err="1"/>
              <a:t>parallelization</a:t>
            </a:r>
            <a:endParaRPr lang="it-IT" dirty="0"/>
          </a:p>
        </p:txBody>
      </p:sp>
      <p:sp>
        <p:nvSpPr>
          <p:cNvPr id="3" name="Segnaposto testo 2"/>
          <p:cNvSpPr>
            <a:spLocks noGrp="1"/>
          </p:cNvSpPr>
          <p:nvPr>
            <p:ph type="body" idx="1"/>
          </p:nvPr>
        </p:nvSpPr>
        <p:spPr>
          <a:xfrm>
            <a:off x="311700" y="607800"/>
            <a:ext cx="8520600" cy="3961075"/>
          </a:xfrm>
        </p:spPr>
        <p:txBody>
          <a:bodyPr/>
          <a:lstStyle/>
          <a:p>
            <a:pPr lvl="0"/>
            <a:r>
              <a:rPr lang="en" dirty="0"/>
              <a:t>The network is split onto 2 separate threads.</a:t>
            </a:r>
          </a:p>
          <a:p>
            <a:pPr lvl="0"/>
            <a:r>
              <a:rPr lang="en" dirty="0"/>
              <a:t>Every thread is separate by a section and each contains the private layers execution. Sections terminates when synchronization between layers is needed (i.e. in maxpooling convolutional layers when the output of both sections must be feed to the next layer). Since Sections includes an implicit barrier no additional concurrency control is needed.</a:t>
            </a:r>
          </a:p>
          <a:p>
            <a:endParaRPr lang="it-IT" dirty="0"/>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13</a:t>
            </a:fld>
            <a:endParaRPr lang="en" dirty="0">
              <a:solidFill>
                <a:schemeClr val="bg1"/>
              </a:solidFill>
            </a:endParaRPr>
          </a:p>
        </p:txBody>
      </p:sp>
    </p:spTree>
    <p:extLst>
      <p:ext uri="{BB962C8B-B14F-4D97-AF65-F5344CB8AC3E}">
        <p14:creationId xmlns:p14="http://schemas.microsoft.com/office/powerpoint/2010/main" val="3499567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Architecture - </a:t>
            </a:r>
            <a:r>
              <a:rPr lang="it-IT" dirty="0" err="1"/>
              <a:t>parallelization</a:t>
            </a:r>
            <a:r>
              <a:rPr lang="it-IT" dirty="0"/>
              <a:t> - 2</a:t>
            </a:r>
          </a:p>
        </p:txBody>
      </p:sp>
      <p:sp>
        <p:nvSpPr>
          <p:cNvPr id="3" name="Segnaposto testo 2"/>
          <p:cNvSpPr>
            <a:spLocks noGrp="1"/>
          </p:cNvSpPr>
          <p:nvPr>
            <p:ph type="body" idx="1"/>
          </p:nvPr>
        </p:nvSpPr>
        <p:spPr>
          <a:xfrm>
            <a:off x="311700" y="607800"/>
            <a:ext cx="8520600" cy="3961075"/>
          </a:xfrm>
        </p:spPr>
        <p:txBody>
          <a:bodyPr/>
          <a:lstStyle/>
          <a:p>
            <a:pPr lvl="0"/>
            <a:r>
              <a:rPr lang="en" dirty="0"/>
              <a:t>Example of pseudocode for the first two layers:</a:t>
            </a:r>
          </a:p>
          <a:p>
            <a:pPr lvl="0"/>
            <a:r>
              <a:rPr lang="en" dirty="0"/>
              <a:t>#pragma omp sections</a:t>
            </a:r>
          </a:p>
          <a:p>
            <a:pPr lvl="0"/>
            <a:r>
              <a:rPr lang="en" dirty="0"/>
              <a:t>	#pragma omp section</a:t>
            </a:r>
          </a:p>
          <a:p>
            <a:pPr lvl="0"/>
            <a:r>
              <a:rPr lang="en" dirty="0"/>
              <a:t>		Layers 1 and 2 computation of the first CNN</a:t>
            </a:r>
          </a:p>
          <a:p>
            <a:pPr lvl="0"/>
            <a:r>
              <a:rPr lang="en" dirty="0"/>
              <a:t>	#pragma omp section</a:t>
            </a:r>
          </a:p>
          <a:p>
            <a:pPr lvl="0"/>
            <a:r>
              <a:rPr lang="en" dirty="0"/>
              <a:t>		Layers 1 and 2 computation of the second CNN</a:t>
            </a:r>
          </a:p>
          <a:p>
            <a:pPr lvl="0"/>
            <a:r>
              <a:rPr lang="en" dirty="0"/>
              <a:t>End sections (implicit barrier)</a:t>
            </a:r>
          </a:p>
          <a:p>
            <a:r>
              <a:rPr lang="en" dirty="0"/>
              <a:t>…successive layers…</a:t>
            </a:r>
            <a:endParaRPr lang="it-IT" dirty="0"/>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14</a:t>
            </a:fld>
            <a:endParaRPr lang="en" dirty="0">
              <a:solidFill>
                <a:schemeClr val="bg1"/>
              </a:solidFill>
            </a:endParaRPr>
          </a:p>
        </p:txBody>
      </p:sp>
    </p:spTree>
    <p:extLst>
      <p:ext uri="{BB962C8B-B14F-4D97-AF65-F5344CB8AC3E}">
        <p14:creationId xmlns:p14="http://schemas.microsoft.com/office/powerpoint/2010/main" val="547102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Training</a:t>
            </a:r>
          </a:p>
        </p:txBody>
      </p:sp>
      <p:sp>
        <p:nvSpPr>
          <p:cNvPr id="3" name="Segnaposto testo 2"/>
          <p:cNvSpPr>
            <a:spLocks noGrp="1"/>
          </p:cNvSpPr>
          <p:nvPr>
            <p:ph type="body" idx="1"/>
          </p:nvPr>
        </p:nvSpPr>
        <p:spPr>
          <a:xfrm>
            <a:off x="311700" y="607800"/>
            <a:ext cx="8520600" cy="3961075"/>
          </a:xfrm>
        </p:spPr>
        <p:txBody>
          <a:bodyPr/>
          <a:lstStyle/>
          <a:p>
            <a:r>
              <a:rPr lang="it-IT" dirty="0"/>
              <a:t>Training of the </a:t>
            </a:r>
            <a:r>
              <a:rPr lang="it-IT" dirty="0" err="1"/>
              <a:t>neural</a:t>
            </a:r>
            <a:r>
              <a:rPr lang="it-IT" dirty="0"/>
              <a:t> network </a:t>
            </a:r>
            <a:r>
              <a:rPr lang="it-IT" dirty="0" err="1"/>
              <a:t>is</a:t>
            </a:r>
            <a:r>
              <a:rPr lang="it-IT" dirty="0"/>
              <a:t> </a:t>
            </a:r>
            <a:r>
              <a:rPr lang="it-IT" dirty="0" err="1"/>
              <a:t>implementd</a:t>
            </a:r>
            <a:r>
              <a:rPr lang="it-IT" dirty="0"/>
              <a:t> with the standard </a:t>
            </a:r>
            <a:r>
              <a:rPr lang="it-IT" dirty="0" err="1"/>
              <a:t>backpropagation</a:t>
            </a:r>
            <a:r>
              <a:rPr lang="it-IT" dirty="0"/>
              <a:t> </a:t>
            </a:r>
            <a:r>
              <a:rPr lang="it-IT" dirty="0" err="1"/>
              <a:t>algorithm</a:t>
            </a:r>
            <a:r>
              <a:rPr lang="it-IT" dirty="0"/>
              <a:t> and batch </a:t>
            </a:r>
            <a:r>
              <a:rPr lang="it-IT" dirty="0" err="1"/>
              <a:t>gradient</a:t>
            </a:r>
            <a:r>
              <a:rPr lang="it-IT" dirty="0"/>
              <a:t> </a:t>
            </a:r>
            <a:r>
              <a:rPr lang="it-IT" dirty="0" err="1"/>
              <a:t>descent</a:t>
            </a:r>
            <a:r>
              <a:rPr lang="it-IT" dirty="0"/>
              <a:t> to </a:t>
            </a:r>
            <a:r>
              <a:rPr lang="it-IT" dirty="0" err="1"/>
              <a:t>optimize</a:t>
            </a:r>
            <a:r>
              <a:rPr lang="it-IT" dirty="0"/>
              <a:t> the </a:t>
            </a:r>
            <a:r>
              <a:rPr lang="it-IT" dirty="0" err="1"/>
              <a:t>weigths</a:t>
            </a:r>
            <a:r>
              <a:rPr lang="it-IT" dirty="0"/>
              <a:t>.</a:t>
            </a:r>
          </a:p>
          <a:p>
            <a:r>
              <a:rPr lang="it-IT" dirty="0"/>
              <a:t>The batch </a:t>
            </a:r>
            <a:r>
              <a:rPr lang="it-IT" dirty="0" err="1"/>
              <a:t>size</a:t>
            </a:r>
            <a:r>
              <a:rPr lang="it-IT" dirty="0"/>
              <a:t> for training </a:t>
            </a:r>
            <a:r>
              <a:rPr lang="it-IT" dirty="0" err="1"/>
              <a:t>is</a:t>
            </a:r>
            <a:r>
              <a:rPr lang="it-IT" dirty="0"/>
              <a:t> 128 images.</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15</a:t>
            </a:fld>
            <a:endParaRPr lang="en" dirty="0">
              <a:solidFill>
                <a:schemeClr val="bg1"/>
              </a:solidFill>
            </a:endParaRPr>
          </a:p>
        </p:txBody>
      </p:sp>
    </p:spTree>
    <p:extLst>
      <p:ext uri="{BB962C8B-B14F-4D97-AF65-F5344CB8AC3E}">
        <p14:creationId xmlns:p14="http://schemas.microsoft.com/office/powerpoint/2010/main" val="1797249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Training - 2</a:t>
            </a:r>
          </a:p>
        </p:txBody>
      </p:sp>
      <mc:AlternateContent xmlns:mc="http://schemas.openxmlformats.org/markup-compatibility/2006" xmlns:a14="http://schemas.microsoft.com/office/drawing/2010/main">
        <mc:Choice Requires="a14">
          <p:sp>
            <p:nvSpPr>
              <p:cNvPr id="3" name="Segnaposto testo 2"/>
              <p:cNvSpPr>
                <a:spLocks noGrp="1"/>
              </p:cNvSpPr>
              <p:nvPr>
                <p:ph type="body" idx="1"/>
              </p:nvPr>
            </p:nvSpPr>
            <p:spPr>
              <a:xfrm>
                <a:off x="311700" y="607800"/>
                <a:ext cx="8520600" cy="3961075"/>
              </a:xfrm>
            </p:spPr>
            <p:txBody>
              <a:bodyPr/>
              <a:lstStyle/>
              <a:p>
                <a:r>
                  <a:rPr lang="it-IT" dirty="0"/>
                  <a:t>Training of the </a:t>
                </a:r>
                <a:r>
                  <a:rPr lang="it-IT" dirty="0" err="1"/>
                  <a:t>neural</a:t>
                </a:r>
                <a:r>
                  <a:rPr lang="it-IT" dirty="0"/>
                  <a:t> network </a:t>
                </a:r>
                <a:r>
                  <a:rPr lang="it-IT" dirty="0" err="1"/>
                  <a:t>is</a:t>
                </a:r>
                <a:r>
                  <a:rPr lang="it-IT" dirty="0"/>
                  <a:t> </a:t>
                </a:r>
                <a:r>
                  <a:rPr lang="it-IT" dirty="0" err="1"/>
                  <a:t>implementd</a:t>
                </a:r>
                <a:r>
                  <a:rPr lang="it-IT" dirty="0"/>
                  <a:t> with the standard </a:t>
                </a:r>
                <a:r>
                  <a:rPr lang="it-IT" dirty="0" err="1"/>
                  <a:t>backpropagation</a:t>
                </a:r>
                <a:r>
                  <a:rPr lang="it-IT" dirty="0"/>
                  <a:t> </a:t>
                </a:r>
                <a:r>
                  <a:rPr lang="it-IT" dirty="0" err="1"/>
                  <a:t>algorithm</a:t>
                </a:r>
                <a:r>
                  <a:rPr lang="it-IT" dirty="0"/>
                  <a:t> and batch </a:t>
                </a:r>
                <a:r>
                  <a:rPr lang="it-IT" dirty="0" err="1"/>
                  <a:t>gradient</a:t>
                </a:r>
                <a:r>
                  <a:rPr lang="it-IT" dirty="0"/>
                  <a:t> </a:t>
                </a:r>
                <a:r>
                  <a:rPr lang="it-IT" dirty="0" err="1"/>
                  <a:t>descent</a:t>
                </a:r>
                <a:r>
                  <a:rPr lang="it-IT" dirty="0"/>
                  <a:t> to </a:t>
                </a:r>
                <a:r>
                  <a:rPr lang="it-IT" dirty="0" err="1"/>
                  <a:t>optimize</a:t>
                </a:r>
                <a:r>
                  <a:rPr lang="it-IT" dirty="0"/>
                  <a:t> the </a:t>
                </a:r>
                <a:r>
                  <a:rPr lang="it-IT" dirty="0" err="1"/>
                  <a:t>weigths</a:t>
                </a:r>
                <a:r>
                  <a:rPr lang="it-IT" dirty="0"/>
                  <a:t> and </a:t>
                </a:r>
                <a:r>
                  <a:rPr lang="it-IT" dirty="0" err="1"/>
                  <a:t>minimize</a:t>
                </a:r>
                <a:r>
                  <a:rPr lang="it-IT" dirty="0"/>
                  <a:t> the </a:t>
                </a:r>
                <a:r>
                  <a:rPr lang="it-IT" dirty="0" err="1"/>
                  <a:t>cost</a:t>
                </a:r>
                <a:r>
                  <a:rPr lang="it-IT" dirty="0"/>
                  <a:t> </a:t>
                </a:r>
                <a:r>
                  <a:rPr lang="it-IT" dirty="0" err="1"/>
                  <a:t>function</a:t>
                </a:r>
                <a:r>
                  <a:rPr lang="it-IT" dirty="0"/>
                  <a:t>.</a:t>
                </a:r>
              </a:p>
              <a:p>
                <a:r>
                  <a:rPr lang="it-IT" dirty="0" err="1"/>
                  <a:t>Cost</a:t>
                </a:r>
                <a:r>
                  <a:rPr lang="it-IT" dirty="0"/>
                  <a:t> </a:t>
                </a:r>
                <a:r>
                  <a:rPr lang="it-IT" dirty="0" err="1"/>
                  <a:t>function</a:t>
                </a:r>
                <a:r>
                  <a:rPr lang="it-IT" dirty="0"/>
                  <a:t>	</a:t>
                </a:r>
                <a14:m>
                  <m:oMath xmlns:m="http://schemas.openxmlformats.org/officeDocument/2006/math">
                    <m:f>
                      <m:fPr>
                        <m:ctrlPr>
                          <a:rPr lang="it-IT"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2</m:t>
                        </m:r>
                      </m:den>
                    </m:f>
                    <m:sSup>
                      <m:sSupPr>
                        <m:ctrlPr>
                          <a:rPr lang="it-IT" i="1" smtClean="0">
                            <a:latin typeface="Cambria Math" panose="02040503050406030204" pitchFamily="18" charset="0"/>
                          </a:rPr>
                        </m:ctrlPr>
                      </m:sSupPr>
                      <m:e>
                        <m:d>
                          <m:dPr>
                            <m:begChr m:val="‖"/>
                            <m:endChr m:val="‖"/>
                            <m:ctrlPr>
                              <a:rPr lang="it-IT" i="1" smtClean="0">
                                <a:latin typeface="Cambria Math" panose="02040503050406030204" pitchFamily="18" charset="0"/>
                              </a:rPr>
                            </m:ctrlPr>
                          </m:dPr>
                          <m:e>
                            <m:r>
                              <a:rPr lang="it-IT" b="0" i="1" smtClean="0">
                                <a:latin typeface="Cambria Math" panose="02040503050406030204" pitchFamily="18" charset="0"/>
                              </a:rPr>
                              <m:t>𝑦</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h</m:t>
                                </m:r>
                              </m:e>
                              <m:sub>
                                <m:r>
                                  <a:rPr lang="it-IT" b="0" i="1" smtClean="0">
                                    <a:latin typeface="Cambria Math" panose="02040503050406030204" pitchFamily="18" charset="0"/>
                                  </a:rPr>
                                  <m:t>𝑊</m:t>
                                </m:r>
                                <m:r>
                                  <a:rPr lang="it-IT" b="0" i="1" smtClean="0">
                                    <a:latin typeface="Cambria Math" panose="02040503050406030204" pitchFamily="18" charset="0"/>
                                  </a:rPr>
                                  <m:t>,</m:t>
                                </m:r>
                                <m:r>
                                  <a:rPr lang="it-IT" b="0" i="1" smtClean="0">
                                    <a:latin typeface="Cambria Math" panose="02040503050406030204" pitchFamily="18" charset="0"/>
                                  </a:rPr>
                                  <m:t>𝑏</m:t>
                                </m:r>
                              </m:sub>
                            </m:sSub>
                          </m:e>
                        </m:d>
                      </m:e>
                      <m:sup>
                        <m:r>
                          <a:rPr lang="it-IT" b="0" i="1" smtClean="0">
                            <a:latin typeface="Cambria Math" panose="02040503050406030204" pitchFamily="18" charset="0"/>
                          </a:rPr>
                          <m:t>2</m:t>
                        </m:r>
                      </m:sup>
                    </m:sSup>
                  </m:oMath>
                </a14:m>
                <a:endParaRPr lang="it-IT" dirty="0"/>
              </a:p>
              <a:p>
                <a:r>
                  <a:rPr lang="it-IT" dirty="0" err="1"/>
                  <a:t>Weight</a:t>
                </a:r>
                <a:r>
                  <a:rPr lang="it-IT" dirty="0"/>
                  <a:t> update </a:t>
                </a:r>
                <a:r>
                  <a:rPr lang="it-IT" dirty="0" err="1"/>
                  <a:t>rule</a:t>
                </a:r>
                <a:endParaRPr lang="it-IT" dirty="0"/>
              </a:p>
              <a:p>
                <a:r>
                  <a:rPr lang="it-IT" dirty="0"/>
                  <a:t>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𝑣</m:t>
                        </m:r>
                      </m:e>
                      <m:sub>
                        <m:r>
                          <a:rPr lang="it-IT" b="0" i="1" smtClean="0">
                            <a:latin typeface="Cambria Math" panose="02040503050406030204" pitchFamily="18" charset="0"/>
                          </a:rPr>
                          <m:t>𝑖</m:t>
                        </m:r>
                        <m:r>
                          <a:rPr lang="it-IT" b="0" i="1" smtClean="0">
                            <a:latin typeface="Cambria Math" panose="02040503050406030204" pitchFamily="18" charset="0"/>
                          </a:rPr>
                          <m:t>+1</m:t>
                        </m:r>
                      </m:sub>
                    </m:sSub>
                    <m:r>
                      <a:rPr lang="it-IT" b="0" i="1" smtClean="0">
                        <a:latin typeface="Cambria Math" panose="02040503050406030204" pitchFamily="18" charset="0"/>
                      </a:rPr>
                      <m:t>=0.9</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𝑣</m:t>
                        </m:r>
                      </m:e>
                      <m:sub>
                        <m:r>
                          <a:rPr lang="it-IT" b="0" i="1" smtClean="0">
                            <a:latin typeface="Cambria Math" panose="02040503050406030204" pitchFamily="18" charset="0"/>
                          </a:rPr>
                          <m:t>𝑖</m:t>
                        </m:r>
                      </m:sub>
                    </m:sSub>
                    <m:r>
                      <a:rPr lang="it-IT" b="0" i="1" smtClean="0">
                        <a:latin typeface="Cambria Math" panose="02040503050406030204" pitchFamily="18" charset="0"/>
                      </a:rPr>
                      <m:t>−0.0005</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𝜖</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𝑤</m:t>
                        </m:r>
                      </m:e>
                      <m:sub>
                        <m:r>
                          <a:rPr lang="it-IT" b="0" i="1" smtClean="0">
                            <a:latin typeface="Cambria Math" panose="02040503050406030204" pitchFamily="18" charset="0"/>
                            <a:ea typeface="Cambria Math" panose="02040503050406030204" pitchFamily="18" charset="0"/>
                          </a:rPr>
                          <m:t>𝑖</m:t>
                        </m:r>
                      </m:sub>
                    </m:sSub>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𝜖</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ea typeface="Cambria Math" panose="02040503050406030204" pitchFamily="18" charset="0"/>
                          </a:rPr>
                          <m:t>𝑖</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𝑗</m:t>
                        </m:r>
                      </m:sub>
                    </m:sSub>
                  </m:oMath>
                </a14:m>
                <a:endParaRPr lang="it-IT" dirty="0"/>
              </a:p>
              <a:p>
                <a:r>
                  <a:rPr lang="it-IT" dirty="0"/>
                  <a:t>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𝑖</m:t>
                        </m:r>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𝑣</m:t>
                        </m:r>
                      </m:e>
                      <m:sub>
                        <m:r>
                          <a:rPr lang="it-IT" b="0" i="1" smtClean="0">
                            <a:latin typeface="Cambria Math" panose="02040503050406030204" pitchFamily="18" charset="0"/>
                          </a:rPr>
                          <m:t>𝑖</m:t>
                        </m:r>
                        <m:r>
                          <a:rPr lang="it-IT" b="0" i="1" smtClean="0">
                            <a:latin typeface="Cambria Math" panose="02040503050406030204" pitchFamily="18" charset="0"/>
                          </a:rPr>
                          <m:t>+1</m:t>
                        </m:r>
                      </m:sub>
                    </m:sSub>
                  </m:oMath>
                </a14:m>
                <a:endParaRPr lang="it-IT" dirty="0"/>
              </a:p>
              <a:p>
                <a:r>
                  <a:rPr lang="it-IT" dirty="0"/>
                  <a:t>With </a:t>
                </a:r>
                <a14:m>
                  <m:oMath xmlns:m="http://schemas.openxmlformats.org/officeDocument/2006/math">
                    <m:sSub>
                      <m:sSubPr>
                        <m:ctrlPr>
                          <a:rPr lang="it-IT" i="1" smtClean="0">
                            <a:latin typeface="Cambria Math" panose="02040503050406030204" pitchFamily="18" charset="0"/>
                          </a:rPr>
                        </m:ctrlPr>
                      </m:sSubPr>
                      <m:e>
                        <m:r>
                          <a:rPr lang="it-IT"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sub>
                    </m:sSub>
                  </m:oMath>
                </a14:m>
                <a:r>
                  <a:rPr lang="it-IT" dirty="0"/>
                  <a:t> </a:t>
                </a:r>
                <a:r>
                  <a:rPr lang="it-IT" dirty="0" err="1"/>
                  <a:t>being</a:t>
                </a:r>
                <a:r>
                  <a:rPr lang="it-IT" dirty="0"/>
                  <a:t> </a:t>
                </a:r>
                <a:r>
                  <a:rPr lang="en-US" dirty="0"/>
                  <a:t>the average over the j-</a:t>
                </a:r>
                <a:r>
                  <a:rPr lang="en-US" dirty="0" err="1"/>
                  <a:t>th</a:t>
                </a:r>
                <a:r>
                  <a:rPr lang="en-US" dirty="0"/>
                  <a:t> batch of the derivative of the objective with respect to w, evaluated at</a:t>
                </a:r>
                <a14:m>
                  <m:oMath xmlns:m="http://schemas.openxmlformats.org/officeDocument/2006/math">
                    <m:sSub>
                      <m:sSubPr>
                        <m:ctrlPr>
                          <a:rPr lang="en-US" i="1" smtClean="0">
                            <a:latin typeface="Cambria Math" panose="02040503050406030204" pitchFamily="18" charset="0"/>
                          </a:rPr>
                        </m:ctrlPr>
                      </m:sSubPr>
                      <m:e>
                        <m:r>
                          <a:rPr lang="it-IT" b="0" i="1" smtClean="0">
                            <a:latin typeface="Cambria Math" panose="02040503050406030204" pitchFamily="18" charset="0"/>
                          </a:rPr>
                          <m:t> </m:t>
                        </m:r>
                        <m:r>
                          <a:rPr lang="it-IT" b="0" i="1" smtClean="0">
                            <a:latin typeface="Cambria Math" panose="02040503050406030204" pitchFamily="18" charset="0"/>
                          </a:rPr>
                          <m:t>𝑤</m:t>
                        </m:r>
                      </m:e>
                      <m:sub>
                        <m:r>
                          <a:rPr lang="it-IT" b="0" i="1" smtClean="0">
                            <a:latin typeface="Cambria Math" panose="02040503050406030204" pitchFamily="18" charset="0"/>
                          </a:rPr>
                          <m:t>𝑖</m:t>
                        </m:r>
                      </m:sub>
                    </m:sSub>
                    <m:r>
                      <a:rPr lang="it-IT" b="0" i="0" smtClean="0">
                        <a:latin typeface="Cambria Math" panose="02040503050406030204" pitchFamily="18" charset="0"/>
                      </a:rPr>
                      <m:t>.</m:t>
                    </m:r>
                  </m:oMath>
                </a14:m>
                <a:endParaRPr lang="it-IT" dirty="0"/>
              </a:p>
            </p:txBody>
          </p:sp>
        </mc:Choice>
        <mc:Fallback xmlns="">
          <p:sp>
            <p:nvSpPr>
              <p:cNvPr id="3" name="Segnaposto testo 2"/>
              <p:cNvSpPr>
                <a:spLocks noGrp="1" noRot="1" noChangeAspect="1" noMove="1" noResize="1" noEditPoints="1" noAdjustHandles="1" noChangeArrowheads="1" noChangeShapeType="1" noTextEdit="1"/>
              </p:cNvSpPr>
              <p:nvPr>
                <p:ph type="body" idx="1"/>
              </p:nvPr>
            </p:nvSpPr>
            <p:spPr>
              <a:xfrm>
                <a:off x="311700" y="607800"/>
                <a:ext cx="8520600" cy="3961075"/>
              </a:xfrm>
              <a:blipFill>
                <a:blip r:embed="rId2"/>
                <a:stretch>
                  <a:fillRect l="-572" b="-8012"/>
                </a:stretch>
              </a:blipFill>
            </p:spPr>
            <p:txBody>
              <a:bodyPr/>
              <a:lstStyle/>
              <a:p>
                <a:r>
                  <a:rPr lang="it-IT">
                    <a:noFill/>
                  </a:rPr>
                  <a:t> </a:t>
                </a:r>
              </a:p>
            </p:txBody>
          </p:sp>
        </mc:Fallback>
      </mc:AlternateContent>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16</a:t>
            </a:fld>
            <a:endParaRPr lang="en" dirty="0">
              <a:solidFill>
                <a:schemeClr val="bg1"/>
              </a:solidFill>
            </a:endParaRPr>
          </a:p>
        </p:txBody>
      </p:sp>
    </p:spTree>
    <p:extLst>
      <p:ext uri="{BB962C8B-B14F-4D97-AF65-F5344CB8AC3E}">
        <p14:creationId xmlns:p14="http://schemas.microsoft.com/office/powerpoint/2010/main" val="323227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Training - 3</a:t>
            </a:r>
          </a:p>
        </p:txBody>
      </p:sp>
      <mc:AlternateContent xmlns:mc="http://schemas.openxmlformats.org/markup-compatibility/2006" xmlns:a14="http://schemas.microsoft.com/office/drawing/2010/main">
        <mc:Choice Requires="a14">
          <p:sp>
            <p:nvSpPr>
              <p:cNvPr id="3" name="Segnaposto testo 2"/>
              <p:cNvSpPr>
                <a:spLocks noGrp="1"/>
              </p:cNvSpPr>
              <p:nvPr>
                <p:ph type="body" idx="1"/>
              </p:nvPr>
            </p:nvSpPr>
            <p:spPr>
              <a:xfrm>
                <a:off x="311700" y="607800"/>
                <a:ext cx="8520600" cy="3961075"/>
              </a:xfrm>
            </p:spPr>
            <p:txBody>
              <a:bodyPr/>
              <a:lstStyle/>
              <a:p>
                <a:r>
                  <a:rPr lang="it-IT" dirty="0"/>
                  <a:t>With </a:t>
                </a:r>
                <a:r>
                  <a:rPr lang="it-IT" dirty="0" err="1"/>
                  <a:t>backpropagation</a:t>
                </a:r>
                <a:r>
                  <a:rPr lang="it-IT" dirty="0"/>
                  <a:t> </a:t>
                </a:r>
                <a14:m>
                  <m:oMath xmlns:m="http://schemas.openxmlformats.org/officeDocument/2006/math">
                    <m:r>
                      <a:rPr lang="it-IT" i="1" smtClean="0">
                        <a:latin typeface="Cambria Math" panose="02040503050406030204" pitchFamily="18" charset="0"/>
                        <a:ea typeface="Cambria Math" panose="02040503050406030204" pitchFamily="18" charset="0"/>
                      </a:rPr>
                      <m:t>𝜎</m:t>
                    </m:r>
                    <m:r>
                      <a:rPr lang="it-IT" b="0" i="1" smtClean="0">
                        <a:latin typeface="Cambria Math" panose="02040503050406030204" pitchFamily="18" charset="0"/>
                        <a:ea typeface="Cambria Math" panose="02040503050406030204" pitchFamily="18" charset="0"/>
                      </a:rPr>
                      <m:t> </m:t>
                    </m:r>
                  </m:oMath>
                </a14:m>
                <a:r>
                  <a:rPr lang="it-IT" dirty="0" err="1"/>
                  <a:t>is</a:t>
                </a:r>
                <a:r>
                  <a:rPr lang="it-IT" dirty="0"/>
                  <a:t> </a:t>
                </a:r>
                <a:r>
                  <a:rPr lang="it-IT" dirty="0" err="1"/>
                  <a:t>calculated</a:t>
                </a:r>
                <a:r>
                  <a:rPr lang="it-IT" dirty="0"/>
                  <a:t> for </a:t>
                </a:r>
                <a:r>
                  <a:rPr lang="it-IT" dirty="0" err="1"/>
                  <a:t>each</a:t>
                </a:r>
                <a:r>
                  <a:rPr lang="it-IT" dirty="0"/>
                  <a:t> </a:t>
                </a:r>
                <a:r>
                  <a:rPr lang="it-IT" dirty="0" err="1"/>
                  <a:t>weight</a:t>
                </a:r>
                <a:r>
                  <a:rPr lang="it-IT" dirty="0"/>
                  <a:t> </a:t>
                </a:r>
                <a:r>
                  <a:rPr lang="it-IT" dirty="0" err="1"/>
                  <a:t>as</a:t>
                </a:r>
                <a:r>
                  <a:rPr lang="it-IT" dirty="0"/>
                  <a:t>:</a:t>
                </a:r>
              </a:p>
              <a:p>
                <a14:m>
                  <m:oMath xmlns:m="http://schemas.openxmlformats.org/officeDocument/2006/math">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𝜎</m:t>
                        </m:r>
                      </m:e>
                      <m:sup>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𝑙</m:t>
                        </m:r>
                        <m:r>
                          <a:rPr lang="it-IT" b="0" i="1" smtClean="0">
                            <a:latin typeface="Cambria Math" panose="02040503050406030204" pitchFamily="18" charset="0"/>
                            <a:ea typeface="Cambria Math" panose="02040503050406030204" pitchFamily="18" charset="0"/>
                          </a:rPr>
                          <m:t>)</m:t>
                        </m:r>
                      </m:sup>
                    </m:sSup>
                    <m:r>
                      <a:rPr lang="it-IT" b="0" i="1" smtClean="0">
                        <a:latin typeface="Cambria Math" panose="02040503050406030204" pitchFamily="18" charset="0"/>
                      </a:rPr>
                      <m:t>=</m:t>
                    </m:r>
                  </m:oMath>
                </a14:m>
                <a:r>
                  <a:rPr lang="it-IT" dirty="0"/>
                  <a:t> </a:t>
                </a:r>
                <a14:m>
                  <m:oMath xmlns:m="http://schemas.openxmlformats.org/officeDocument/2006/math">
                    <m:sSup>
                      <m:sSupPr>
                        <m:ctrlPr>
                          <a:rPr lang="it-IT" i="1">
                            <a:latin typeface="Cambria Math" panose="02040503050406030204" pitchFamily="18" charset="0"/>
                          </a:rPr>
                        </m:ctrlPr>
                      </m:sSupPr>
                      <m:e>
                        <m:r>
                          <a:rPr lang="it-IT" i="1">
                            <a:latin typeface="Cambria Math" panose="02040503050406030204" pitchFamily="18" charset="0"/>
                            <a:ea typeface="Cambria Math" panose="02040503050406030204" pitchFamily="18" charset="0"/>
                          </a:rPr>
                          <m:t>𝛿</m:t>
                        </m:r>
                      </m:e>
                      <m:sup>
                        <m:d>
                          <m:dPr>
                            <m:ctrlPr>
                              <a:rPr lang="it-IT" i="1">
                                <a:latin typeface="Cambria Math" panose="02040503050406030204" pitchFamily="18" charset="0"/>
                              </a:rPr>
                            </m:ctrlPr>
                          </m:dPr>
                          <m:e>
                            <m:r>
                              <a:rPr lang="it-IT" i="1">
                                <a:latin typeface="Cambria Math" panose="02040503050406030204" pitchFamily="18" charset="0"/>
                              </a:rPr>
                              <m:t>𝑙</m:t>
                            </m:r>
                            <m:r>
                              <a:rPr lang="it-IT" i="1">
                                <a:latin typeface="Cambria Math" panose="02040503050406030204" pitchFamily="18" charset="0"/>
                              </a:rPr>
                              <m:t>+1</m:t>
                            </m:r>
                          </m:e>
                        </m:d>
                      </m:sup>
                    </m:sSup>
                    <m:sSup>
                      <m:sSupPr>
                        <m:ctrlPr>
                          <a:rPr lang="it-IT" i="1" smtClean="0">
                            <a:latin typeface="Cambria Math" panose="02040503050406030204" pitchFamily="18" charset="0"/>
                          </a:rPr>
                        </m:ctrlPr>
                      </m:sSupPr>
                      <m:e>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𝑎</m:t>
                            </m:r>
                          </m:e>
                          <m:sup>
                            <m:r>
                              <a:rPr lang="it-IT" b="0" i="1" smtClean="0">
                                <a:latin typeface="Cambria Math" panose="02040503050406030204" pitchFamily="18" charset="0"/>
                              </a:rPr>
                              <m:t>(</m:t>
                            </m:r>
                            <m:r>
                              <a:rPr lang="it-IT" b="0" i="1" smtClean="0">
                                <a:latin typeface="Cambria Math" panose="02040503050406030204" pitchFamily="18" charset="0"/>
                              </a:rPr>
                              <m:t>𝑙</m:t>
                            </m:r>
                            <m:r>
                              <a:rPr lang="it-IT" b="0" i="1" smtClean="0">
                                <a:latin typeface="Cambria Math" panose="02040503050406030204" pitchFamily="18" charset="0"/>
                              </a:rPr>
                              <m:t>)</m:t>
                            </m:r>
                          </m:sup>
                        </m:sSup>
                        <m:r>
                          <a:rPr lang="it-IT" b="0" i="1" smtClean="0">
                            <a:latin typeface="Cambria Math" panose="02040503050406030204" pitchFamily="18" charset="0"/>
                          </a:rPr>
                          <m:t>)</m:t>
                        </m:r>
                      </m:e>
                      <m:sup>
                        <m:r>
                          <a:rPr lang="it-IT" b="0" i="1" smtClean="0">
                            <a:latin typeface="Cambria Math" panose="02040503050406030204" pitchFamily="18" charset="0"/>
                          </a:rPr>
                          <m:t>𝑇</m:t>
                        </m:r>
                      </m:sup>
                    </m:sSup>
                  </m:oMath>
                </a14:m>
                <a:endParaRPr lang="it-IT" dirty="0"/>
              </a:p>
              <a:p>
                <a:r>
                  <a:rPr lang="it-IT" dirty="0">
                    <a:ea typeface="Cambria Math" panose="02040503050406030204" pitchFamily="18" charset="0"/>
                  </a:rPr>
                  <a:t> </a:t>
                </a:r>
                <a14:m>
                  <m:oMath xmlns:m="http://schemas.openxmlformats.org/officeDocument/2006/math">
                    <m:sSup>
                      <m:sSupPr>
                        <m:ctrlPr>
                          <a:rPr lang="it-IT" i="1" smtClean="0">
                            <a:latin typeface="Cambria Math" panose="02040503050406030204" pitchFamily="18" charset="0"/>
                            <a:ea typeface="Cambria Math" panose="02040503050406030204" pitchFamily="18" charset="0"/>
                          </a:rPr>
                        </m:ctrlPr>
                      </m:sSupPr>
                      <m:e>
                        <m:r>
                          <a:rPr lang="it-IT" i="1" smtClean="0">
                            <a:latin typeface="Cambria Math" panose="02040503050406030204" pitchFamily="18" charset="0"/>
                            <a:ea typeface="Cambria Math" panose="02040503050406030204" pitchFamily="18" charset="0"/>
                          </a:rPr>
                          <m:t>𝛿</m:t>
                        </m:r>
                      </m:e>
                      <m:sup>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𝑙</m:t>
                        </m:r>
                        <m:r>
                          <a:rPr lang="it-IT" b="0" i="1" smtClean="0">
                            <a:latin typeface="Cambria Math" panose="02040503050406030204" pitchFamily="18" charset="0"/>
                            <a:ea typeface="Cambria Math" panose="02040503050406030204" pitchFamily="18" charset="0"/>
                          </a:rPr>
                          <m:t>)</m:t>
                        </m:r>
                      </m:sup>
                    </m:sSup>
                  </m:oMath>
                </a14:m>
                <a:r>
                  <a:rPr lang="it-IT" dirty="0"/>
                  <a:t> </a:t>
                </a:r>
                <a:r>
                  <a:rPr lang="it-IT" dirty="0" err="1"/>
                  <a:t>is</a:t>
                </a:r>
                <a:r>
                  <a:rPr lang="it-IT" dirty="0"/>
                  <a:t> the </a:t>
                </a:r>
                <a:r>
                  <a:rPr lang="it-IT" dirty="0" err="1"/>
                  <a:t>error</a:t>
                </a:r>
                <a:r>
                  <a:rPr lang="it-IT" dirty="0"/>
                  <a:t> </a:t>
                </a:r>
                <a:r>
                  <a:rPr lang="it-IT" dirty="0" err="1"/>
                  <a:t>backpropagated</a:t>
                </a:r>
                <a:r>
                  <a:rPr lang="it-IT" dirty="0"/>
                  <a:t> from </a:t>
                </a:r>
                <a:r>
                  <a:rPr lang="it-IT" dirty="0" err="1"/>
                  <a:t>layer</a:t>
                </a:r>
                <a:r>
                  <a:rPr lang="it-IT" dirty="0"/>
                  <a:t> l:</a:t>
                </a:r>
              </a:p>
              <a:p>
                <a:r>
                  <a:rPr lang="it-IT" dirty="0"/>
                  <a:t> </a:t>
                </a:r>
                <a14:m>
                  <m:oMath xmlns:m="http://schemas.openxmlformats.org/officeDocument/2006/math">
                    <m:sSup>
                      <m:sSupPr>
                        <m:ctrlPr>
                          <a:rPr lang="it-IT" i="1" smtClean="0">
                            <a:latin typeface="Cambria Math" panose="02040503050406030204" pitchFamily="18" charset="0"/>
                          </a:rPr>
                        </m:ctrlPr>
                      </m:sSupPr>
                      <m:e>
                        <m:r>
                          <a:rPr lang="it-IT" i="1" smtClean="0">
                            <a:latin typeface="Cambria Math" panose="02040503050406030204" pitchFamily="18" charset="0"/>
                            <a:ea typeface="Cambria Math" panose="02040503050406030204" pitchFamily="18" charset="0"/>
                          </a:rPr>
                          <m:t>𝜎</m:t>
                        </m:r>
                      </m:e>
                      <m:sup>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𝑙</m:t>
                            </m:r>
                          </m:sub>
                        </m:sSub>
                        <m:r>
                          <a:rPr lang="it-IT" b="0" i="1" smtClean="0">
                            <a:latin typeface="Cambria Math" panose="02040503050406030204" pitchFamily="18" charset="0"/>
                          </a:rPr>
                          <m:t>)</m:t>
                        </m:r>
                      </m:sup>
                    </m:sSup>
                    <m:r>
                      <a:rPr lang="it-IT" b="0" i="1" smtClean="0">
                        <a:latin typeface="Cambria Math" panose="02040503050406030204" pitchFamily="18" charset="0"/>
                      </a:rPr>
                      <m:t>=−(</m:t>
                    </m:r>
                    <m:r>
                      <a:rPr lang="it-IT" b="0" i="1" smtClean="0">
                        <a:latin typeface="Cambria Math" panose="02040503050406030204" pitchFamily="18" charset="0"/>
                      </a:rPr>
                      <m:t>𝑦</m:t>
                    </m:r>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𝑎</m:t>
                        </m:r>
                      </m:e>
                      <m:sup>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𝑙</m:t>
                                </m:r>
                              </m:sub>
                            </m:sSub>
                          </m:e>
                        </m:d>
                      </m:sup>
                    </m:sSup>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𝑓</m:t>
                        </m:r>
                      </m:e>
                      <m:sup>
                        <m:r>
                          <a:rPr lang="it-IT" b="0" i="1" smtClean="0">
                            <a:latin typeface="Cambria Math" panose="02040503050406030204" pitchFamily="18" charset="0"/>
                            <a:ea typeface="Cambria Math" panose="02040503050406030204" pitchFamily="18" charset="0"/>
                          </a:rPr>
                          <m:t>′</m:t>
                        </m:r>
                      </m:sup>
                    </m:sSup>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𝑧</m:t>
                        </m:r>
                      </m:e>
                      <m:sup>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𝑙</m:t>
                            </m:r>
                          </m:sub>
                        </m:sSub>
                        <m:r>
                          <a:rPr lang="it-IT" b="0" i="1" smtClean="0">
                            <a:latin typeface="Cambria Math" panose="02040503050406030204" pitchFamily="18" charset="0"/>
                            <a:ea typeface="Cambria Math" panose="02040503050406030204" pitchFamily="18" charset="0"/>
                          </a:rPr>
                          <m:t>)</m:t>
                        </m:r>
                      </m:sup>
                    </m:sSup>
                    <m:r>
                      <a:rPr lang="it-IT" b="0" i="1" smtClean="0">
                        <a:latin typeface="Cambria Math" panose="02040503050406030204" pitchFamily="18" charset="0"/>
                        <a:ea typeface="Cambria Math" panose="02040503050406030204" pitchFamily="18" charset="0"/>
                      </a:rPr>
                      <m:t>)</m:t>
                    </m:r>
                  </m:oMath>
                </a14:m>
                <a:r>
                  <a:rPr lang="it-IT" dirty="0"/>
                  <a:t>	for the output </a:t>
                </a:r>
                <a:r>
                  <a:rPr lang="it-IT" dirty="0" err="1"/>
                  <a:t>layer</a:t>
                </a:r>
                <a:endParaRPr lang="it-IT" dirty="0"/>
              </a:p>
              <a:p>
                <a:r>
                  <a:rPr lang="it-IT" dirty="0"/>
                  <a:t> </a:t>
                </a:r>
                <a14:m>
                  <m:oMath xmlns:m="http://schemas.openxmlformats.org/officeDocument/2006/math">
                    <m:sSup>
                      <m:sSupPr>
                        <m:ctrlPr>
                          <a:rPr lang="it-IT" i="1" smtClean="0">
                            <a:latin typeface="Cambria Math" panose="02040503050406030204" pitchFamily="18" charset="0"/>
                          </a:rPr>
                        </m:ctrlPr>
                      </m:sSupPr>
                      <m:e>
                        <m:r>
                          <a:rPr lang="it-IT" i="1" smtClean="0">
                            <a:latin typeface="Cambria Math" panose="02040503050406030204" pitchFamily="18" charset="0"/>
                            <a:ea typeface="Cambria Math" panose="02040503050406030204" pitchFamily="18" charset="0"/>
                          </a:rPr>
                          <m:t>𝛿</m:t>
                        </m:r>
                      </m:e>
                      <m:sup>
                        <m:r>
                          <a:rPr lang="it-IT" b="0" i="1" smtClean="0">
                            <a:latin typeface="Cambria Math" panose="02040503050406030204" pitchFamily="18" charset="0"/>
                          </a:rPr>
                          <m:t>(</m:t>
                        </m:r>
                        <m:r>
                          <a:rPr lang="it-IT" b="0" i="1" smtClean="0">
                            <a:latin typeface="Cambria Math" panose="02040503050406030204" pitchFamily="18" charset="0"/>
                          </a:rPr>
                          <m:t>𝑙</m:t>
                        </m:r>
                        <m:r>
                          <a:rPr lang="it-IT" b="0" i="1" smtClean="0">
                            <a:latin typeface="Cambria Math" panose="02040503050406030204" pitchFamily="18" charset="0"/>
                          </a:rPr>
                          <m:t>)</m:t>
                        </m:r>
                      </m:sup>
                    </m:sSup>
                    <m:r>
                      <a:rPr lang="it-IT" b="0" i="1" smtClean="0">
                        <a:latin typeface="Cambria Math" panose="02040503050406030204" pitchFamily="18" charset="0"/>
                      </a:rPr>
                      <m:t>=( </m:t>
                    </m:r>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sSup>
                              <m:sSupPr>
                                <m:ctrlPr>
                                  <a:rPr lang="it-IT" b="0" i="1" smtClean="0">
                                    <a:latin typeface="Cambria Math" panose="02040503050406030204" pitchFamily="18" charset="0"/>
                                  </a:rPr>
                                </m:ctrlPr>
                              </m:sSupPr>
                              <m:e>
                                <m:r>
                                  <a:rPr lang="it-IT" b="0" i="1" smtClean="0">
                                    <a:latin typeface="Cambria Math" panose="02040503050406030204" pitchFamily="18" charset="0"/>
                                  </a:rPr>
                                  <m:t>𝑊</m:t>
                                </m:r>
                              </m:e>
                              <m:sup>
                                <m:d>
                                  <m:dPr>
                                    <m:ctrlPr>
                                      <a:rPr lang="it-IT" b="0" i="1" smtClean="0">
                                        <a:latin typeface="Cambria Math" panose="02040503050406030204" pitchFamily="18" charset="0"/>
                                      </a:rPr>
                                    </m:ctrlPr>
                                  </m:dPr>
                                  <m:e>
                                    <m:r>
                                      <a:rPr lang="it-IT" b="0" i="1" smtClean="0">
                                        <a:latin typeface="Cambria Math" panose="02040503050406030204" pitchFamily="18" charset="0"/>
                                      </a:rPr>
                                      <m:t>𝑙</m:t>
                                    </m:r>
                                  </m:e>
                                </m:d>
                              </m:sup>
                            </m:sSup>
                          </m:e>
                        </m:d>
                      </m:e>
                      <m:sup>
                        <m:r>
                          <a:rPr lang="it-IT" b="0" i="1" smtClean="0">
                            <a:latin typeface="Cambria Math" panose="02040503050406030204" pitchFamily="18" charset="0"/>
                          </a:rPr>
                          <m:t>𝑇</m:t>
                        </m:r>
                      </m:sup>
                    </m:sSup>
                    <m:sSup>
                      <m:sSupPr>
                        <m:ctrlPr>
                          <a:rPr lang="it-IT" b="0" i="1" smtClean="0">
                            <a:latin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𝛿</m:t>
                        </m:r>
                      </m:e>
                      <m:sup>
                        <m:d>
                          <m:dPr>
                            <m:ctrlPr>
                              <a:rPr lang="it-IT" b="0" i="1" smtClean="0">
                                <a:latin typeface="Cambria Math" panose="02040503050406030204" pitchFamily="18" charset="0"/>
                              </a:rPr>
                            </m:ctrlPr>
                          </m:dPr>
                          <m:e>
                            <m:r>
                              <a:rPr lang="it-IT" b="0" i="1" smtClean="0">
                                <a:latin typeface="Cambria Math" panose="02040503050406030204" pitchFamily="18" charset="0"/>
                              </a:rPr>
                              <m:t>𝑙</m:t>
                            </m:r>
                            <m:r>
                              <a:rPr lang="it-IT" b="0" i="1" smtClean="0">
                                <a:latin typeface="Cambria Math" panose="02040503050406030204" pitchFamily="18" charset="0"/>
                              </a:rPr>
                              <m:t>+1</m:t>
                            </m:r>
                          </m:e>
                        </m:d>
                      </m:sup>
                    </m:sSup>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𝑓</m:t>
                        </m:r>
                      </m:e>
                      <m:sup>
                        <m:r>
                          <a:rPr lang="it-IT" b="0" i="1" smtClean="0">
                            <a:latin typeface="Cambria Math" panose="02040503050406030204" pitchFamily="18" charset="0"/>
                            <a:ea typeface="Cambria Math" panose="02040503050406030204" pitchFamily="18" charset="0"/>
                          </a:rPr>
                          <m:t>′</m:t>
                        </m:r>
                      </m:sup>
                    </m:sSup>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𝑧</m:t>
                        </m:r>
                      </m:e>
                      <m:sup>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𝑙</m:t>
                        </m:r>
                        <m:r>
                          <a:rPr lang="it-IT" b="0" i="1" smtClean="0">
                            <a:latin typeface="Cambria Math" panose="02040503050406030204" pitchFamily="18" charset="0"/>
                            <a:ea typeface="Cambria Math" panose="02040503050406030204" pitchFamily="18" charset="0"/>
                          </a:rPr>
                          <m:t>)</m:t>
                        </m:r>
                      </m:sup>
                    </m:sSup>
                    <m:r>
                      <a:rPr lang="it-IT" b="0" i="1" smtClean="0">
                        <a:latin typeface="Cambria Math" panose="02040503050406030204" pitchFamily="18" charset="0"/>
                        <a:ea typeface="Cambria Math" panose="02040503050406030204" pitchFamily="18" charset="0"/>
                      </a:rPr>
                      <m:t>)</m:t>
                    </m:r>
                  </m:oMath>
                </a14:m>
                <a:r>
                  <a:rPr lang="it-IT" dirty="0"/>
                  <a:t>	for </a:t>
                </a:r>
                <a:r>
                  <a:rPr lang="it-IT" dirty="0" err="1"/>
                  <a:t>all</a:t>
                </a:r>
                <a:r>
                  <a:rPr lang="it-IT" dirty="0"/>
                  <a:t> </a:t>
                </a:r>
                <a:r>
                  <a:rPr lang="it-IT" dirty="0" err="1"/>
                  <a:t>other</a:t>
                </a:r>
                <a:r>
                  <a:rPr lang="it-IT" dirty="0"/>
                  <a:t> </a:t>
                </a:r>
                <a:r>
                  <a:rPr lang="it-IT" dirty="0" err="1"/>
                  <a:t>layers</a:t>
                </a:r>
                <a:endParaRPr lang="it-IT" dirty="0"/>
              </a:p>
              <a:p>
                <a:r>
                  <a:rPr lang="it-IT" dirty="0"/>
                  <a:t>With </a:t>
                </a: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𝑎</m:t>
                        </m:r>
                      </m:e>
                      <m:sup>
                        <m:r>
                          <a:rPr lang="it-IT" b="0" i="1" smtClean="0">
                            <a:latin typeface="Cambria Math" panose="02040503050406030204" pitchFamily="18" charset="0"/>
                          </a:rPr>
                          <m:t>(</m:t>
                        </m:r>
                        <m:r>
                          <a:rPr lang="it-IT" b="0" i="1" smtClean="0">
                            <a:latin typeface="Cambria Math" panose="02040503050406030204" pitchFamily="18" charset="0"/>
                          </a:rPr>
                          <m:t>𝑙</m:t>
                        </m:r>
                        <m:r>
                          <a:rPr lang="it-IT" b="0" i="1" smtClean="0">
                            <a:latin typeface="Cambria Math" panose="02040503050406030204" pitchFamily="18" charset="0"/>
                          </a:rPr>
                          <m:t>)</m:t>
                        </m:r>
                      </m:sup>
                    </m:sSup>
                  </m:oMath>
                </a14:m>
                <a:r>
                  <a:rPr lang="it-IT" dirty="0"/>
                  <a:t> </a:t>
                </a:r>
                <a:r>
                  <a:rPr lang="it-IT" dirty="0" err="1"/>
                  <a:t>activation</a:t>
                </a:r>
                <a:r>
                  <a:rPr lang="it-IT" dirty="0"/>
                  <a:t> </a:t>
                </a:r>
                <a:r>
                  <a:rPr lang="it-IT" dirty="0" err="1"/>
                  <a:t>function</a:t>
                </a:r>
                <a:r>
                  <a:rPr lang="it-IT" dirty="0"/>
                  <a:t> of </a:t>
                </a:r>
                <a:r>
                  <a:rPr lang="it-IT" dirty="0" err="1"/>
                  <a:t>layer</a:t>
                </a:r>
                <a:r>
                  <a:rPr lang="it-IT" dirty="0"/>
                  <a:t> l, </a:t>
                </a: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𝑧</m:t>
                        </m:r>
                      </m:e>
                      <m:sup>
                        <m:r>
                          <a:rPr lang="it-IT" b="0" i="1" smtClean="0">
                            <a:latin typeface="Cambria Math" panose="02040503050406030204" pitchFamily="18" charset="0"/>
                          </a:rPr>
                          <m:t>(</m:t>
                        </m:r>
                        <m:r>
                          <a:rPr lang="it-IT" b="0" i="1" smtClean="0">
                            <a:latin typeface="Cambria Math" panose="02040503050406030204" pitchFamily="18" charset="0"/>
                          </a:rPr>
                          <m:t>𝑙</m:t>
                        </m:r>
                        <m:r>
                          <a:rPr lang="it-IT" b="0" i="1" smtClean="0">
                            <a:latin typeface="Cambria Math" panose="02040503050406030204" pitchFamily="18" charset="0"/>
                          </a:rPr>
                          <m:t>)</m:t>
                        </m:r>
                      </m:sup>
                    </m:sSup>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𝑎</m:t>
                        </m:r>
                      </m:e>
                      <m:sup>
                        <m:d>
                          <m:dPr>
                            <m:ctrlPr>
                              <a:rPr lang="it-IT" b="0" i="1" smtClean="0">
                                <a:latin typeface="Cambria Math" panose="02040503050406030204" pitchFamily="18" charset="0"/>
                              </a:rPr>
                            </m:ctrlPr>
                          </m:dPr>
                          <m:e>
                            <m:r>
                              <a:rPr lang="it-IT" b="0" i="1" smtClean="0">
                                <a:latin typeface="Cambria Math" panose="02040503050406030204" pitchFamily="18" charset="0"/>
                              </a:rPr>
                              <m:t>𝑙</m:t>
                            </m:r>
                          </m:e>
                        </m:d>
                      </m:sup>
                    </m:sSup>
                    <m:d>
                      <m:dPr>
                        <m:ctrlPr>
                          <a:rPr lang="it-IT" b="0" i="1" smtClean="0">
                            <a:latin typeface="Cambria Math" panose="02040503050406030204" pitchFamily="18" charset="0"/>
                          </a:rPr>
                        </m:ctrlPr>
                      </m:dPr>
                      <m:e>
                        <m:r>
                          <a:rPr lang="it-IT" b="0" i="1" smtClean="0">
                            <a:latin typeface="Cambria Math" panose="02040503050406030204" pitchFamily="18" charset="0"/>
                          </a:rPr>
                          <m:t>1−</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𝑎</m:t>
                            </m:r>
                          </m:e>
                          <m:sup>
                            <m:d>
                              <m:dPr>
                                <m:ctrlPr>
                                  <a:rPr lang="it-IT" b="0" i="1" smtClean="0">
                                    <a:latin typeface="Cambria Math" panose="02040503050406030204" pitchFamily="18" charset="0"/>
                                  </a:rPr>
                                </m:ctrlPr>
                              </m:dPr>
                              <m:e>
                                <m:r>
                                  <a:rPr lang="it-IT" b="0" i="1" smtClean="0">
                                    <a:latin typeface="Cambria Math" panose="02040503050406030204" pitchFamily="18" charset="0"/>
                                  </a:rPr>
                                  <m:t>𝑙</m:t>
                                </m:r>
                              </m:e>
                            </m:d>
                          </m:sup>
                        </m:sSup>
                      </m:e>
                    </m:d>
                  </m:oMath>
                </a14:m>
                <a:r>
                  <a:rPr lang="it-IT" dirty="0"/>
                  <a:t>, </a:t>
                </a: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𝑊</m:t>
                        </m:r>
                      </m:e>
                      <m:sup>
                        <m:r>
                          <a:rPr lang="it-IT" b="0" i="1" smtClean="0">
                            <a:latin typeface="Cambria Math" panose="02040503050406030204" pitchFamily="18" charset="0"/>
                          </a:rPr>
                          <m:t>(</m:t>
                        </m:r>
                        <m:r>
                          <a:rPr lang="it-IT" b="0" i="1" smtClean="0">
                            <a:latin typeface="Cambria Math" panose="02040503050406030204" pitchFamily="18" charset="0"/>
                          </a:rPr>
                          <m:t>𝑙</m:t>
                        </m:r>
                        <m:r>
                          <a:rPr lang="it-IT" b="0" i="1" smtClean="0">
                            <a:latin typeface="Cambria Math" panose="02040503050406030204" pitchFamily="18" charset="0"/>
                          </a:rPr>
                          <m:t>)</m:t>
                        </m:r>
                      </m:sup>
                    </m:sSup>
                  </m:oMath>
                </a14:m>
                <a:r>
                  <a:rPr lang="it-IT" dirty="0"/>
                  <a:t> the </a:t>
                </a:r>
                <a:r>
                  <a:rPr lang="it-IT" dirty="0" err="1"/>
                  <a:t>weight</a:t>
                </a:r>
                <a:r>
                  <a:rPr lang="it-IT" dirty="0"/>
                  <a:t> </a:t>
                </a:r>
                <a:r>
                  <a:rPr lang="it-IT" dirty="0" err="1"/>
                  <a:t>matrix</a:t>
                </a:r>
                <a:r>
                  <a:rPr lang="it-IT" dirty="0"/>
                  <a:t> of </a:t>
                </a:r>
                <a:r>
                  <a:rPr lang="it-IT" dirty="0" err="1"/>
                  <a:t>layer</a:t>
                </a:r>
                <a:r>
                  <a:rPr lang="it-IT" dirty="0"/>
                  <a:t> l, y the </a:t>
                </a:r>
                <a:r>
                  <a:rPr lang="it-IT" dirty="0" err="1"/>
                  <a:t>desired</a:t>
                </a:r>
                <a:r>
                  <a:rPr lang="it-IT" dirty="0"/>
                  <a:t> output and </a:t>
                </a:r>
                <a14:m>
                  <m:oMath xmlns:m="http://schemas.openxmlformats.org/officeDocument/2006/math">
                    <m:r>
                      <a:rPr lang="it-IT" i="1" smtClean="0">
                        <a:latin typeface="Cambria Math" panose="02040503050406030204" pitchFamily="18" charset="0"/>
                        <a:ea typeface="Cambria Math" panose="02040503050406030204" pitchFamily="18" charset="0"/>
                      </a:rPr>
                      <m:t>∗</m:t>
                    </m:r>
                  </m:oMath>
                </a14:m>
                <a:r>
                  <a:rPr lang="it-IT" dirty="0"/>
                  <a:t> </a:t>
                </a:r>
                <a:r>
                  <a:rPr lang="it-IT" dirty="0" err="1"/>
                  <a:t>being</a:t>
                </a:r>
                <a:r>
                  <a:rPr lang="it-IT" dirty="0"/>
                  <a:t> the </a:t>
                </a:r>
                <a:r>
                  <a:rPr lang="it-IT" dirty="0" err="1"/>
                  <a:t>product-wise</a:t>
                </a:r>
                <a:r>
                  <a:rPr lang="it-IT" dirty="0"/>
                  <a:t> </a:t>
                </a:r>
                <a:r>
                  <a:rPr lang="it-IT" dirty="0" err="1"/>
                  <a:t>multiplication</a:t>
                </a:r>
                <a:r>
                  <a:rPr lang="it-IT" dirty="0"/>
                  <a:t> (</a:t>
                </a:r>
                <a:r>
                  <a:rPr lang="it-IT" dirty="0" err="1"/>
                  <a:t>Hadamard</a:t>
                </a:r>
                <a:r>
                  <a:rPr lang="it-IT" dirty="0"/>
                  <a:t> </a:t>
                </a:r>
                <a:r>
                  <a:rPr lang="it-IT" dirty="0" err="1"/>
                  <a:t>product</a:t>
                </a:r>
                <a:r>
                  <a:rPr lang="it-IT" dirty="0"/>
                  <a:t>).</a:t>
                </a:r>
              </a:p>
            </p:txBody>
          </p:sp>
        </mc:Choice>
        <mc:Fallback xmlns="">
          <p:sp>
            <p:nvSpPr>
              <p:cNvPr id="3" name="Segnaposto testo 2"/>
              <p:cNvSpPr>
                <a:spLocks noGrp="1" noRot="1" noChangeAspect="1" noMove="1" noResize="1" noEditPoints="1" noAdjustHandles="1" noChangeArrowheads="1" noChangeShapeType="1" noTextEdit="1"/>
              </p:cNvSpPr>
              <p:nvPr>
                <p:ph type="body" idx="1"/>
              </p:nvPr>
            </p:nvSpPr>
            <p:spPr>
              <a:xfrm>
                <a:off x="311700" y="607800"/>
                <a:ext cx="8520600" cy="3961075"/>
              </a:xfrm>
              <a:blipFill>
                <a:blip r:embed="rId2"/>
                <a:stretch>
                  <a:fillRect l="-572" b="-154"/>
                </a:stretch>
              </a:blipFill>
            </p:spPr>
            <p:txBody>
              <a:bodyPr/>
              <a:lstStyle/>
              <a:p>
                <a:r>
                  <a:rPr lang="it-IT">
                    <a:noFill/>
                  </a:rPr>
                  <a:t> </a:t>
                </a:r>
              </a:p>
            </p:txBody>
          </p:sp>
        </mc:Fallback>
      </mc:AlternateContent>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17</a:t>
            </a:fld>
            <a:endParaRPr lang="en" dirty="0">
              <a:solidFill>
                <a:schemeClr val="bg1"/>
              </a:solidFill>
            </a:endParaRPr>
          </a:p>
        </p:txBody>
      </p:sp>
    </p:spTree>
    <p:extLst>
      <p:ext uri="{BB962C8B-B14F-4D97-AF65-F5344CB8AC3E}">
        <p14:creationId xmlns:p14="http://schemas.microsoft.com/office/powerpoint/2010/main" val="3377302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Training - 4</a:t>
            </a:r>
          </a:p>
        </p:txBody>
      </p:sp>
      <p:sp>
        <p:nvSpPr>
          <p:cNvPr id="3" name="Segnaposto testo 2"/>
          <p:cNvSpPr>
            <a:spLocks noGrp="1"/>
          </p:cNvSpPr>
          <p:nvPr>
            <p:ph type="body" idx="1"/>
          </p:nvPr>
        </p:nvSpPr>
        <p:spPr>
          <a:xfrm>
            <a:off x="311700" y="607800"/>
            <a:ext cx="8520600" cy="3961075"/>
          </a:xfrm>
        </p:spPr>
        <p:txBody>
          <a:bodyPr/>
          <a:lstStyle/>
          <a:p>
            <a:r>
              <a:rPr lang="it-IT" dirty="0" err="1"/>
              <a:t>Backpropagation</a:t>
            </a:r>
            <a:r>
              <a:rPr lang="it-IT" dirty="0"/>
              <a:t> </a:t>
            </a:r>
            <a:r>
              <a:rPr lang="it-IT" dirty="0" err="1"/>
              <a:t>errors</a:t>
            </a:r>
            <a:r>
              <a:rPr lang="it-IT" dirty="0"/>
              <a:t> </a:t>
            </a:r>
            <a:r>
              <a:rPr lang="it-IT" dirty="0" err="1"/>
              <a:t>calculation</a:t>
            </a:r>
            <a:r>
              <a:rPr lang="it-IT" dirty="0"/>
              <a:t> (1) and </a:t>
            </a:r>
            <a:r>
              <a:rPr lang="it-IT" dirty="0" err="1"/>
              <a:t>parameters</a:t>
            </a:r>
            <a:r>
              <a:rPr lang="it-IT" dirty="0"/>
              <a:t> update (2) code:</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18</a:t>
            </a:fld>
            <a:endParaRPr lang="en" dirty="0">
              <a:solidFill>
                <a:schemeClr val="bg1"/>
              </a:solidFill>
            </a:endParaRPr>
          </a:p>
        </p:txBody>
      </p:sp>
      <p:pic>
        <p:nvPicPr>
          <p:cNvPr id="4" name="Immagine 3"/>
          <p:cNvPicPr>
            <a:picLocks noChangeAspect="1"/>
          </p:cNvPicPr>
          <p:nvPr/>
        </p:nvPicPr>
        <p:blipFill>
          <a:blip r:embed="rId2"/>
          <a:stretch>
            <a:fillRect/>
          </a:stretch>
        </p:blipFill>
        <p:spPr>
          <a:xfrm>
            <a:off x="311700" y="1162326"/>
            <a:ext cx="8520600" cy="978113"/>
          </a:xfrm>
          <a:prstGeom prst="rect">
            <a:avLst/>
          </a:prstGeom>
        </p:spPr>
      </p:pic>
      <p:pic>
        <p:nvPicPr>
          <p:cNvPr id="6" name="Immagine 5"/>
          <p:cNvPicPr>
            <a:picLocks noChangeAspect="1"/>
          </p:cNvPicPr>
          <p:nvPr/>
        </p:nvPicPr>
        <p:blipFill>
          <a:blip r:embed="rId3"/>
          <a:stretch>
            <a:fillRect/>
          </a:stretch>
        </p:blipFill>
        <p:spPr>
          <a:xfrm>
            <a:off x="309142" y="2488237"/>
            <a:ext cx="8523158" cy="1024026"/>
          </a:xfrm>
          <a:prstGeom prst="rect">
            <a:avLst/>
          </a:prstGeom>
        </p:spPr>
      </p:pic>
    </p:spTree>
    <p:extLst>
      <p:ext uri="{BB962C8B-B14F-4D97-AF65-F5344CB8AC3E}">
        <p14:creationId xmlns:p14="http://schemas.microsoft.com/office/powerpoint/2010/main" val="3453919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Training - 5</a:t>
            </a:r>
          </a:p>
        </p:txBody>
      </p:sp>
      <p:sp>
        <p:nvSpPr>
          <p:cNvPr id="3" name="Segnaposto testo 2"/>
          <p:cNvSpPr>
            <a:spLocks noGrp="1"/>
          </p:cNvSpPr>
          <p:nvPr>
            <p:ph type="body" idx="1"/>
          </p:nvPr>
        </p:nvSpPr>
        <p:spPr>
          <a:xfrm>
            <a:off x="311700" y="607800"/>
            <a:ext cx="8520600" cy="3961075"/>
          </a:xfrm>
        </p:spPr>
        <p:txBody>
          <a:bodyPr/>
          <a:lstStyle/>
          <a:p>
            <a:r>
              <a:rPr lang="it-IT" dirty="0" err="1"/>
              <a:t>Backvalues</a:t>
            </a:r>
            <a:r>
              <a:rPr lang="it-IT" dirty="0"/>
              <a:t> for last </a:t>
            </a:r>
            <a:r>
              <a:rPr lang="it-IT" dirty="0" err="1"/>
              <a:t>layer</a:t>
            </a:r>
            <a:r>
              <a:rPr lang="it-IT" dirty="0"/>
              <a:t> (1) and for a </a:t>
            </a:r>
            <a:r>
              <a:rPr lang="it-IT" dirty="0" err="1"/>
              <a:t>generic</a:t>
            </a:r>
            <a:r>
              <a:rPr lang="it-IT" dirty="0"/>
              <a:t> </a:t>
            </a:r>
            <a:r>
              <a:rPr lang="it-IT" dirty="0" err="1"/>
              <a:t>layer</a:t>
            </a:r>
            <a:r>
              <a:rPr lang="it-IT" dirty="0"/>
              <a:t> (2) </a:t>
            </a:r>
            <a:r>
              <a:rPr lang="it-IT" dirty="0" err="1"/>
              <a:t>calculation</a:t>
            </a:r>
            <a:r>
              <a:rPr lang="it-IT" dirty="0"/>
              <a:t> code:</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19</a:t>
            </a:fld>
            <a:endParaRPr lang="en" dirty="0">
              <a:solidFill>
                <a:schemeClr val="bg1"/>
              </a:solidFill>
            </a:endParaRPr>
          </a:p>
        </p:txBody>
      </p:sp>
      <p:pic>
        <p:nvPicPr>
          <p:cNvPr id="4" name="Immagine 3"/>
          <p:cNvPicPr>
            <a:picLocks noChangeAspect="1"/>
          </p:cNvPicPr>
          <p:nvPr/>
        </p:nvPicPr>
        <p:blipFill>
          <a:blip r:embed="rId2"/>
          <a:stretch>
            <a:fillRect/>
          </a:stretch>
        </p:blipFill>
        <p:spPr>
          <a:xfrm>
            <a:off x="311700" y="1215601"/>
            <a:ext cx="8520600" cy="1012694"/>
          </a:xfrm>
          <a:prstGeom prst="rect">
            <a:avLst/>
          </a:prstGeom>
        </p:spPr>
      </p:pic>
      <p:pic>
        <p:nvPicPr>
          <p:cNvPr id="6" name="Immagine 5"/>
          <p:cNvPicPr>
            <a:picLocks noChangeAspect="1"/>
          </p:cNvPicPr>
          <p:nvPr/>
        </p:nvPicPr>
        <p:blipFill>
          <a:blip r:embed="rId3"/>
          <a:stretch>
            <a:fillRect/>
          </a:stretch>
        </p:blipFill>
        <p:spPr>
          <a:xfrm>
            <a:off x="311700" y="2588337"/>
            <a:ext cx="8520600" cy="969361"/>
          </a:xfrm>
          <a:prstGeom prst="rect">
            <a:avLst/>
          </a:prstGeom>
        </p:spPr>
      </p:pic>
    </p:spTree>
    <p:extLst>
      <p:ext uri="{BB962C8B-B14F-4D97-AF65-F5344CB8AC3E}">
        <p14:creationId xmlns:p14="http://schemas.microsoft.com/office/powerpoint/2010/main" val="3990261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err="1"/>
              <a:t>Table</a:t>
            </a:r>
            <a:r>
              <a:rPr lang="it-IT" dirty="0"/>
              <a:t> of </a:t>
            </a:r>
            <a:r>
              <a:rPr lang="it-IT" dirty="0" err="1"/>
              <a:t>contents</a:t>
            </a:r>
            <a:endParaRPr lang="it-IT" dirty="0"/>
          </a:p>
        </p:txBody>
      </p:sp>
      <p:sp>
        <p:nvSpPr>
          <p:cNvPr id="3" name="Segnaposto testo 2"/>
          <p:cNvSpPr>
            <a:spLocks noGrp="1"/>
          </p:cNvSpPr>
          <p:nvPr>
            <p:ph type="body" idx="1"/>
          </p:nvPr>
        </p:nvSpPr>
        <p:spPr>
          <a:xfrm>
            <a:off x="311700" y="607800"/>
            <a:ext cx="8394978" cy="3339000"/>
          </a:xfrm>
        </p:spPr>
        <p:txBody>
          <a:bodyPr numCol="2"/>
          <a:lstStyle/>
          <a:p>
            <a:pPr marL="342900" indent="-342900">
              <a:buFont typeface="+mj-lt"/>
              <a:buAutoNum type="arabicPeriod"/>
            </a:pPr>
            <a:r>
              <a:rPr lang="it-IT" dirty="0" err="1"/>
              <a:t>Introduction</a:t>
            </a:r>
            <a:endParaRPr lang="it-IT" dirty="0"/>
          </a:p>
          <a:p>
            <a:pPr marL="342900" indent="-342900">
              <a:buFont typeface="+mj-lt"/>
              <a:buAutoNum type="arabicPeriod"/>
            </a:pPr>
            <a:r>
              <a:rPr lang="it-IT" dirty="0"/>
              <a:t>Tools</a:t>
            </a:r>
          </a:p>
          <a:p>
            <a:pPr marL="342900" indent="-342900">
              <a:buFont typeface="+mj-lt"/>
              <a:buAutoNum type="arabicPeriod"/>
            </a:pPr>
            <a:r>
              <a:rPr lang="it-IT" dirty="0" err="1"/>
              <a:t>Pre</a:t>
            </a:r>
            <a:r>
              <a:rPr lang="it-IT" dirty="0"/>
              <a:t>-processing</a:t>
            </a:r>
          </a:p>
          <a:p>
            <a:pPr marL="342900" indent="-342900">
              <a:buFont typeface="+mj-lt"/>
              <a:buAutoNum type="arabicPeriod"/>
            </a:pPr>
            <a:r>
              <a:rPr lang="it-IT" dirty="0"/>
              <a:t>Network </a:t>
            </a:r>
            <a:r>
              <a:rPr lang="it-IT" dirty="0" err="1"/>
              <a:t>architecture</a:t>
            </a:r>
            <a:endParaRPr lang="it-IT" dirty="0"/>
          </a:p>
          <a:p>
            <a:pPr marL="342900" indent="-342900">
              <a:buFont typeface="+mj-lt"/>
              <a:buAutoNum type="arabicPeriod"/>
            </a:pPr>
            <a:r>
              <a:rPr lang="it-IT" dirty="0"/>
              <a:t>Training</a:t>
            </a:r>
          </a:p>
          <a:p>
            <a:pPr marL="342900" indent="-342900">
              <a:buFont typeface="+mj-lt"/>
              <a:buAutoNum type="arabicPeriod"/>
            </a:pPr>
            <a:r>
              <a:rPr lang="it-IT" dirty="0" err="1"/>
              <a:t>Problems</a:t>
            </a:r>
            <a:endParaRPr lang="it-IT" dirty="0"/>
          </a:p>
          <a:p>
            <a:pPr marL="342900" indent="-342900">
              <a:buFont typeface="+mj-lt"/>
              <a:buAutoNum type="arabicPeriod"/>
            </a:pPr>
            <a:r>
              <a:rPr lang="it-IT" dirty="0" err="1"/>
              <a:t>Results</a:t>
            </a:r>
            <a:endParaRPr lang="it-IT" dirty="0"/>
          </a:p>
          <a:p>
            <a:pPr marL="342900" indent="-342900">
              <a:buFont typeface="+mj-lt"/>
              <a:buAutoNum type="arabicPeriod"/>
            </a:pPr>
            <a:r>
              <a:rPr lang="it-IT" dirty="0" err="1"/>
              <a:t>Speedup</a:t>
            </a:r>
            <a:endParaRPr lang="it-IT" dirty="0"/>
          </a:p>
          <a:p>
            <a:pPr marL="342900" indent="-342900">
              <a:buFont typeface="+mj-lt"/>
              <a:buAutoNum type="arabicPeriod"/>
            </a:pPr>
            <a:r>
              <a:rPr lang="it-IT" dirty="0" err="1"/>
              <a:t>OpenMP</a:t>
            </a:r>
            <a:endParaRPr lang="it-IT" dirty="0"/>
          </a:p>
          <a:p>
            <a:pPr marL="342900" indent="-342900">
              <a:buFont typeface="+mj-lt"/>
              <a:buAutoNum type="arabicPeriod"/>
            </a:pPr>
            <a:r>
              <a:rPr lang="it-IT" dirty="0"/>
              <a:t>Future </a:t>
            </a:r>
            <a:r>
              <a:rPr lang="it-IT" dirty="0" err="1"/>
              <a:t>improvements</a:t>
            </a:r>
            <a:endParaRPr lang="it-IT" dirty="0"/>
          </a:p>
          <a:p>
            <a:pPr marL="342900" indent="-342900">
              <a:buFont typeface="+mj-lt"/>
              <a:buAutoNum type="arabicPeriod"/>
            </a:pPr>
            <a:r>
              <a:rPr lang="it-IT" dirty="0" err="1"/>
              <a:t>Wrapping</a:t>
            </a:r>
            <a:r>
              <a:rPr lang="it-IT" dirty="0"/>
              <a:t> Up</a:t>
            </a:r>
          </a:p>
          <a:p>
            <a:pPr marL="342900" indent="-342900">
              <a:buFont typeface="+mj-lt"/>
              <a:buAutoNum type="arabicPeriod"/>
            </a:pPr>
            <a:endParaRPr lang="it-IT" dirty="0"/>
          </a:p>
          <a:p>
            <a:pPr marL="342900" indent="-342900">
              <a:buFont typeface="+mj-lt"/>
              <a:buAutoNum type="arabicPeriod"/>
            </a:pPr>
            <a:endParaRPr lang="it-IT" dirty="0"/>
          </a:p>
          <a:p>
            <a:pPr marL="342900" indent="-342900">
              <a:buFont typeface="+mj-lt"/>
              <a:buAutoNum type="arabicPeriod"/>
            </a:pPr>
            <a:endParaRPr lang="it-IT" dirty="0"/>
          </a:p>
          <a:p>
            <a:pPr marL="342900" indent="-342900">
              <a:buFont typeface="+mj-lt"/>
              <a:buAutoNum type="arabicPeriod"/>
            </a:pPr>
            <a:endParaRPr lang="it-IT" dirty="0"/>
          </a:p>
          <a:p>
            <a:endParaRPr lang="it-IT" dirty="0"/>
          </a:p>
        </p:txBody>
      </p:sp>
      <p:sp>
        <p:nvSpPr>
          <p:cNvPr id="4" name="Segnaposto numero diapositiva 3"/>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2</a:t>
            </a:fld>
            <a:endParaRPr lang="en" dirty="0">
              <a:solidFill>
                <a:schemeClr val="bg1"/>
              </a:solidFill>
            </a:endParaRPr>
          </a:p>
        </p:txBody>
      </p:sp>
    </p:spTree>
    <p:extLst>
      <p:ext uri="{BB962C8B-B14F-4D97-AF65-F5344CB8AC3E}">
        <p14:creationId xmlns:p14="http://schemas.microsoft.com/office/powerpoint/2010/main" val="2818297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Training - </a:t>
            </a:r>
            <a:r>
              <a:rPr lang="it-IT" dirty="0" err="1"/>
              <a:t>parallelization</a:t>
            </a:r>
            <a:endParaRPr lang="it-IT" dirty="0"/>
          </a:p>
        </p:txBody>
      </p:sp>
      <mc:AlternateContent xmlns:mc="http://schemas.openxmlformats.org/markup-compatibility/2006" xmlns:a14="http://schemas.microsoft.com/office/drawing/2010/main">
        <mc:Choice Requires="a14">
          <p:sp>
            <p:nvSpPr>
              <p:cNvPr id="3" name="Segnaposto testo 2"/>
              <p:cNvSpPr>
                <a:spLocks noGrp="1"/>
              </p:cNvSpPr>
              <p:nvPr>
                <p:ph type="body" idx="1"/>
              </p:nvPr>
            </p:nvSpPr>
            <p:spPr>
              <a:xfrm>
                <a:off x="311700" y="607800"/>
                <a:ext cx="8520600" cy="3961075"/>
              </a:xfrm>
            </p:spPr>
            <p:txBody>
              <a:bodyPr/>
              <a:lstStyle/>
              <a:p>
                <a:r>
                  <a:rPr lang="it-IT" dirty="0"/>
                  <a:t>For </a:t>
                </a:r>
                <a:r>
                  <a:rPr lang="it-IT" dirty="0" err="1"/>
                  <a:t>each</a:t>
                </a:r>
                <a:r>
                  <a:rPr lang="it-IT" dirty="0"/>
                  <a:t> </a:t>
                </a:r>
                <a:r>
                  <a:rPr lang="it-IT" dirty="0" err="1"/>
                  <a:t>layer</a:t>
                </a:r>
                <a:r>
                  <a:rPr lang="it-IT" dirty="0"/>
                  <a:t> of </a:t>
                </a:r>
                <a:r>
                  <a:rPr lang="it-IT" dirty="0" err="1"/>
                  <a:t>weights</a:t>
                </a:r>
                <a:r>
                  <a:rPr lang="it-IT" dirty="0"/>
                  <a:t>, </a:t>
                </a:r>
                <a14:m>
                  <m:oMath xmlns:m="http://schemas.openxmlformats.org/officeDocument/2006/math">
                    <m:sSup>
                      <m:sSupPr>
                        <m:ctrlPr>
                          <a:rPr lang="it-IT" i="1" smtClean="0">
                            <a:latin typeface="Cambria Math" panose="02040503050406030204" pitchFamily="18" charset="0"/>
                          </a:rPr>
                        </m:ctrlPr>
                      </m:sSupPr>
                      <m:e>
                        <m:r>
                          <a:rPr lang="it-IT" i="1" smtClean="0">
                            <a:latin typeface="Cambria Math" panose="02040503050406030204" pitchFamily="18" charset="0"/>
                            <a:ea typeface="Cambria Math" panose="02040503050406030204" pitchFamily="18" charset="0"/>
                          </a:rPr>
                          <m:t>𝛿</m:t>
                        </m:r>
                      </m:e>
                      <m:sup>
                        <m:r>
                          <a:rPr lang="it-IT" b="0" i="1" smtClean="0">
                            <a:latin typeface="Cambria Math" panose="02040503050406030204" pitchFamily="18" charset="0"/>
                          </a:rPr>
                          <m:t>(</m:t>
                        </m:r>
                        <m:r>
                          <a:rPr lang="it-IT" b="0" i="1" smtClean="0">
                            <a:latin typeface="Cambria Math" panose="02040503050406030204" pitchFamily="18" charset="0"/>
                          </a:rPr>
                          <m:t>𝑙</m:t>
                        </m:r>
                        <m:r>
                          <a:rPr lang="it-IT" b="0" i="1" smtClean="0">
                            <a:latin typeface="Cambria Math" panose="02040503050406030204" pitchFamily="18" charset="0"/>
                          </a:rPr>
                          <m:t>+1)</m:t>
                        </m:r>
                      </m:sup>
                    </m:sSup>
                  </m:oMath>
                </a14:m>
                <a:r>
                  <a:rPr lang="it-IT" dirty="0"/>
                  <a:t> (blue and </a:t>
                </a:r>
                <a:r>
                  <a:rPr lang="it-IT" dirty="0" err="1"/>
                  <a:t>red</a:t>
                </a:r>
                <a:r>
                  <a:rPr lang="it-IT" dirty="0"/>
                  <a:t> </a:t>
                </a:r>
                <a:r>
                  <a:rPr lang="it-IT" dirty="0" err="1"/>
                  <a:t>errors</a:t>
                </a:r>
                <a:r>
                  <a:rPr lang="it-IT" dirty="0"/>
                  <a:t>) to </a:t>
                </a:r>
                <a:r>
                  <a:rPr lang="it-IT" dirty="0" err="1"/>
                  <a:t>backpropagate</a:t>
                </a:r>
                <a:r>
                  <a:rPr lang="it-IT" dirty="0"/>
                  <a:t> are </a:t>
                </a:r>
                <a:r>
                  <a:rPr lang="it-IT" dirty="0" err="1"/>
                  <a:t>calculated</a:t>
                </a:r>
                <a:r>
                  <a:rPr lang="it-IT" dirty="0"/>
                  <a:t> in </a:t>
                </a:r>
                <a:r>
                  <a:rPr lang="it-IT" dirty="0" err="1"/>
                  <a:t>parallel</a:t>
                </a:r>
                <a:r>
                  <a:rPr lang="it-IT" dirty="0"/>
                  <a:t> and </a:t>
                </a:r>
                <a:r>
                  <a:rPr lang="it-IT" dirty="0" err="1"/>
                  <a:t>synchronized</a:t>
                </a:r>
                <a:r>
                  <a:rPr lang="it-IT" dirty="0"/>
                  <a:t> </a:t>
                </a:r>
                <a:r>
                  <a:rPr lang="it-IT" dirty="0" err="1"/>
                  <a:t>when</a:t>
                </a:r>
                <a:r>
                  <a:rPr lang="it-IT" dirty="0"/>
                  <a:t> the </a:t>
                </a:r>
                <a:r>
                  <a:rPr lang="it-IT" dirty="0" err="1"/>
                  <a:t>actual</a:t>
                </a:r>
                <a:r>
                  <a:rPr lang="it-IT" dirty="0"/>
                  <a:t> update </a:t>
                </a:r>
                <a:r>
                  <a:rPr lang="it-IT" dirty="0" err="1"/>
                  <a:t>occurs</a:t>
                </a:r>
                <a:r>
                  <a:rPr lang="it-IT" dirty="0"/>
                  <a:t>.</a:t>
                </a:r>
              </a:p>
              <a:p>
                <a:r>
                  <a:rPr lang="it-IT" dirty="0"/>
                  <a:t> </a:t>
                </a: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𝑎</m:t>
                        </m:r>
                      </m:e>
                      <m:sup>
                        <m:r>
                          <a:rPr lang="it-IT" b="0" i="1" smtClean="0">
                            <a:latin typeface="Cambria Math" panose="02040503050406030204" pitchFamily="18" charset="0"/>
                          </a:rPr>
                          <m:t>(</m:t>
                        </m:r>
                        <m:r>
                          <a:rPr lang="it-IT" b="0" i="1" smtClean="0">
                            <a:latin typeface="Cambria Math" panose="02040503050406030204" pitchFamily="18" charset="0"/>
                          </a:rPr>
                          <m:t>𝑙</m:t>
                        </m:r>
                        <m:r>
                          <a:rPr lang="it-IT" b="0" i="1" smtClean="0">
                            <a:latin typeface="Cambria Math" panose="02040503050406030204" pitchFamily="18" charset="0"/>
                          </a:rPr>
                          <m:t>)</m:t>
                        </m:r>
                      </m:sup>
                    </m:sSup>
                  </m:oMath>
                </a14:m>
                <a:r>
                  <a:rPr lang="it-IT" dirty="0"/>
                  <a:t> (the </a:t>
                </a:r>
                <a:r>
                  <a:rPr lang="it-IT" dirty="0" err="1"/>
                  <a:t>activation</a:t>
                </a:r>
                <a:r>
                  <a:rPr lang="it-IT" dirty="0"/>
                  <a:t> of </a:t>
                </a:r>
                <a:r>
                  <a:rPr lang="it-IT" dirty="0" err="1"/>
                  <a:t>layer</a:t>
                </a:r>
                <a:r>
                  <a:rPr lang="it-IT" dirty="0"/>
                  <a:t> l) </a:t>
                </a:r>
                <a:r>
                  <a:rPr lang="it-IT" dirty="0" err="1"/>
                  <a:t>comes</a:t>
                </a:r>
                <a:r>
                  <a:rPr lang="it-IT" dirty="0"/>
                  <a:t> from the random </a:t>
                </a:r>
                <a:r>
                  <a:rPr lang="it-IT" dirty="0" err="1"/>
                  <a:t>initialized</a:t>
                </a:r>
                <a:r>
                  <a:rPr lang="it-IT" dirty="0"/>
                  <a:t> network </a:t>
                </a:r>
                <a:r>
                  <a:rPr lang="it-IT" dirty="0" err="1"/>
                  <a:t>taht</a:t>
                </a:r>
                <a:r>
                  <a:rPr lang="it-IT" dirty="0"/>
                  <a:t> </a:t>
                </a:r>
                <a:r>
                  <a:rPr lang="it-IT" dirty="0" err="1"/>
                  <a:t>is</a:t>
                </a:r>
                <a:r>
                  <a:rPr lang="it-IT" dirty="0"/>
                  <a:t> </a:t>
                </a:r>
                <a:r>
                  <a:rPr lang="it-IT" dirty="0" err="1"/>
                  <a:t>already</a:t>
                </a:r>
                <a:r>
                  <a:rPr lang="it-IT" dirty="0"/>
                  <a:t> </a:t>
                </a:r>
                <a:r>
                  <a:rPr lang="it-IT" dirty="0" err="1"/>
                  <a:t>parallelized</a:t>
                </a:r>
                <a:r>
                  <a:rPr lang="it-IT" dirty="0"/>
                  <a:t>.</a:t>
                </a:r>
              </a:p>
            </p:txBody>
          </p:sp>
        </mc:Choice>
        <mc:Fallback xmlns="">
          <p:sp>
            <p:nvSpPr>
              <p:cNvPr id="3" name="Segnaposto testo 2"/>
              <p:cNvSpPr>
                <a:spLocks noGrp="1" noRot="1" noChangeAspect="1" noMove="1" noResize="1" noEditPoints="1" noAdjustHandles="1" noChangeArrowheads="1" noChangeShapeType="1" noTextEdit="1"/>
              </p:cNvSpPr>
              <p:nvPr>
                <p:ph type="body" idx="1"/>
              </p:nvPr>
            </p:nvSpPr>
            <p:spPr>
              <a:xfrm>
                <a:off x="311700" y="607800"/>
                <a:ext cx="8520600" cy="3961075"/>
              </a:xfrm>
              <a:blipFill>
                <a:blip r:embed="rId2"/>
                <a:stretch>
                  <a:fillRect l="-572"/>
                </a:stretch>
              </a:blipFill>
            </p:spPr>
            <p:txBody>
              <a:bodyPr/>
              <a:lstStyle/>
              <a:p>
                <a:r>
                  <a:rPr lang="it-IT">
                    <a:noFill/>
                  </a:rPr>
                  <a:t> </a:t>
                </a:r>
              </a:p>
            </p:txBody>
          </p:sp>
        </mc:Fallback>
      </mc:AlternateContent>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464" y="2236492"/>
            <a:ext cx="2999962" cy="2448948"/>
          </a:xfrm>
          <a:prstGeom prst="rect">
            <a:avLst/>
          </a:prstGeom>
        </p:spPr>
      </p:pic>
      <p:sp>
        <p:nvSpPr>
          <p:cNvPr id="4" name="Segnaposto numero diapositiva 3"/>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20</a:t>
            </a:fld>
            <a:endParaRPr lang="en" dirty="0">
              <a:solidFill>
                <a:schemeClr val="bg1"/>
              </a:solidFill>
            </a:endParaRPr>
          </a:p>
        </p:txBody>
      </p:sp>
    </p:spTree>
    <p:extLst>
      <p:ext uri="{BB962C8B-B14F-4D97-AF65-F5344CB8AC3E}">
        <p14:creationId xmlns:p14="http://schemas.microsoft.com/office/powerpoint/2010/main" val="4216947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Training - </a:t>
            </a:r>
            <a:r>
              <a:rPr lang="it-IT" dirty="0" err="1"/>
              <a:t>parallelization</a:t>
            </a:r>
            <a:r>
              <a:rPr lang="it-IT" dirty="0"/>
              <a:t> - 2</a:t>
            </a:r>
          </a:p>
        </p:txBody>
      </p:sp>
      <p:sp>
        <p:nvSpPr>
          <p:cNvPr id="3" name="Segnaposto testo 2"/>
          <p:cNvSpPr>
            <a:spLocks noGrp="1"/>
          </p:cNvSpPr>
          <p:nvPr>
            <p:ph type="body" idx="1"/>
          </p:nvPr>
        </p:nvSpPr>
        <p:spPr>
          <a:xfrm>
            <a:off x="311700" y="607800"/>
            <a:ext cx="8520600" cy="3961075"/>
          </a:xfrm>
        </p:spPr>
        <p:txBody>
          <a:bodyPr/>
          <a:lstStyle/>
          <a:p>
            <a:r>
              <a:rPr lang="it-IT" dirty="0" err="1"/>
              <a:t>Pseudocode</a:t>
            </a:r>
            <a:r>
              <a:rPr lang="it-IT" dirty="0"/>
              <a:t>:</a:t>
            </a:r>
          </a:p>
          <a:p>
            <a:r>
              <a:rPr lang="it-IT" dirty="0"/>
              <a:t>For </a:t>
            </a:r>
            <a:r>
              <a:rPr lang="it-IT" dirty="0" err="1"/>
              <a:t>each</a:t>
            </a:r>
            <a:r>
              <a:rPr lang="it-IT" dirty="0"/>
              <a:t> </a:t>
            </a:r>
            <a:r>
              <a:rPr lang="it-IT" dirty="0" err="1"/>
              <a:t>layer</a:t>
            </a:r>
            <a:r>
              <a:rPr lang="it-IT" dirty="0"/>
              <a:t> do:</a:t>
            </a:r>
          </a:p>
          <a:p>
            <a:r>
              <a:rPr lang="it-IT" dirty="0"/>
              <a:t>#</a:t>
            </a:r>
            <a:r>
              <a:rPr lang="it-IT" dirty="0" err="1"/>
              <a:t>pragma</a:t>
            </a:r>
            <a:r>
              <a:rPr lang="it-IT" dirty="0"/>
              <a:t> </a:t>
            </a:r>
            <a:r>
              <a:rPr lang="it-IT" dirty="0" err="1"/>
              <a:t>omp</a:t>
            </a:r>
            <a:r>
              <a:rPr lang="it-IT" dirty="0"/>
              <a:t> </a:t>
            </a:r>
            <a:r>
              <a:rPr lang="it-IT" dirty="0" err="1"/>
              <a:t>sections</a:t>
            </a:r>
            <a:endParaRPr lang="it-IT" dirty="0"/>
          </a:p>
          <a:p>
            <a:r>
              <a:rPr lang="it-IT" dirty="0"/>
              <a:t>	#</a:t>
            </a:r>
            <a:r>
              <a:rPr lang="it-IT" dirty="0" err="1"/>
              <a:t>pragma</a:t>
            </a:r>
            <a:r>
              <a:rPr lang="it-IT" dirty="0"/>
              <a:t> </a:t>
            </a:r>
            <a:r>
              <a:rPr lang="it-IT" dirty="0" err="1"/>
              <a:t>omp</a:t>
            </a:r>
            <a:r>
              <a:rPr lang="it-IT" dirty="0"/>
              <a:t> </a:t>
            </a:r>
            <a:r>
              <a:rPr lang="it-IT" dirty="0" err="1"/>
              <a:t>sections</a:t>
            </a:r>
            <a:endParaRPr lang="it-IT" dirty="0"/>
          </a:p>
          <a:p>
            <a:r>
              <a:rPr lang="it-IT" dirty="0"/>
              <a:t>		compute </a:t>
            </a:r>
            <a:r>
              <a:rPr lang="it-IT" dirty="0" err="1"/>
              <a:t>errors</a:t>
            </a:r>
            <a:r>
              <a:rPr lang="it-IT" dirty="0"/>
              <a:t> for </a:t>
            </a:r>
            <a:r>
              <a:rPr lang="it-IT" dirty="0" err="1"/>
              <a:t>layer</a:t>
            </a:r>
            <a:r>
              <a:rPr lang="it-IT" dirty="0"/>
              <a:t> l</a:t>
            </a:r>
          </a:p>
          <a:p>
            <a:r>
              <a:rPr lang="it-IT" dirty="0"/>
              <a:t>	#</a:t>
            </a:r>
            <a:r>
              <a:rPr lang="it-IT" dirty="0" err="1"/>
              <a:t>pragma</a:t>
            </a:r>
            <a:r>
              <a:rPr lang="it-IT" dirty="0"/>
              <a:t> </a:t>
            </a:r>
            <a:r>
              <a:rPr lang="it-IT" dirty="0" err="1"/>
              <a:t>omp</a:t>
            </a:r>
            <a:r>
              <a:rPr lang="it-IT" dirty="0"/>
              <a:t> </a:t>
            </a:r>
            <a:r>
              <a:rPr lang="it-IT" dirty="0" err="1"/>
              <a:t>sections</a:t>
            </a:r>
            <a:endParaRPr lang="it-IT" dirty="0"/>
          </a:p>
          <a:p>
            <a:r>
              <a:rPr lang="it-IT" dirty="0"/>
              <a:t>		update </a:t>
            </a:r>
            <a:r>
              <a:rPr lang="it-IT" dirty="0" err="1"/>
              <a:t>weights</a:t>
            </a:r>
            <a:endParaRPr lang="it-IT" dirty="0"/>
          </a:p>
          <a:p>
            <a:endParaRPr lang="it-IT" dirty="0"/>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21</a:t>
            </a:fld>
            <a:endParaRPr lang="en" dirty="0">
              <a:solidFill>
                <a:schemeClr val="bg1"/>
              </a:solidFill>
            </a:endParaRPr>
          </a:p>
        </p:txBody>
      </p:sp>
    </p:spTree>
    <p:extLst>
      <p:ext uri="{BB962C8B-B14F-4D97-AF65-F5344CB8AC3E}">
        <p14:creationId xmlns:p14="http://schemas.microsoft.com/office/powerpoint/2010/main" val="1842734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err="1"/>
              <a:t>Problems</a:t>
            </a:r>
            <a:endParaRPr lang="it-IT" dirty="0"/>
          </a:p>
        </p:txBody>
      </p:sp>
      <p:sp>
        <p:nvSpPr>
          <p:cNvPr id="3" name="Segnaposto testo 2"/>
          <p:cNvSpPr>
            <a:spLocks noGrp="1"/>
          </p:cNvSpPr>
          <p:nvPr>
            <p:ph type="body" idx="1"/>
          </p:nvPr>
        </p:nvSpPr>
        <p:spPr>
          <a:xfrm>
            <a:off x="311700" y="607800"/>
            <a:ext cx="8520600" cy="3961075"/>
          </a:xfrm>
        </p:spPr>
        <p:txBody>
          <a:bodyPr/>
          <a:lstStyle/>
          <a:p>
            <a:r>
              <a:rPr lang="it-IT" dirty="0"/>
              <a:t>The </a:t>
            </a:r>
            <a:r>
              <a:rPr lang="it-IT" dirty="0" err="1"/>
              <a:t>integration</a:t>
            </a:r>
            <a:r>
              <a:rPr lang="it-IT" dirty="0"/>
              <a:t> </a:t>
            </a:r>
            <a:r>
              <a:rPr lang="it-IT" dirty="0" err="1"/>
              <a:t>between</a:t>
            </a:r>
            <a:r>
              <a:rPr lang="it-IT" dirty="0"/>
              <a:t> the </a:t>
            </a:r>
            <a:r>
              <a:rPr lang="it-IT" dirty="0" err="1"/>
              <a:t>actual</a:t>
            </a:r>
            <a:r>
              <a:rPr lang="it-IT" dirty="0"/>
              <a:t> network and the training </a:t>
            </a:r>
            <a:r>
              <a:rPr lang="it-IT" dirty="0" err="1"/>
              <a:t>algorithm</a:t>
            </a:r>
            <a:r>
              <a:rPr lang="it-IT" dirty="0"/>
              <a:t> </a:t>
            </a:r>
            <a:r>
              <a:rPr lang="it-IT" dirty="0" err="1"/>
              <a:t>has</a:t>
            </a:r>
            <a:r>
              <a:rPr lang="it-IT" dirty="0"/>
              <a:t> </a:t>
            </a:r>
            <a:r>
              <a:rPr lang="it-IT" dirty="0" err="1"/>
              <a:t>not</a:t>
            </a:r>
            <a:r>
              <a:rPr lang="it-IT" dirty="0"/>
              <a:t> </a:t>
            </a:r>
            <a:r>
              <a:rPr lang="it-IT" dirty="0" err="1"/>
              <a:t>been</a:t>
            </a:r>
            <a:r>
              <a:rPr lang="it-IT" dirty="0"/>
              <a:t> </a:t>
            </a:r>
            <a:r>
              <a:rPr lang="it-IT" dirty="0" err="1"/>
              <a:t>completed</a:t>
            </a:r>
            <a:r>
              <a:rPr lang="it-IT" dirty="0"/>
              <a:t> due to an </a:t>
            </a:r>
            <a:r>
              <a:rPr lang="it-IT" dirty="0" err="1"/>
              <a:t>issue</a:t>
            </a:r>
            <a:r>
              <a:rPr lang="it-IT" dirty="0"/>
              <a:t> in the </a:t>
            </a:r>
            <a:r>
              <a:rPr lang="it-IT" dirty="0" err="1"/>
              <a:t>saving</a:t>
            </a:r>
            <a:r>
              <a:rPr lang="it-IT" dirty="0"/>
              <a:t> of the </a:t>
            </a:r>
            <a:r>
              <a:rPr lang="it-IT" dirty="0" err="1"/>
              <a:t>trained</a:t>
            </a:r>
            <a:r>
              <a:rPr lang="it-IT" dirty="0"/>
              <a:t> </a:t>
            </a:r>
            <a:r>
              <a:rPr lang="it-IT" dirty="0" err="1"/>
              <a:t>weights</a:t>
            </a:r>
            <a:r>
              <a:rPr lang="it-IT" dirty="0"/>
              <a:t>: the </a:t>
            </a:r>
            <a:r>
              <a:rPr lang="it-IT" dirty="0" err="1"/>
              <a:t>sheer</a:t>
            </a:r>
            <a:r>
              <a:rPr lang="it-IT" dirty="0"/>
              <a:t> </a:t>
            </a:r>
            <a:r>
              <a:rPr lang="it-IT" dirty="0" err="1"/>
              <a:t>size</a:t>
            </a:r>
            <a:r>
              <a:rPr lang="it-IT" dirty="0"/>
              <a:t> of the </a:t>
            </a:r>
            <a:r>
              <a:rPr lang="it-IT" dirty="0" err="1"/>
              <a:t>files</a:t>
            </a:r>
            <a:r>
              <a:rPr lang="it-IT" dirty="0"/>
              <a:t> to </a:t>
            </a:r>
            <a:r>
              <a:rPr lang="it-IT" dirty="0" err="1"/>
              <a:t>write</a:t>
            </a:r>
            <a:r>
              <a:rPr lang="it-IT" dirty="0"/>
              <a:t> and </a:t>
            </a:r>
            <a:r>
              <a:rPr lang="it-IT" dirty="0" err="1"/>
              <a:t>read</a:t>
            </a:r>
            <a:r>
              <a:rPr lang="it-IT" dirty="0"/>
              <a:t> </a:t>
            </a:r>
            <a:r>
              <a:rPr lang="it-IT" dirty="0" err="1"/>
              <a:t>containing</a:t>
            </a:r>
            <a:r>
              <a:rPr lang="it-IT" dirty="0"/>
              <a:t> the </a:t>
            </a:r>
            <a:r>
              <a:rPr lang="it-IT" dirty="0" err="1"/>
              <a:t>values</a:t>
            </a:r>
            <a:r>
              <a:rPr lang="it-IT" dirty="0"/>
              <a:t>.</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22</a:t>
            </a:fld>
            <a:endParaRPr lang="en" dirty="0">
              <a:solidFill>
                <a:schemeClr val="bg1"/>
              </a:solidFill>
            </a:endParaRPr>
          </a:p>
        </p:txBody>
      </p:sp>
    </p:spTree>
    <p:extLst>
      <p:ext uri="{BB962C8B-B14F-4D97-AF65-F5344CB8AC3E}">
        <p14:creationId xmlns:p14="http://schemas.microsoft.com/office/powerpoint/2010/main" val="4189059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err="1"/>
              <a:t>Results</a:t>
            </a:r>
            <a:endParaRPr lang="it-IT" dirty="0"/>
          </a:p>
        </p:txBody>
      </p:sp>
      <p:sp>
        <p:nvSpPr>
          <p:cNvPr id="3" name="Segnaposto testo 2"/>
          <p:cNvSpPr>
            <a:spLocks noGrp="1"/>
          </p:cNvSpPr>
          <p:nvPr>
            <p:ph type="body" idx="1"/>
          </p:nvPr>
        </p:nvSpPr>
        <p:spPr>
          <a:xfrm>
            <a:off x="311700" y="607800"/>
            <a:ext cx="8520600" cy="3961075"/>
          </a:xfrm>
        </p:spPr>
        <p:txBody>
          <a:bodyPr/>
          <a:lstStyle/>
          <a:p>
            <a:r>
              <a:rPr lang="it-IT" dirty="0" err="1"/>
              <a:t>Even</a:t>
            </a:r>
            <a:r>
              <a:rPr lang="it-IT" dirty="0"/>
              <a:t> </a:t>
            </a:r>
            <a:r>
              <a:rPr lang="it-IT" dirty="0" err="1"/>
              <a:t>though</a:t>
            </a:r>
            <a:r>
              <a:rPr lang="it-IT" dirty="0"/>
              <a:t> </a:t>
            </a:r>
            <a:r>
              <a:rPr lang="it-IT" dirty="0" err="1"/>
              <a:t>we</a:t>
            </a:r>
            <a:r>
              <a:rPr lang="it-IT" dirty="0"/>
              <a:t> </a:t>
            </a:r>
            <a:r>
              <a:rPr lang="it-IT" dirty="0" err="1"/>
              <a:t>couldn</a:t>
            </a:r>
            <a:r>
              <a:rPr lang="it-IT" dirty="0"/>
              <a:t>’ t </a:t>
            </a:r>
            <a:r>
              <a:rPr lang="it-IT" dirty="0" err="1"/>
              <a:t>run</a:t>
            </a:r>
            <a:r>
              <a:rPr lang="it-IT" dirty="0"/>
              <a:t> the network with </a:t>
            </a:r>
            <a:r>
              <a:rPr lang="it-IT" dirty="0" err="1"/>
              <a:t>proper</a:t>
            </a:r>
            <a:r>
              <a:rPr lang="it-IT" dirty="0"/>
              <a:t> </a:t>
            </a:r>
            <a:r>
              <a:rPr lang="it-IT" dirty="0" err="1"/>
              <a:t>weights</a:t>
            </a:r>
            <a:r>
              <a:rPr lang="it-IT" dirty="0"/>
              <a:t> and the training </a:t>
            </a:r>
            <a:r>
              <a:rPr lang="it-IT" dirty="0" err="1"/>
              <a:t>algorithm</a:t>
            </a:r>
            <a:r>
              <a:rPr lang="it-IT" dirty="0"/>
              <a:t> with a </a:t>
            </a:r>
            <a:r>
              <a:rPr lang="it-IT" dirty="0" err="1"/>
              <a:t>proper</a:t>
            </a:r>
            <a:r>
              <a:rPr lang="it-IT" dirty="0"/>
              <a:t> </a:t>
            </a:r>
            <a:r>
              <a:rPr lang="it-IT" dirty="0" err="1"/>
              <a:t>underlying</a:t>
            </a:r>
            <a:r>
              <a:rPr lang="it-IT" dirty="0"/>
              <a:t> network to </a:t>
            </a:r>
            <a:r>
              <a:rPr lang="it-IT" dirty="0" err="1"/>
              <a:t>calulated</a:t>
            </a:r>
            <a:r>
              <a:rPr lang="it-IT" dirty="0"/>
              <a:t> the </a:t>
            </a:r>
            <a:r>
              <a:rPr lang="it-IT" dirty="0" err="1"/>
              <a:t>precision</a:t>
            </a:r>
            <a:r>
              <a:rPr lang="it-IT" dirty="0"/>
              <a:t> of the </a:t>
            </a:r>
            <a:r>
              <a:rPr lang="it-IT" dirty="0" err="1"/>
              <a:t>classification</a:t>
            </a:r>
            <a:r>
              <a:rPr lang="it-IT" dirty="0"/>
              <a:t>, </a:t>
            </a:r>
            <a:r>
              <a:rPr lang="it-IT" dirty="0" err="1"/>
              <a:t>we</a:t>
            </a:r>
            <a:r>
              <a:rPr lang="it-IT" dirty="0"/>
              <a:t> </a:t>
            </a:r>
            <a:r>
              <a:rPr lang="it-IT" dirty="0" err="1"/>
              <a:t>got</a:t>
            </a:r>
            <a:r>
              <a:rPr lang="it-IT" dirty="0"/>
              <a:t> some </a:t>
            </a:r>
            <a:r>
              <a:rPr lang="it-IT" dirty="0" err="1"/>
              <a:t>experimental</a:t>
            </a:r>
            <a:r>
              <a:rPr lang="it-IT" dirty="0"/>
              <a:t> </a:t>
            </a:r>
            <a:r>
              <a:rPr lang="it-IT" dirty="0" err="1"/>
              <a:t>results</a:t>
            </a:r>
            <a:r>
              <a:rPr lang="it-IT" dirty="0"/>
              <a:t> </a:t>
            </a:r>
            <a:r>
              <a:rPr lang="it-IT" dirty="0" err="1"/>
              <a:t>that</a:t>
            </a:r>
            <a:r>
              <a:rPr lang="it-IT" dirty="0"/>
              <a:t> </a:t>
            </a:r>
            <a:r>
              <a:rPr lang="it-IT" dirty="0" err="1"/>
              <a:t>suggest</a:t>
            </a:r>
            <a:r>
              <a:rPr lang="it-IT" dirty="0"/>
              <a:t> </a:t>
            </a:r>
            <a:r>
              <a:rPr lang="it-IT" dirty="0" err="1"/>
              <a:t>that</a:t>
            </a:r>
            <a:r>
              <a:rPr lang="it-IT" dirty="0"/>
              <a:t> </a:t>
            </a:r>
            <a:r>
              <a:rPr lang="it-IT" dirty="0" err="1"/>
              <a:t>both</a:t>
            </a:r>
            <a:r>
              <a:rPr lang="it-IT" dirty="0"/>
              <a:t> are </a:t>
            </a:r>
            <a:r>
              <a:rPr lang="it-IT" dirty="0" err="1"/>
              <a:t>correctly</a:t>
            </a:r>
            <a:r>
              <a:rPr lang="it-IT" dirty="0"/>
              <a:t> </a:t>
            </a:r>
            <a:r>
              <a:rPr lang="it-IT" dirty="0" err="1"/>
              <a:t>implemented</a:t>
            </a:r>
            <a:r>
              <a:rPr lang="it-IT" dirty="0"/>
              <a:t> and </a:t>
            </a:r>
            <a:r>
              <a:rPr lang="it-IT" dirty="0" err="1"/>
              <a:t>working</a:t>
            </a:r>
            <a:r>
              <a:rPr lang="it-IT" dirty="0"/>
              <a:t>:</a:t>
            </a:r>
          </a:p>
          <a:p>
            <a:pPr marL="285750" indent="-285750">
              <a:buFont typeface="Arial" panose="020B0604020202020204" pitchFamily="34" charset="0"/>
              <a:buChar char="•"/>
            </a:pPr>
            <a:r>
              <a:rPr lang="it-IT" dirty="0"/>
              <a:t>The network </a:t>
            </a:r>
            <a:r>
              <a:rPr lang="it-IT" dirty="0" err="1"/>
              <a:t>initialized</a:t>
            </a:r>
            <a:r>
              <a:rPr lang="it-IT" dirty="0"/>
              <a:t> with random </a:t>
            </a:r>
            <a:r>
              <a:rPr lang="it-IT" dirty="0" err="1"/>
              <a:t>weights</a:t>
            </a:r>
            <a:r>
              <a:rPr lang="it-IT" dirty="0"/>
              <a:t> with 0 </a:t>
            </a:r>
            <a:r>
              <a:rPr lang="it-IT" dirty="0" err="1"/>
              <a:t>mean</a:t>
            </a:r>
            <a:r>
              <a:rPr lang="it-IT" dirty="0"/>
              <a:t> </a:t>
            </a:r>
            <a:r>
              <a:rPr lang="it-IT" dirty="0" err="1"/>
              <a:t>gives</a:t>
            </a:r>
            <a:r>
              <a:rPr lang="it-IT" dirty="0"/>
              <a:t> </a:t>
            </a:r>
            <a:r>
              <a:rPr lang="it-IT" dirty="0" err="1"/>
              <a:t>always</a:t>
            </a:r>
            <a:r>
              <a:rPr lang="it-IT" dirty="0"/>
              <a:t> an output </a:t>
            </a:r>
            <a:r>
              <a:rPr lang="it-IT" dirty="0" err="1"/>
              <a:t>probability</a:t>
            </a:r>
            <a:r>
              <a:rPr lang="it-IT" dirty="0"/>
              <a:t> of </a:t>
            </a:r>
            <a:r>
              <a:rPr lang="it-IT" dirty="0" err="1"/>
              <a:t>around</a:t>
            </a:r>
            <a:r>
              <a:rPr lang="it-IT" dirty="0"/>
              <a:t> 50% to </a:t>
            </a:r>
            <a:r>
              <a:rPr lang="it-IT" dirty="0" err="1"/>
              <a:t>belong</a:t>
            </a:r>
            <a:r>
              <a:rPr lang="it-IT" dirty="0"/>
              <a:t> or </a:t>
            </a:r>
            <a:r>
              <a:rPr lang="it-IT" dirty="0" err="1"/>
              <a:t>not</a:t>
            </a:r>
            <a:r>
              <a:rPr lang="it-IT" dirty="0"/>
              <a:t> </a:t>
            </a:r>
            <a:r>
              <a:rPr lang="it-IT" dirty="0" err="1"/>
              <a:t>belong</a:t>
            </a:r>
            <a:r>
              <a:rPr lang="it-IT" dirty="0"/>
              <a:t> to the </a:t>
            </a:r>
            <a:r>
              <a:rPr lang="it-IT" dirty="0" err="1"/>
              <a:t>synset</a:t>
            </a:r>
            <a:r>
              <a:rPr lang="it-IT" dirty="0"/>
              <a:t>.</a:t>
            </a:r>
          </a:p>
          <a:p>
            <a:r>
              <a:rPr lang="it-IT" dirty="0" err="1"/>
              <a:t>Since</a:t>
            </a:r>
            <a:r>
              <a:rPr lang="it-IT" dirty="0"/>
              <a:t> </a:t>
            </a:r>
            <a:r>
              <a:rPr lang="it-IT" dirty="0" err="1"/>
              <a:t>without</a:t>
            </a:r>
            <a:r>
              <a:rPr lang="it-IT" dirty="0"/>
              <a:t> training </a:t>
            </a:r>
            <a:r>
              <a:rPr lang="it-IT" dirty="0" err="1"/>
              <a:t>layers</a:t>
            </a:r>
            <a:r>
              <a:rPr lang="it-IT" dirty="0"/>
              <a:t> </a:t>
            </a:r>
            <a:r>
              <a:rPr lang="it-IT" dirty="0" err="1"/>
              <a:t>cannot</a:t>
            </a:r>
            <a:r>
              <a:rPr lang="it-IT" dirty="0"/>
              <a:t> </a:t>
            </a:r>
            <a:r>
              <a:rPr lang="it-IT" dirty="0" err="1"/>
              <a:t>learn</a:t>
            </a:r>
            <a:r>
              <a:rPr lang="it-IT" dirty="0"/>
              <a:t> to </a:t>
            </a:r>
            <a:r>
              <a:rPr lang="it-IT" dirty="0" err="1"/>
              <a:t>recognize</a:t>
            </a:r>
            <a:r>
              <a:rPr lang="it-IT" dirty="0"/>
              <a:t> </a:t>
            </a:r>
            <a:r>
              <a:rPr lang="it-IT" dirty="0" err="1"/>
              <a:t>specific</a:t>
            </a:r>
            <a:r>
              <a:rPr lang="it-IT" dirty="0"/>
              <a:t> </a:t>
            </a:r>
            <a:r>
              <a:rPr lang="it-IT" dirty="0" err="1"/>
              <a:t>features</a:t>
            </a:r>
            <a:r>
              <a:rPr lang="it-IT" dirty="0"/>
              <a:t> </a:t>
            </a:r>
            <a:r>
              <a:rPr lang="it-IT" dirty="0" err="1"/>
              <a:t>this</a:t>
            </a:r>
            <a:r>
              <a:rPr lang="it-IT" dirty="0"/>
              <a:t> </a:t>
            </a:r>
            <a:r>
              <a:rPr lang="it-IT" dirty="0" err="1"/>
              <a:t>means</a:t>
            </a:r>
            <a:r>
              <a:rPr lang="it-IT" dirty="0"/>
              <a:t> </a:t>
            </a:r>
            <a:r>
              <a:rPr lang="it-IT" dirty="0" err="1"/>
              <a:t>simply</a:t>
            </a:r>
            <a:r>
              <a:rPr lang="it-IT" dirty="0"/>
              <a:t> </a:t>
            </a:r>
            <a:r>
              <a:rPr lang="it-IT" dirty="0" err="1"/>
              <a:t>that</a:t>
            </a:r>
            <a:r>
              <a:rPr lang="it-IT" dirty="0"/>
              <a:t> the network ‘</a:t>
            </a:r>
            <a:r>
              <a:rPr lang="it-IT" dirty="0" err="1"/>
              <a:t>has</a:t>
            </a:r>
            <a:r>
              <a:rPr lang="it-IT" dirty="0"/>
              <a:t> no </a:t>
            </a:r>
            <a:r>
              <a:rPr lang="it-IT" dirty="0" err="1"/>
              <a:t>clue</a:t>
            </a:r>
            <a:r>
              <a:rPr lang="it-IT" dirty="0"/>
              <a:t>’ on </a:t>
            </a:r>
            <a:r>
              <a:rPr lang="it-IT" dirty="0" err="1"/>
              <a:t>which</a:t>
            </a:r>
            <a:r>
              <a:rPr lang="it-IT" dirty="0"/>
              <a:t> </a:t>
            </a:r>
            <a:r>
              <a:rPr lang="it-IT" dirty="0" err="1"/>
              <a:t>class</a:t>
            </a:r>
            <a:r>
              <a:rPr lang="it-IT" dirty="0"/>
              <a:t> the input </a:t>
            </a:r>
            <a:r>
              <a:rPr lang="it-IT" dirty="0" err="1"/>
              <a:t>should</a:t>
            </a:r>
            <a:r>
              <a:rPr lang="it-IT" dirty="0"/>
              <a:t> </a:t>
            </a:r>
            <a:r>
              <a:rPr lang="it-IT" dirty="0" err="1"/>
              <a:t>belong</a:t>
            </a:r>
            <a:r>
              <a:rPr lang="it-IT" dirty="0"/>
              <a:t> and </a:t>
            </a:r>
            <a:r>
              <a:rPr lang="it-IT" dirty="0" err="1"/>
              <a:t>than</a:t>
            </a:r>
            <a:r>
              <a:rPr lang="it-IT" dirty="0"/>
              <a:t> </a:t>
            </a:r>
            <a:r>
              <a:rPr lang="it-IT" dirty="0" err="1"/>
              <a:t>assign</a:t>
            </a:r>
            <a:r>
              <a:rPr lang="it-IT" dirty="0"/>
              <a:t> an </a:t>
            </a:r>
            <a:r>
              <a:rPr lang="it-IT" dirty="0" err="1"/>
              <a:t>equal</a:t>
            </a:r>
            <a:r>
              <a:rPr lang="it-IT" dirty="0"/>
              <a:t> </a:t>
            </a:r>
            <a:r>
              <a:rPr lang="it-IT" dirty="0" err="1"/>
              <a:t>probability</a:t>
            </a:r>
            <a:r>
              <a:rPr lang="it-IT" dirty="0"/>
              <a:t> to </a:t>
            </a:r>
            <a:r>
              <a:rPr lang="it-IT" dirty="0" err="1"/>
              <a:t>each</a:t>
            </a:r>
            <a:r>
              <a:rPr lang="it-IT" dirty="0"/>
              <a:t> </a:t>
            </a:r>
            <a:r>
              <a:rPr lang="it-IT" dirty="0" err="1"/>
              <a:t>synset</a:t>
            </a:r>
            <a:r>
              <a:rPr lang="it-IT" dirty="0"/>
              <a:t>.</a:t>
            </a:r>
          </a:p>
          <a:p>
            <a:endParaRPr lang="it-IT" dirty="0"/>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23</a:t>
            </a:fld>
            <a:endParaRPr lang="en" dirty="0">
              <a:solidFill>
                <a:schemeClr val="bg1"/>
              </a:solidFill>
            </a:endParaRPr>
          </a:p>
        </p:txBody>
      </p:sp>
    </p:spTree>
    <p:extLst>
      <p:ext uri="{BB962C8B-B14F-4D97-AF65-F5344CB8AC3E}">
        <p14:creationId xmlns:p14="http://schemas.microsoft.com/office/powerpoint/2010/main" val="695888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err="1"/>
              <a:t>Results</a:t>
            </a:r>
            <a:r>
              <a:rPr lang="it-IT" dirty="0"/>
              <a:t> - 2</a:t>
            </a:r>
          </a:p>
        </p:txBody>
      </p:sp>
      <p:sp>
        <p:nvSpPr>
          <p:cNvPr id="3" name="Segnaposto testo 2"/>
          <p:cNvSpPr>
            <a:spLocks noGrp="1"/>
          </p:cNvSpPr>
          <p:nvPr>
            <p:ph type="body" idx="1"/>
          </p:nvPr>
        </p:nvSpPr>
        <p:spPr>
          <a:xfrm>
            <a:off x="311700" y="607800"/>
            <a:ext cx="8520600" cy="3961075"/>
          </a:xfrm>
        </p:spPr>
        <p:txBody>
          <a:bodyPr/>
          <a:lstStyle/>
          <a:p>
            <a:pPr marL="285750" indent="-285750">
              <a:buFont typeface="Arial" panose="020B0604020202020204" pitchFamily="34" charset="0"/>
              <a:buChar char="•"/>
            </a:pPr>
            <a:r>
              <a:rPr lang="it-IT" dirty="0" err="1"/>
              <a:t>Testing</a:t>
            </a:r>
            <a:r>
              <a:rPr lang="it-IT" dirty="0"/>
              <a:t> the training </a:t>
            </a:r>
            <a:r>
              <a:rPr lang="it-IT" dirty="0" err="1"/>
              <a:t>algorithm</a:t>
            </a:r>
            <a:r>
              <a:rPr lang="it-IT" dirty="0"/>
              <a:t> on a single </a:t>
            </a:r>
            <a:r>
              <a:rPr lang="it-IT" dirty="0" err="1"/>
              <a:t>layer</a:t>
            </a:r>
            <a:r>
              <a:rPr lang="it-IT" dirty="0"/>
              <a:t> with random </a:t>
            </a:r>
            <a:r>
              <a:rPr lang="it-IT" dirty="0" err="1"/>
              <a:t>initialized</a:t>
            </a:r>
            <a:r>
              <a:rPr lang="it-IT" dirty="0"/>
              <a:t> </a:t>
            </a:r>
            <a:r>
              <a:rPr lang="it-IT" dirty="0" err="1"/>
              <a:t>weights</a:t>
            </a:r>
            <a:r>
              <a:rPr lang="it-IT" dirty="0"/>
              <a:t>, </a:t>
            </a:r>
            <a:r>
              <a:rPr lang="it-IT" dirty="0" err="1"/>
              <a:t>weights</a:t>
            </a:r>
            <a:r>
              <a:rPr lang="it-IT" dirty="0"/>
              <a:t> </a:t>
            </a:r>
            <a:r>
              <a:rPr lang="it-IT" dirty="0" err="1"/>
              <a:t>values</a:t>
            </a:r>
            <a:r>
              <a:rPr lang="it-IT" dirty="0"/>
              <a:t> </a:t>
            </a:r>
            <a:r>
              <a:rPr lang="it-IT" dirty="0" err="1"/>
              <a:t>suggests</a:t>
            </a:r>
            <a:r>
              <a:rPr lang="it-IT" dirty="0"/>
              <a:t> </a:t>
            </a:r>
            <a:r>
              <a:rPr lang="it-IT" dirty="0" err="1"/>
              <a:t>that</a:t>
            </a:r>
            <a:r>
              <a:rPr lang="it-IT" dirty="0"/>
              <a:t> some </a:t>
            </a:r>
            <a:r>
              <a:rPr lang="it-IT" dirty="0" err="1"/>
              <a:t>neurons</a:t>
            </a:r>
            <a:r>
              <a:rPr lang="it-IT" dirty="0"/>
              <a:t> </a:t>
            </a:r>
            <a:r>
              <a:rPr lang="it-IT" dirty="0" err="1"/>
              <a:t>specialize</a:t>
            </a:r>
            <a:r>
              <a:rPr lang="it-IT" dirty="0"/>
              <a:t> in </a:t>
            </a:r>
            <a:r>
              <a:rPr lang="it-IT" dirty="0" err="1"/>
              <a:t>recognizing</a:t>
            </a:r>
            <a:r>
              <a:rPr lang="it-IT" dirty="0"/>
              <a:t> </a:t>
            </a:r>
            <a:r>
              <a:rPr lang="it-IT" dirty="0" err="1"/>
              <a:t>features</a:t>
            </a:r>
            <a:r>
              <a:rPr lang="it-IT" dirty="0"/>
              <a:t>.</a:t>
            </a:r>
          </a:p>
          <a:p>
            <a:r>
              <a:rPr lang="it-IT" dirty="0"/>
              <a:t>Training a single </a:t>
            </a:r>
            <a:r>
              <a:rPr lang="it-IT" dirty="0" err="1"/>
              <a:t>layer</a:t>
            </a:r>
            <a:r>
              <a:rPr lang="it-IT" dirty="0"/>
              <a:t> with a batch of 128 </a:t>
            </a:r>
            <a:r>
              <a:rPr lang="it-IT" dirty="0" err="1"/>
              <a:t>different</a:t>
            </a:r>
            <a:r>
              <a:rPr lang="it-IT" dirty="0"/>
              <a:t> </a:t>
            </a:r>
            <a:r>
              <a:rPr lang="it-IT" dirty="0" err="1"/>
              <a:t>causes</a:t>
            </a:r>
            <a:r>
              <a:rPr lang="it-IT" dirty="0"/>
              <a:t> some </a:t>
            </a:r>
            <a:r>
              <a:rPr lang="it-IT" dirty="0" err="1"/>
              <a:t>weights</a:t>
            </a:r>
            <a:r>
              <a:rPr lang="it-IT" dirty="0"/>
              <a:t> to </a:t>
            </a:r>
            <a:r>
              <a:rPr lang="it-IT" dirty="0" err="1"/>
              <a:t>stabilize</a:t>
            </a:r>
            <a:r>
              <a:rPr lang="it-IT" dirty="0"/>
              <a:t> </a:t>
            </a:r>
            <a:r>
              <a:rPr lang="it-IT" dirty="0" err="1"/>
              <a:t>around</a:t>
            </a:r>
            <a:r>
              <a:rPr lang="it-IT" dirty="0"/>
              <a:t> </a:t>
            </a:r>
            <a:r>
              <a:rPr lang="it-IT" dirty="0" err="1"/>
              <a:t>values</a:t>
            </a:r>
            <a:r>
              <a:rPr lang="it-IT" dirty="0"/>
              <a:t> </a:t>
            </a:r>
            <a:r>
              <a:rPr lang="it-IT" dirty="0" err="1"/>
              <a:t>never</a:t>
            </a:r>
            <a:r>
              <a:rPr lang="it-IT" dirty="0"/>
              <a:t> </a:t>
            </a:r>
            <a:r>
              <a:rPr lang="it-IT" dirty="0" err="1"/>
              <a:t>greater</a:t>
            </a:r>
            <a:r>
              <a:rPr lang="it-IT" dirty="0"/>
              <a:t> </a:t>
            </a:r>
            <a:r>
              <a:rPr lang="it-IT" dirty="0" err="1"/>
              <a:t>than</a:t>
            </a:r>
            <a:r>
              <a:rPr lang="it-IT" dirty="0"/>
              <a:t> 100 circa and </a:t>
            </a:r>
            <a:r>
              <a:rPr lang="it-IT" dirty="0" err="1"/>
              <a:t>other</a:t>
            </a:r>
            <a:r>
              <a:rPr lang="it-IT" dirty="0"/>
              <a:t> to be </a:t>
            </a:r>
            <a:r>
              <a:rPr lang="it-IT" dirty="0" err="1"/>
              <a:t>between</a:t>
            </a:r>
            <a:r>
              <a:rPr lang="it-IT" dirty="0"/>
              <a:t> 0 and 1. Training </a:t>
            </a:r>
            <a:r>
              <a:rPr lang="it-IT" dirty="0" err="1"/>
              <a:t>instead</a:t>
            </a:r>
            <a:r>
              <a:rPr lang="it-IT" dirty="0"/>
              <a:t> the </a:t>
            </a:r>
            <a:r>
              <a:rPr lang="it-IT" dirty="0" err="1"/>
              <a:t>layer</a:t>
            </a:r>
            <a:r>
              <a:rPr lang="it-IT" dirty="0"/>
              <a:t> with a batch of 128 </a:t>
            </a:r>
            <a:r>
              <a:rPr lang="it-IT" dirty="0" err="1"/>
              <a:t>identical</a:t>
            </a:r>
            <a:r>
              <a:rPr lang="it-IT" dirty="0"/>
              <a:t> images some </a:t>
            </a:r>
            <a:r>
              <a:rPr lang="it-IT" dirty="0" err="1"/>
              <a:t>weights</a:t>
            </a:r>
            <a:r>
              <a:rPr lang="it-IT" dirty="0"/>
              <a:t> ‘</a:t>
            </a:r>
            <a:r>
              <a:rPr lang="it-IT" dirty="0" err="1"/>
              <a:t>explodes</a:t>
            </a:r>
            <a:r>
              <a:rPr lang="it-IT" dirty="0"/>
              <a:t>’ and </a:t>
            </a:r>
            <a:r>
              <a:rPr lang="it-IT" dirty="0" err="1"/>
              <a:t>reach</a:t>
            </a:r>
            <a:r>
              <a:rPr lang="it-IT" dirty="0"/>
              <a:t> </a:t>
            </a:r>
            <a:r>
              <a:rPr lang="it-IT" dirty="0" err="1"/>
              <a:t>values</a:t>
            </a:r>
            <a:r>
              <a:rPr lang="it-IT" dirty="0"/>
              <a:t> in the </a:t>
            </a:r>
            <a:r>
              <a:rPr lang="it-IT" dirty="0" err="1"/>
              <a:t>order</a:t>
            </a:r>
            <a:r>
              <a:rPr lang="it-IT" dirty="0"/>
              <a:t> of </a:t>
            </a:r>
            <a:r>
              <a:rPr lang="it-IT" dirty="0" err="1"/>
              <a:t>tens</a:t>
            </a:r>
            <a:r>
              <a:rPr lang="it-IT" dirty="0"/>
              <a:t> of </a:t>
            </a:r>
            <a:r>
              <a:rPr lang="it-IT" dirty="0" err="1"/>
              <a:t>thousands</a:t>
            </a:r>
            <a:r>
              <a:rPr lang="it-IT" dirty="0"/>
              <a:t>, </a:t>
            </a:r>
            <a:r>
              <a:rPr lang="it-IT" dirty="0" err="1"/>
              <a:t>while</a:t>
            </a:r>
            <a:r>
              <a:rPr lang="it-IT" dirty="0"/>
              <a:t> </a:t>
            </a:r>
            <a:r>
              <a:rPr lang="it-IT" dirty="0" err="1"/>
              <a:t>others</a:t>
            </a:r>
            <a:r>
              <a:rPr lang="it-IT" dirty="0"/>
              <a:t> </a:t>
            </a:r>
            <a:r>
              <a:rPr lang="it-IT" dirty="0" err="1"/>
              <a:t>remain</a:t>
            </a:r>
            <a:r>
              <a:rPr lang="it-IT" dirty="0"/>
              <a:t> in the </a:t>
            </a:r>
            <a:r>
              <a:rPr lang="it-IT" dirty="0" err="1"/>
              <a:t>same</a:t>
            </a:r>
            <a:r>
              <a:rPr lang="it-IT" dirty="0"/>
              <a:t> small </a:t>
            </a:r>
            <a:r>
              <a:rPr lang="it-IT" dirty="0" err="1"/>
              <a:t>range</a:t>
            </a:r>
            <a:r>
              <a:rPr lang="it-IT" dirty="0"/>
              <a:t>.</a:t>
            </a:r>
          </a:p>
          <a:p>
            <a:r>
              <a:rPr lang="it-IT" dirty="0" err="1"/>
              <a:t>We</a:t>
            </a:r>
            <a:r>
              <a:rPr lang="it-IT" dirty="0"/>
              <a:t> </a:t>
            </a:r>
            <a:r>
              <a:rPr lang="it-IT" dirty="0" err="1"/>
              <a:t>interpreted</a:t>
            </a:r>
            <a:r>
              <a:rPr lang="it-IT" dirty="0"/>
              <a:t> </a:t>
            </a:r>
            <a:r>
              <a:rPr lang="it-IT" dirty="0" err="1"/>
              <a:t>this</a:t>
            </a:r>
            <a:r>
              <a:rPr lang="it-IT" dirty="0"/>
              <a:t> </a:t>
            </a:r>
            <a:r>
              <a:rPr lang="it-IT" dirty="0" err="1"/>
              <a:t>as</a:t>
            </a:r>
            <a:r>
              <a:rPr lang="it-IT" dirty="0"/>
              <a:t> a ‘</a:t>
            </a:r>
            <a:r>
              <a:rPr lang="it-IT" dirty="0" err="1"/>
              <a:t>proof</a:t>
            </a:r>
            <a:r>
              <a:rPr lang="it-IT" dirty="0"/>
              <a:t>’ </a:t>
            </a:r>
            <a:r>
              <a:rPr lang="it-IT" dirty="0" err="1"/>
              <a:t>that</a:t>
            </a:r>
            <a:r>
              <a:rPr lang="it-IT" dirty="0"/>
              <a:t> some </a:t>
            </a:r>
            <a:r>
              <a:rPr lang="it-IT" dirty="0" err="1"/>
              <a:t>neurons</a:t>
            </a:r>
            <a:r>
              <a:rPr lang="it-IT" dirty="0"/>
              <a:t> </a:t>
            </a:r>
            <a:r>
              <a:rPr lang="it-IT" dirty="0" err="1"/>
              <a:t>strongly</a:t>
            </a:r>
            <a:r>
              <a:rPr lang="it-IT" dirty="0"/>
              <a:t> </a:t>
            </a:r>
            <a:r>
              <a:rPr lang="it-IT" dirty="0" err="1"/>
              <a:t>learn</a:t>
            </a:r>
            <a:r>
              <a:rPr lang="it-IT" dirty="0"/>
              <a:t> to </a:t>
            </a:r>
            <a:r>
              <a:rPr lang="it-IT" dirty="0" err="1"/>
              <a:t>recognize</a:t>
            </a:r>
            <a:r>
              <a:rPr lang="it-IT" dirty="0"/>
              <a:t> </a:t>
            </a:r>
            <a:r>
              <a:rPr lang="it-IT" dirty="0" err="1"/>
              <a:t>certain</a:t>
            </a:r>
            <a:r>
              <a:rPr lang="it-IT" dirty="0"/>
              <a:t> </a:t>
            </a:r>
            <a:r>
              <a:rPr lang="it-IT" dirty="0" err="1"/>
              <a:t>features</a:t>
            </a:r>
            <a:r>
              <a:rPr lang="it-IT" dirty="0"/>
              <a:t> and </a:t>
            </a:r>
            <a:r>
              <a:rPr lang="it-IT" dirty="0" err="1"/>
              <a:t>increase</a:t>
            </a:r>
            <a:r>
              <a:rPr lang="it-IT" dirty="0"/>
              <a:t> </a:t>
            </a:r>
            <a:r>
              <a:rPr lang="it-IT" dirty="0" err="1"/>
              <a:t>their</a:t>
            </a:r>
            <a:r>
              <a:rPr lang="it-IT" dirty="0"/>
              <a:t> </a:t>
            </a:r>
            <a:r>
              <a:rPr lang="it-IT" dirty="0" err="1"/>
              <a:t>weight</a:t>
            </a:r>
            <a:r>
              <a:rPr lang="it-IT" dirty="0"/>
              <a:t> with </a:t>
            </a:r>
            <a:r>
              <a:rPr lang="it-IT" dirty="0" err="1"/>
              <a:t>respect</a:t>
            </a:r>
            <a:r>
              <a:rPr lang="it-IT" dirty="0"/>
              <a:t> to the </a:t>
            </a:r>
            <a:r>
              <a:rPr lang="it-IT" dirty="0" err="1"/>
              <a:t>others</a:t>
            </a:r>
            <a:r>
              <a:rPr lang="it-IT" dirty="0"/>
              <a:t> </a:t>
            </a:r>
            <a:r>
              <a:rPr lang="it-IT" dirty="0" err="1"/>
              <a:t>since</a:t>
            </a:r>
            <a:r>
              <a:rPr lang="it-IT" dirty="0"/>
              <a:t> </a:t>
            </a:r>
            <a:r>
              <a:rPr lang="it-IT" dirty="0" err="1"/>
              <a:t>they</a:t>
            </a:r>
            <a:r>
              <a:rPr lang="it-IT" dirty="0"/>
              <a:t> are </a:t>
            </a:r>
            <a:r>
              <a:rPr lang="it-IT" dirty="0" err="1"/>
              <a:t>learning</a:t>
            </a:r>
            <a:r>
              <a:rPr lang="it-IT" dirty="0"/>
              <a:t> the </a:t>
            </a:r>
            <a:r>
              <a:rPr lang="it-IT" dirty="0" err="1"/>
              <a:t>same</a:t>
            </a:r>
            <a:r>
              <a:rPr lang="it-IT" dirty="0"/>
              <a:t> </a:t>
            </a:r>
            <a:r>
              <a:rPr lang="it-IT" dirty="0" err="1"/>
              <a:t>features</a:t>
            </a:r>
            <a:r>
              <a:rPr lang="it-IT" dirty="0"/>
              <a:t> </a:t>
            </a:r>
            <a:r>
              <a:rPr lang="it-IT" dirty="0" err="1"/>
              <a:t>at</a:t>
            </a:r>
            <a:r>
              <a:rPr lang="it-IT" dirty="0"/>
              <a:t> </a:t>
            </a:r>
            <a:r>
              <a:rPr lang="it-IT" dirty="0" err="1"/>
              <a:t>each</a:t>
            </a:r>
            <a:r>
              <a:rPr lang="it-IT" dirty="0"/>
              <a:t> </a:t>
            </a:r>
            <a:r>
              <a:rPr lang="it-IT" dirty="0" err="1"/>
              <a:t>iteration</a:t>
            </a:r>
            <a:r>
              <a:rPr lang="it-IT" dirty="0"/>
              <a:t>.</a:t>
            </a:r>
          </a:p>
          <a:p>
            <a:endParaRPr lang="it-IT" dirty="0"/>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24</a:t>
            </a:fld>
            <a:endParaRPr lang="en" dirty="0">
              <a:solidFill>
                <a:schemeClr val="bg1"/>
              </a:solidFill>
            </a:endParaRPr>
          </a:p>
        </p:txBody>
      </p:sp>
    </p:spTree>
    <p:extLst>
      <p:ext uri="{BB962C8B-B14F-4D97-AF65-F5344CB8AC3E}">
        <p14:creationId xmlns:p14="http://schemas.microsoft.com/office/powerpoint/2010/main" val="4086212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err="1"/>
              <a:t>Speedup</a:t>
            </a:r>
            <a:r>
              <a:rPr lang="it-IT" dirty="0"/>
              <a:t> </a:t>
            </a:r>
            <a:r>
              <a:rPr lang="it-IT" dirty="0" err="1"/>
              <a:t>results</a:t>
            </a:r>
            <a:endParaRPr lang="it-IT" dirty="0"/>
          </a:p>
        </p:txBody>
      </p:sp>
      <p:sp>
        <p:nvSpPr>
          <p:cNvPr id="3" name="Segnaposto testo 2"/>
          <p:cNvSpPr>
            <a:spLocks noGrp="1"/>
          </p:cNvSpPr>
          <p:nvPr>
            <p:ph type="body" idx="1"/>
          </p:nvPr>
        </p:nvSpPr>
        <p:spPr>
          <a:xfrm>
            <a:off x="311700" y="607800"/>
            <a:ext cx="8520600" cy="3961075"/>
          </a:xfrm>
        </p:spPr>
        <p:txBody>
          <a:bodyPr/>
          <a:lstStyle/>
          <a:p>
            <a:r>
              <a:rPr lang="it-IT" dirty="0" err="1"/>
              <a:t>Average</a:t>
            </a:r>
            <a:r>
              <a:rPr lang="it-IT" dirty="0"/>
              <a:t> </a:t>
            </a:r>
            <a:r>
              <a:rPr lang="it-IT" dirty="0" err="1"/>
              <a:t>execution</a:t>
            </a:r>
            <a:r>
              <a:rPr lang="it-IT" dirty="0"/>
              <a:t> </a:t>
            </a:r>
            <a:r>
              <a:rPr lang="it-IT" dirty="0" err="1"/>
              <a:t>times</a:t>
            </a:r>
            <a:r>
              <a:rPr lang="it-IT" dirty="0"/>
              <a:t> for network and training </a:t>
            </a:r>
            <a:r>
              <a:rPr lang="it-IT" dirty="0" err="1"/>
              <a:t>algorithm</a:t>
            </a:r>
            <a:r>
              <a:rPr lang="it-IT" dirty="0"/>
              <a:t> (Intel 4 </a:t>
            </a:r>
            <a:r>
              <a:rPr lang="it-IT" dirty="0" err="1"/>
              <a:t>cores</a:t>
            </a:r>
            <a:r>
              <a:rPr lang="it-IT" dirty="0"/>
              <a:t> </a:t>
            </a:r>
            <a:r>
              <a:rPr lang="it-IT" dirty="0" err="1"/>
              <a:t>proc</a:t>
            </a:r>
            <a:r>
              <a:rPr lang="it-IT" dirty="0"/>
              <a:t>):</a:t>
            </a:r>
          </a:p>
          <a:p>
            <a:r>
              <a:rPr lang="it-IT" dirty="0"/>
              <a:t>Training </a:t>
            </a:r>
            <a:r>
              <a:rPr lang="it-IT" dirty="0" err="1"/>
              <a:t>algorithm</a:t>
            </a:r>
            <a:r>
              <a:rPr lang="it-IT" dirty="0"/>
              <a:t> (for single </a:t>
            </a:r>
            <a:r>
              <a:rPr lang="it-IT" dirty="0" err="1"/>
              <a:t>layer</a:t>
            </a:r>
            <a:r>
              <a:rPr lang="it-IT" dirty="0"/>
              <a:t>):</a:t>
            </a:r>
          </a:p>
          <a:p>
            <a:pPr marL="285750" indent="-285750">
              <a:buFont typeface="Arial" panose="020B0604020202020204" pitchFamily="34" charset="0"/>
              <a:buChar char="•"/>
            </a:pPr>
            <a:r>
              <a:rPr lang="it-IT" dirty="0"/>
              <a:t>Serial </a:t>
            </a:r>
            <a:r>
              <a:rPr lang="it-IT" dirty="0" err="1"/>
              <a:t>execution</a:t>
            </a:r>
            <a:r>
              <a:rPr lang="it-IT" dirty="0"/>
              <a:t>:	0.713 s</a:t>
            </a:r>
          </a:p>
          <a:p>
            <a:pPr marL="285750" indent="-285750">
              <a:buFont typeface="Arial" panose="020B0604020202020204" pitchFamily="34" charset="0"/>
              <a:buChar char="•"/>
            </a:pPr>
            <a:r>
              <a:rPr lang="it-IT" dirty="0" err="1"/>
              <a:t>Parallelized</a:t>
            </a:r>
            <a:r>
              <a:rPr lang="it-IT" dirty="0"/>
              <a:t> </a:t>
            </a:r>
            <a:r>
              <a:rPr lang="it-IT" dirty="0" err="1"/>
              <a:t>execution</a:t>
            </a:r>
            <a:r>
              <a:rPr lang="it-IT" dirty="0"/>
              <a:t>	0.445 s</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25</a:t>
            </a:fld>
            <a:endParaRPr lang="en" dirty="0">
              <a:solidFill>
                <a:schemeClr val="bg1"/>
              </a:solidFill>
            </a:endParaRPr>
          </a:p>
        </p:txBody>
      </p:sp>
    </p:spTree>
    <p:extLst>
      <p:ext uri="{BB962C8B-B14F-4D97-AF65-F5344CB8AC3E}">
        <p14:creationId xmlns:p14="http://schemas.microsoft.com/office/powerpoint/2010/main" val="381911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0"/>
            <a:ext cx="8520600" cy="607800"/>
          </a:xfrm>
          <a:prstGeom prst="rect">
            <a:avLst/>
          </a:prstGeom>
        </p:spPr>
        <p:txBody>
          <a:bodyPr lIns="91425" tIns="91425" rIns="91425" bIns="91425" anchor="t" anchorCtr="0">
            <a:noAutofit/>
          </a:bodyPr>
          <a:lstStyle/>
          <a:p>
            <a:pPr lvl="0" rtl="0">
              <a:spcBef>
                <a:spcPts val="0"/>
              </a:spcBef>
              <a:buNone/>
            </a:pPr>
            <a:r>
              <a:rPr lang="en" dirty="0"/>
              <a:t>Speedup results</a:t>
            </a:r>
          </a:p>
        </p:txBody>
      </p:sp>
      <p:sp>
        <p:nvSpPr>
          <p:cNvPr id="123" name="Shape 123"/>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sz="1400" dirty="0"/>
          </a:p>
          <a:p>
            <a:pPr lvl="0">
              <a:spcBef>
                <a:spcPts val="0"/>
              </a:spcBef>
              <a:buNone/>
            </a:pPr>
            <a:endParaRPr lang="en" sz="1400" dirty="0"/>
          </a:p>
          <a:p>
            <a:pPr lvl="0">
              <a:spcBef>
                <a:spcPts val="0"/>
              </a:spcBef>
              <a:buNone/>
            </a:pPr>
            <a:endParaRPr lang="en" sz="1400" dirty="0"/>
          </a:p>
          <a:p>
            <a:pPr lvl="0">
              <a:spcBef>
                <a:spcPts val="0"/>
              </a:spcBef>
              <a:buNone/>
            </a:pPr>
            <a:endParaRPr lang="en" sz="1400" dirty="0"/>
          </a:p>
          <a:p>
            <a:endParaRPr lang="en" sz="1400" dirty="0"/>
          </a:p>
          <a:p>
            <a:pPr marL="285750" indent="-285750">
              <a:buFont typeface="Arial" panose="020B0604020202020204" pitchFamily="34" charset="0"/>
              <a:buChar char="•"/>
            </a:pPr>
            <a:r>
              <a:rPr lang="en" sz="1400" dirty="0"/>
              <a:t>Seq 7 (single CNN until layer 7) : 16.5912 s (mean)</a:t>
            </a:r>
          </a:p>
          <a:p>
            <a:pPr marL="285750" indent="-285750">
              <a:buFont typeface="Arial" panose="020B0604020202020204" pitchFamily="34" charset="0"/>
              <a:buChar char="•"/>
            </a:pPr>
            <a:r>
              <a:rPr lang="en" sz="1400" dirty="0"/>
              <a:t>Par 7 (single CNN with parallel loops until layer 7) :  8.717 s (mean)</a:t>
            </a:r>
          </a:p>
          <a:p>
            <a:pPr marL="285750" lvl="0" indent="-285750">
              <a:buFont typeface="Arial" panose="020B0604020202020204" pitchFamily="34" charset="0"/>
              <a:buChar char="•"/>
            </a:pPr>
            <a:r>
              <a:rPr lang="en" sz="1400" dirty="0"/>
              <a:t>Final (two parallel CNN) : 24.412 s (mean)</a:t>
            </a:r>
          </a:p>
        </p:txBody>
      </p:sp>
      <p:graphicFrame>
        <p:nvGraphicFramePr>
          <p:cNvPr id="5" name="Grafico 4"/>
          <p:cNvGraphicFramePr/>
          <p:nvPr/>
        </p:nvGraphicFramePr>
        <p:xfrm>
          <a:off x="1727199" y="410000"/>
          <a:ext cx="6270283" cy="3205397"/>
        </p:xfrm>
        <a:graphic>
          <a:graphicData uri="http://schemas.openxmlformats.org/drawingml/2006/chart">
            <c:chart xmlns:c="http://schemas.openxmlformats.org/drawingml/2006/chart" xmlns:r="http://schemas.openxmlformats.org/officeDocument/2006/relationships" r:id="rId3"/>
          </a:graphicData>
        </a:graphic>
      </p:graphicFrame>
      <p:sp>
        <p:nvSpPr>
          <p:cNvPr id="3" name="Segnaposto numero diapositiva 2"/>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26</a:t>
            </a:fld>
            <a:endParaRPr lang="en" dirty="0">
              <a:solidFill>
                <a:schemeClr val="bg1"/>
              </a:solidFill>
            </a:endParaRPr>
          </a:p>
        </p:txBody>
      </p:sp>
    </p:spTree>
    <p:extLst>
      <p:ext uri="{BB962C8B-B14F-4D97-AF65-F5344CB8AC3E}">
        <p14:creationId xmlns:p14="http://schemas.microsoft.com/office/powerpoint/2010/main" val="1229315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0"/>
            <a:ext cx="8520600" cy="607800"/>
          </a:xfrm>
          <a:prstGeom prst="rect">
            <a:avLst/>
          </a:prstGeom>
        </p:spPr>
        <p:txBody>
          <a:bodyPr lIns="91425" tIns="91425" rIns="91425" bIns="91425" anchor="t" anchorCtr="0">
            <a:noAutofit/>
          </a:bodyPr>
          <a:lstStyle/>
          <a:p>
            <a:pPr lvl="0" rtl="0">
              <a:spcBef>
                <a:spcPts val="0"/>
              </a:spcBef>
              <a:buNone/>
            </a:pPr>
            <a:r>
              <a:rPr lang="en" dirty="0"/>
              <a:t>Speedup results - 2</a:t>
            </a:r>
          </a:p>
        </p:txBody>
      </p:sp>
      <p:sp>
        <p:nvSpPr>
          <p:cNvPr id="123" name="Shape 123"/>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sz="1400" dirty="0"/>
          </a:p>
          <a:p>
            <a:pPr lvl="0">
              <a:spcBef>
                <a:spcPts val="0"/>
              </a:spcBef>
              <a:buNone/>
            </a:pPr>
            <a:endParaRPr lang="en" sz="1400" dirty="0"/>
          </a:p>
          <a:p>
            <a:pPr lvl="0">
              <a:spcBef>
                <a:spcPts val="0"/>
              </a:spcBef>
              <a:buNone/>
            </a:pPr>
            <a:endParaRPr lang="en" sz="1400" dirty="0"/>
          </a:p>
          <a:p>
            <a:pPr lvl="0">
              <a:spcBef>
                <a:spcPts val="0"/>
              </a:spcBef>
              <a:buNone/>
            </a:pPr>
            <a:endParaRPr lang="en" sz="1400" dirty="0"/>
          </a:p>
          <a:p>
            <a:endParaRPr lang="en" sz="1400" dirty="0"/>
          </a:p>
          <a:p>
            <a:pPr marL="285750" indent="-285750">
              <a:buFont typeface="Arial" panose="020B0604020202020204" pitchFamily="34" charset="0"/>
              <a:buChar char="•"/>
            </a:pPr>
            <a:r>
              <a:rPr lang="it-IT" sz="1400" dirty="0"/>
              <a:t>Serial </a:t>
            </a:r>
            <a:r>
              <a:rPr lang="it-IT" sz="1400" dirty="0" err="1"/>
              <a:t>execution</a:t>
            </a:r>
            <a:r>
              <a:rPr lang="it-IT" sz="1400" dirty="0"/>
              <a:t>: 0.713 s (</a:t>
            </a:r>
            <a:r>
              <a:rPr lang="it-IT" sz="1400" dirty="0" err="1"/>
              <a:t>mean</a:t>
            </a:r>
            <a:r>
              <a:rPr lang="it-IT" sz="1400" dirty="0"/>
              <a:t>)</a:t>
            </a:r>
          </a:p>
          <a:p>
            <a:pPr marL="285750" indent="-285750">
              <a:buFont typeface="Arial" panose="020B0604020202020204" pitchFamily="34" charset="0"/>
              <a:buChar char="•"/>
            </a:pPr>
            <a:r>
              <a:rPr lang="it-IT" sz="1400" dirty="0" err="1"/>
              <a:t>Parallelized</a:t>
            </a:r>
            <a:r>
              <a:rPr lang="it-IT" sz="1400" dirty="0"/>
              <a:t> </a:t>
            </a:r>
            <a:r>
              <a:rPr lang="it-IT" sz="1400" dirty="0" err="1"/>
              <a:t>execution</a:t>
            </a:r>
            <a:r>
              <a:rPr lang="it-IT" sz="1400" dirty="0"/>
              <a:t>: 0.445 s (</a:t>
            </a:r>
            <a:r>
              <a:rPr lang="it-IT" sz="1400" dirty="0" err="1"/>
              <a:t>mean</a:t>
            </a:r>
            <a:r>
              <a:rPr lang="it-IT" sz="1400" dirty="0"/>
              <a:t>)</a:t>
            </a:r>
          </a:p>
        </p:txBody>
      </p:sp>
      <p:graphicFrame>
        <p:nvGraphicFramePr>
          <p:cNvPr id="5" name="Grafico 4"/>
          <p:cNvGraphicFramePr/>
          <p:nvPr>
            <p:extLst>
              <p:ext uri="{D42A27DB-BD31-4B8C-83A1-F6EECF244321}">
                <p14:modId xmlns:p14="http://schemas.microsoft.com/office/powerpoint/2010/main" val="3935529375"/>
              </p:ext>
            </p:extLst>
          </p:nvPr>
        </p:nvGraphicFramePr>
        <p:xfrm>
          <a:off x="1727199" y="410000"/>
          <a:ext cx="6270283" cy="3205397"/>
        </p:xfrm>
        <a:graphic>
          <a:graphicData uri="http://schemas.openxmlformats.org/drawingml/2006/chart">
            <c:chart xmlns:c="http://schemas.openxmlformats.org/drawingml/2006/chart" xmlns:r="http://schemas.openxmlformats.org/officeDocument/2006/relationships" r:id="rId3"/>
          </a:graphicData>
        </a:graphic>
      </p:graphicFrame>
      <p:sp>
        <p:nvSpPr>
          <p:cNvPr id="3" name="Segnaposto numero diapositiva 2"/>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27</a:t>
            </a:fld>
            <a:endParaRPr lang="en"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err="1"/>
              <a:t>Speedup</a:t>
            </a:r>
            <a:r>
              <a:rPr lang="it-IT" dirty="0"/>
              <a:t> </a:t>
            </a:r>
            <a:r>
              <a:rPr lang="it-IT" dirty="0" err="1"/>
              <a:t>results</a:t>
            </a:r>
            <a:r>
              <a:rPr lang="it-IT" dirty="0"/>
              <a:t> - 3</a:t>
            </a:r>
          </a:p>
        </p:txBody>
      </p:sp>
      <p:sp>
        <p:nvSpPr>
          <p:cNvPr id="3" name="Segnaposto testo 2"/>
          <p:cNvSpPr>
            <a:spLocks noGrp="1"/>
          </p:cNvSpPr>
          <p:nvPr>
            <p:ph type="body" idx="1"/>
          </p:nvPr>
        </p:nvSpPr>
        <p:spPr>
          <a:xfrm>
            <a:off x="311700" y="607800"/>
            <a:ext cx="8520600" cy="3961075"/>
          </a:xfrm>
        </p:spPr>
        <p:txBody>
          <a:bodyPr/>
          <a:lstStyle/>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Speedup</a:t>
            </a:r>
            <a:r>
              <a:rPr lang="it-IT" dirty="0"/>
              <a:t> of </a:t>
            </a:r>
            <a:r>
              <a:rPr lang="it-IT" dirty="0" err="1"/>
              <a:t>around</a:t>
            </a:r>
            <a:r>
              <a:rPr lang="it-IT" dirty="0"/>
              <a:t> 62% for training</a:t>
            </a:r>
          </a:p>
          <a:p>
            <a:pPr marL="285750" indent="-285750">
              <a:buFont typeface="Arial" panose="020B0604020202020204" pitchFamily="34" charset="0"/>
              <a:buChar char="•"/>
            </a:pPr>
            <a:r>
              <a:rPr lang="it-IT" dirty="0" err="1"/>
              <a:t>Speedup</a:t>
            </a:r>
            <a:r>
              <a:rPr lang="it-IT" dirty="0"/>
              <a:t> of </a:t>
            </a:r>
            <a:r>
              <a:rPr lang="it-IT" dirty="0" err="1"/>
              <a:t>around</a:t>
            </a:r>
            <a:r>
              <a:rPr lang="it-IT" dirty="0"/>
              <a:t> 52% for the network</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28</a:t>
            </a:fld>
            <a:endParaRPr lang="en" dirty="0">
              <a:solidFill>
                <a:schemeClr val="bg1"/>
              </a:solidFill>
            </a:endParaRPr>
          </a:p>
        </p:txBody>
      </p:sp>
    </p:spTree>
    <p:extLst>
      <p:ext uri="{BB962C8B-B14F-4D97-AF65-F5344CB8AC3E}">
        <p14:creationId xmlns:p14="http://schemas.microsoft.com/office/powerpoint/2010/main" val="16543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err="1"/>
              <a:t>OpenMP</a:t>
            </a:r>
            <a:endParaRPr lang="it-IT" dirty="0"/>
          </a:p>
        </p:txBody>
      </p:sp>
      <p:sp>
        <p:nvSpPr>
          <p:cNvPr id="3" name="Segnaposto testo 2"/>
          <p:cNvSpPr>
            <a:spLocks noGrp="1"/>
          </p:cNvSpPr>
          <p:nvPr>
            <p:ph type="body" idx="1"/>
          </p:nvPr>
        </p:nvSpPr>
        <p:spPr>
          <a:xfrm>
            <a:off x="311700" y="607800"/>
            <a:ext cx="8520600" cy="3961075"/>
          </a:xfrm>
        </p:spPr>
        <p:txBody>
          <a:bodyPr/>
          <a:lstStyle/>
          <a:p>
            <a:r>
              <a:rPr lang="it-IT" dirty="0" err="1"/>
              <a:t>OpenMP</a:t>
            </a:r>
            <a:r>
              <a:rPr lang="it-IT" dirty="0"/>
              <a:t> </a:t>
            </a:r>
            <a:r>
              <a:rPr lang="it-IT" dirty="0" err="1"/>
              <a:t>is</a:t>
            </a:r>
            <a:r>
              <a:rPr lang="it-IT" dirty="0"/>
              <a:t> </a:t>
            </a:r>
            <a:r>
              <a:rPr lang="it-IT" dirty="0" err="1"/>
              <a:t>less</a:t>
            </a:r>
            <a:r>
              <a:rPr lang="it-IT" dirty="0"/>
              <a:t> </a:t>
            </a:r>
            <a:r>
              <a:rPr lang="it-IT" dirty="0" err="1"/>
              <a:t>powerful</a:t>
            </a:r>
            <a:r>
              <a:rPr lang="it-IT" dirty="0"/>
              <a:t> </a:t>
            </a:r>
            <a:r>
              <a:rPr lang="it-IT" dirty="0" err="1"/>
              <a:t>than</a:t>
            </a:r>
            <a:r>
              <a:rPr lang="it-IT" dirty="0"/>
              <a:t> CUDA </a:t>
            </a:r>
            <a:r>
              <a:rPr lang="it-IT" dirty="0" err="1"/>
              <a:t>but</a:t>
            </a:r>
            <a:r>
              <a:rPr lang="it-IT" dirty="0"/>
              <a:t> </a:t>
            </a:r>
            <a:r>
              <a:rPr lang="it-IT" dirty="0" err="1"/>
              <a:t>is</a:t>
            </a:r>
            <a:r>
              <a:rPr lang="it-IT" dirty="0"/>
              <a:t> </a:t>
            </a:r>
            <a:r>
              <a:rPr lang="it-IT" dirty="0" err="1"/>
              <a:t>much</a:t>
            </a:r>
            <a:r>
              <a:rPr lang="it-IT" dirty="0"/>
              <a:t> </a:t>
            </a:r>
            <a:r>
              <a:rPr lang="it-IT" dirty="0" err="1"/>
              <a:t>easier</a:t>
            </a:r>
            <a:r>
              <a:rPr lang="it-IT" dirty="0"/>
              <a:t> to </a:t>
            </a:r>
            <a:r>
              <a:rPr lang="it-IT" dirty="0" err="1"/>
              <a:t>program</a:t>
            </a:r>
            <a:r>
              <a:rPr lang="it-IT" dirty="0"/>
              <a:t> and </a:t>
            </a:r>
            <a:r>
              <a:rPr lang="it-IT" dirty="0" err="1"/>
              <a:t>portable</a:t>
            </a:r>
            <a:r>
              <a:rPr lang="it-IT" dirty="0"/>
              <a:t> on </a:t>
            </a:r>
            <a:r>
              <a:rPr lang="it-IT" dirty="0" err="1"/>
              <a:t>different</a:t>
            </a:r>
            <a:r>
              <a:rPr lang="it-IT" dirty="0"/>
              <a:t> machine </a:t>
            </a:r>
            <a:r>
              <a:rPr lang="it-IT" dirty="0" err="1"/>
              <a:t>without</a:t>
            </a:r>
            <a:r>
              <a:rPr lang="it-IT" dirty="0"/>
              <a:t> </a:t>
            </a:r>
            <a:r>
              <a:rPr lang="it-IT" dirty="0" err="1"/>
              <a:t>proprietary</a:t>
            </a:r>
            <a:r>
              <a:rPr lang="it-IT" dirty="0"/>
              <a:t> Nvidia hardware.</a:t>
            </a:r>
          </a:p>
          <a:p>
            <a:r>
              <a:rPr lang="it-IT" dirty="0" err="1"/>
              <a:t>Since</a:t>
            </a:r>
            <a:r>
              <a:rPr lang="it-IT" dirty="0"/>
              <a:t> </a:t>
            </a:r>
            <a:r>
              <a:rPr lang="it-IT" dirty="0" err="1"/>
              <a:t>we</a:t>
            </a:r>
            <a:r>
              <a:rPr lang="it-IT" dirty="0"/>
              <a:t> </a:t>
            </a:r>
            <a:r>
              <a:rPr lang="it-IT" dirty="0" err="1"/>
              <a:t>wrote</a:t>
            </a:r>
            <a:r>
              <a:rPr lang="it-IT" dirty="0"/>
              <a:t> the code from scratch, </a:t>
            </a:r>
            <a:r>
              <a:rPr lang="it-IT" dirty="0" err="1"/>
              <a:t>without</a:t>
            </a:r>
            <a:r>
              <a:rPr lang="it-IT" dirty="0"/>
              <a:t> </a:t>
            </a:r>
            <a:r>
              <a:rPr lang="it-IT" dirty="0" err="1"/>
              <a:t>using</a:t>
            </a:r>
            <a:r>
              <a:rPr lang="it-IT" dirty="0"/>
              <a:t> </a:t>
            </a:r>
            <a:r>
              <a:rPr lang="it-IT" dirty="0" err="1"/>
              <a:t>any</a:t>
            </a:r>
            <a:r>
              <a:rPr lang="it-IT" dirty="0"/>
              <a:t> </a:t>
            </a:r>
            <a:r>
              <a:rPr lang="it-IT" dirty="0" err="1"/>
              <a:t>external</a:t>
            </a:r>
            <a:r>
              <a:rPr lang="it-IT" dirty="0"/>
              <a:t> </a:t>
            </a:r>
            <a:r>
              <a:rPr lang="it-IT" dirty="0" err="1"/>
              <a:t>library</a:t>
            </a:r>
            <a:r>
              <a:rPr lang="it-IT" dirty="0"/>
              <a:t>, the </a:t>
            </a:r>
            <a:r>
              <a:rPr lang="it-IT" dirty="0" err="1"/>
              <a:t>simplicity</a:t>
            </a:r>
            <a:r>
              <a:rPr lang="it-IT" dirty="0"/>
              <a:t> of the </a:t>
            </a:r>
            <a:r>
              <a:rPr lang="it-IT" dirty="0" err="1"/>
              <a:t>language</a:t>
            </a:r>
            <a:r>
              <a:rPr lang="it-IT" dirty="0"/>
              <a:t> </a:t>
            </a:r>
            <a:r>
              <a:rPr lang="it-IT" dirty="0" err="1"/>
              <a:t>was</a:t>
            </a:r>
            <a:r>
              <a:rPr lang="it-IT" dirty="0"/>
              <a:t> </a:t>
            </a:r>
            <a:r>
              <a:rPr lang="it-IT" dirty="0" err="1"/>
              <a:t>critical</a:t>
            </a:r>
            <a:r>
              <a:rPr lang="it-IT" dirty="0"/>
              <a:t> for </a:t>
            </a:r>
            <a:r>
              <a:rPr lang="it-IT" dirty="0" err="1"/>
              <a:t>our</a:t>
            </a:r>
            <a:r>
              <a:rPr lang="it-IT" dirty="0"/>
              <a:t> </a:t>
            </a:r>
            <a:r>
              <a:rPr lang="it-IT" dirty="0" err="1"/>
              <a:t>project</a:t>
            </a:r>
            <a:r>
              <a:rPr lang="it-IT" dirty="0"/>
              <a:t> due to the tight </a:t>
            </a:r>
            <a:r>
              <a:rPr lang="it-IT" dirty="0" err="1"/>
              <a:t>timeline</a:t>
            </a:r>
            <a:r>
              <a:rPr lang="it-IT" dirty="0"/>
              <a:t> and </a:t>
            </a:r>
            <a:r>
              <a:rPr lang="it-IT" dirty="0" err="1"/>
              <a:t>our</a:t>
            </a:r>
            <a:r>
              <a:rPr lang="it-IT" dirty="0"/>
              <a:t> </a:t>
            </a:r>
            <a:r>
              <a:rPr lang="it-IT" dirty="0" err="1"/>
              <a:t>choice</a:t>
            </a:r>
            <a:r>
              <a:rPr lang="it-IT" dirty="0"/>
              <a:t> of an </a:t>
            </a:r>
            <a:r>
              <a:rPr lang="it-IT" dirty="0" err="1"/>
              <a:t>ambitious</a:t>
            </a:r>
            <a:r>
              <a:rPr lang="it-IT" dirty="0"/>
              <a:t> </a:t>
            </a:r>
            <a:r>
              <a:rPr lang="it-IT" dirty="0" err="1"/>
              <a:t>project</a:t>
            </a:r>
            <a:r>
              <a:rPr lang="it-IT" dirty="0"/>
              <a:t>. </a:t>
            </a:r>
            <a:r>
              <a:rPr lang="it-IT" dirty="0" err="1"/>
              <a:t>Also</a:t>
            </a:r>
            <a:r>
              <a:rPr lang="it-IT" dirty="0"/>
              <a:t> be </a:t>
            </a:r>
            <a:r>
              <a:rPr lang="it-IT" dirty="0" err="1"/>
              <a:t>able</a:t>
            </a:r>
            <a:r>
              <a:rPr lang="it-IT" dirty="0"/>
              <a:t> to </a:t>
            </a:r>
            <a:r>
              <a:rPr lang="it-IT" dirty="0" err="1"/>
              <a:t>run</a:t>
            </a:r>
            <a:r>
              <a:rPr lang="it-IT" dirty="0"/>
              <a:t> the code on </a:t>
            </a:r>
            <a:r>
              <a:rPr lang="it-IT" dirty="0" err="1"/>
              <a:t>any</a:t>
            </a:r>
            <a:r>
              <a:rPr lang="it-IT" dirty="0"/>
              <a:t> machine made the sharing of the code a </a:t>
            </a:r>
            <a:r>
              <a:rPr lang="it-IT" dirty="0" err="1"/>
              <a:t>whole</a:t>
            </a:r>
            <a:r>
              <a:rPr lang="it-IT" dirty="0"/>
              <a:t> </a:t>
            </a:r>
            <a:r>
              <a:rPr lang="it-IT" dirty="0" err="1"/>
              <a:t>lot</a:t>
            </a:r>
            <a:r>
              <a:rPr lang="it-IT" dirty="0"/>
              <a:t> </a:t>
            </a:r>
            <a:r>
              <a:rPr lang="it-IT" dirty="0" err="1"/>
              <a:t>easier</a:t>
            </a:r>
            <a:r>
              <a:rPr lang="it-IT" dirty="0"/>
              <a:t>.</a:t>
            </a:r>
          </a:p>
          <a:p>
            <a:endParaRPr lang="it-IT" dirty="0"/>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29</a:t>
            </a:fld>
            <a:endParaRPr lang="en" dirty="0">
              <a:solidFill>
                <a:schemeClr val="bg1"/>
              </a:solidFill>
            </a:endParaRPr>
          </a:p>
        </p:txBody>
      </p:sp>
    </p:spTree>
    <p:extLst>
      <p:ext uri="{BB962C8B-B14F-4D97-AF65-F5344CB8AC3E}">
        <p14:creationId xmlns:p14="http://schemas.microsoft.com/office/powerpoint/2010/main" val="3089438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err="1"/>
              <a:t>Introduction</a:t>
            </a:r>
            <a:endParaRPr lang="it-IT" dirty="0"/>
          </a:p>
        </p:txBody>
      </p:sp>
      <p:sp>
        <p:nvSpPr>
          <p:cNvPr id="3" name="Segnaposto testo 2"/>
          <p:cNvSpPr>
            <a:spLocks noGrp="1"/>
          </p:cNvSpPr>
          <p:nvPr>
            <p:ph type="body" idx="1"/>
          </p:nvPr>
        </p:nvSpPr>
        <p:spPr>
          <a:xfrm>
            <a:off x="311700" y="607800"/>
            <a:ext cx="8520600" cy="3961075"/>
          </a:xfrm>
        </p:spPr>
        <p:txBody>
          <a:bodyPr/>
          <a:lstStyle/>
          <a:p>
            <a:r>
              <a:rPr lang="it-IT" dirty="0" err="1"/>
              <a:t>Krizhevsky</a:t>
            </a:r>
            <a:r>
              <a:rPr lang="it-IT" dirty="0"/>
              <a:t>’ s and </a:t>
            </a:r>
            <a:r>
              <a:rPr lang="it-IT" dirty="0" err="1"/>
              <a:t>Sutskever</a:t>
            </a:r>
            <a:r>
              <a:rPr lang="it-IT" dirty="0"/>
              <a:t>’ s </a:t>
            </a:r>
            <a:r>
              <a:rPr lang="it-IT" dirty="0" err="1"/>
              <a:t>deep</a:t>
            </a:r>
            <a:r>
              <a:rPr lang="it-IT" dirty="0"/>
              <a:t> </a:t>
            </a:r>
            <a:r>
              <a:rPr lang="it-IT" dirty="0" err="1"/>
              <a:t>convolutional</a:t>
            </a:r>
            <a:r>
              <a:rPr lang="it-IT" dirty="0"/>
              <a:t> </a:t>
            </a:r>
            <a:r>
              <a:rPr lang="it-IT" dirty="0" err="1"/>
              <a:t>neural</a:t>
            </a:r>
            <a:r>
              <a:rPr lang="it-IT" dirty="0"/>
              <a:t> network </a:t>
            </a:r>
            <a:r>
              <a:rPr lang="it-IT" dirty="0" err="1"/>
              <a:t>is</a:t>
            </a:r>
            <a:r>
              <a:rPr lang="it-IT" dirty="0"/>
              <a:t> the state of the art for image </a:t>
            </a:r>
            <a:r>
              <a:rPr lang="it-IT" dirty="0" err="1"/>
              <a:t>recognition</a:t>
            </a:r>
            <a:r>
              <a:rPr lang="it-IT" dirty="0"/>
              <a:t> and </a:t>
            </a:r>
            <a:r>
              <a:rPr lang="it-IT" dirty="0" err="1"/>
              <a:t>classification</a:t>
            </a:r>
            <a:r>
              <a:rPr lang="it-IT" dirty="0"/>
              <a:t> </a:t>
            </a:r>
            <a:r>
              <a:rPr lang="it-IT" dirty="0" err="1"/>
              <a:t>problems</a:t>
            </a:r>
            <a:r>
              <a:rPr lang="it-IT" dirty="0"/>
              <a:t>.</a:t>
            </a:r>
          </a:p>
          <a:p>
            <a:r>
              <a:rPr lang="it-IT" dirty="0"/>
              <a:t>The goal of the </a:t>
            </a:r>
            <a:r>
              <a:rPr lang="it-IT" dirty="0" err="1"/>
              <a:t>project</a:t>
            </a:r>
            <a:r>
              <a:rPr lang="it-IT" dirty="0"/>
              <a:t> </a:t>
            </a:r>
            <a:r>
              <a:rPr lang="it-IT" dirty="0" err="1"/>
              <a:t>was</a:t>
            </a:r>
            <a:r>
              <a:rPr lang="it-IT" dirty="0"/>
              <a:t> to </a:t>
            </a:r>
            <a:r>
              <a:rPr lang="it-IT" dirty="0" err="1"/>
              <a:t>implement</a:t>
            </a:r>
            <a:r>
              <a:rPr lang="it-IT" dirty="0"/>
              <a:t> a </a:t>
            </a:r>
            <a:r>
              <a:rPr lang="it-IT" dirty="0" err="1"/>
              <a:t>fully</a:t>
            </a:r>
            <a:r>
              <a:rPr lang="it-IT" dirty="0"/>
              <a:t> </a:t>
            </a:r>
            <a:r>
              <a:rPr lang="it-IT" dirty="0" err="1"/>
              <a:t>functional</a:t>
            </a:r>
            <a:r>
              <a:rPr lang="it-IT" dirty="0"/>
              <a:t> network and </a:t>
            </a:r>
            <a:r>
              <a:rPr lang="it-IT" dirty="0" err="1"/>
              <a:t>train</a:t>
            </a:r>
            <a:r>
              <a:rPr lang="it-IT" dirty="0"/>
              <a:t> </a:t>
            </a:r>
            <a:r>
              <a:rPr lang="it-IT" dirty="0" err="1"/>
              <a:t>it</a:t>
            </a:r>
            <a:r>
              <a:rPr lang="it-IT" dirty="0"/>
              <a:t> on a </a:t>
            </a:r>
            <a:r>
              <a:rPr lang="it-IT" dirty="0" err="1"/>
              <a:t>reduced</a:t>
            </a:r>
            <a:r>
              <a:rPr lang="it-IT" dirty="0"/>
              <a:t> </a:t>
            </a:r>
            <a:r>
              <a:rPr lang="it-IT" dirty="0" err="1"/>
              <a:t>size</a:t>
            </a:r>
            <a:r>
              <a:rPr lang="it-IT" dirty="0"/>
              <a:t> training set and </a:t>
            </a:r>
            <a:r>
              <a:rPr lang="it-IT" dirty="0" err="1"/>
              <a:t>classes</a:t>
            </a:r>
            <a:r>
              <a:rPr lang="it-IT" dirty="0"/>
              <a:t>: </a:t>
            </a:r>
            <a:r>
              <a:rPr lang="it-IT" dirty="0" err="1"/>
              <a:t>each</a:t>
            </a:r>
            <a:r>
              <a:rPr lang="it-IT" dirty="0"/>
              <a:t> input </a:t>
            </a:r>
            <a:r>
              <a:rPr lang="it-IT" dirty="0" err="1"/>
              <a:t>is</a:t>
            </a:r>
            <a:r>
              <a:rPr lang="it-IT" dirty="0"/>
              <a:t> </a:t>
            </a:r>
            <a:r>
              <a:rPr lang="it-IT" dirty="0" err="1"/>
              <a:t>categorized</a:t>
            </a:r>
            <a:r>
              <a:rPr lang="it-IT" dirty="0"/>
              <a:t> </a:t>
            </a:r>
            <a:r>
              <a:rPr lang="it-IT" dirty="0" err="1"/>
              <a:t>as</a:t>
            </a:r>
            <a:r>
              <a:rPr lang="it-IT" dirty="0"/>
              <a:t> </a:t>
            </a:r>
            <a:r>
              <a:rPr lang="it-IT" dirty="0" err="1"/>
              <a:t>belonging</a:t>
            </a:r>
            <a:r>
              <a:rPr lang="it-IT" dirty="0"/>
              <a:t> or </a:t>
            </a:r>
            <a:r>
              <a:rPr lang="it-IT" dirty="0" err="1"/>
              <a:t>not</a:t>
            </a:r>
            <a:r>
              <a:rPr lang="it-IT" dirty="0"/>
              <a:t> to the </a:t>
            </a:r>
            <a:r>
              <a:rPr lang="it-IT" dirty="0" err="1"/>
              <a:t>specific</a:t>
            </a:r>
            <a:r>
              <a:rPr lang="it-IT" dirty="0"/>
              <a:t> </a:t>
            </a:r>
            <a:r>
              <a:rPr lang="it-IT" dirty="0" err="1"/>
              <a:t>synset</a:t>
            </a:r>
            <a:r>
              <a:rPr lang="it-IT" dirty="0"/>
              <a:t>.</a:t>
            </a:r>
          </a:p>
          <a:p>
            <a:endParaRPr lang="it-IT" dirty="0"/>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3</a:t>
            </a:fld>
            <a:endParaRPr lang="en" dirty="0">
              <a:solidFill>
                <a:schemeClr val="bg1"/>
              </a:solidFill>
            </a:endParaRPr>
          </a:p>
        </p:txBody>
      </p:sp>
    </p:spTree>
    <p:extLst>
      <p:ext uri="{BB962C8B-B14F-4D97-AF65-F5344CB8AC3E}">
        <p14:creationId xmlns:p14="http://schemas.microsoft.com/office/powerpoint/2010/main" val="2235662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Future </a:t>
            </a:r>
            <a:r>
              <a:rPr lang="it-IT" dirty="0" err="1"/>
              <a:t>improvements</a:t>
            </a:r>
            <a:endParaRPr lang="it-IT" dirty="0"/>
          </a:p>
        </p:txBody>
      </p:sp>
      <p:sp>
        <p:nvSpPr>
          <p:cNvPr id="3" name="Segnaposto testo 2"/>
          <p:cNvSpPr>
            <a:spLocks noGrp="1"/>
          </p:cNvSpPr>
          <p:nvPr>
            <p:ph type="body" idx="1"/>
          </p:nvPr>
        </p:nvSpPr>
        <p:spPr>
          <a:xfrm>
            <a:off x="311700" y="607800"/>
            <a:ext cx="8520600" cy="3961075"/>
          </a:xfrm>
        </p:spPr>
        <p:txBody>
          <a:bodyPr/>
          <a:lstStyle/>
          <a:p>
            <a:pPr marL="285750" indent="-285750">
              <a:buFont typeface="Arial" panose="020B0604020202020204" pitchFamily="34" charset="0"/>
              <a:buChar char="•"/>
            </a:pPr>
            <a:r>
              <a:rPr lang="it-IT" dirty="0"/>
              <a:t>Complete the </a:t>
            </a:r>
            <a:r>
              <a:rPr lang="it-IT" dirty="0" err="1"/>
              <a:t>integration</a:t>
            </a:r>
            <a:r>
              <a:rPr lang="it-IT" dirty="0"/>
              <a:t> </a:t>
            </a:r>
            <a:r>
              <a:rPr lang="it-IT" dirty="0" err="1"/>
              <a:t>between</a:t>
            </a:r>
            <a:r>
              <a:rPr lang="it-IT" dirty="0"/>
              <a:t> the network and the training </a:t>
            </a:r>
            <a:r>
              <a:rPr lang="it-IT" dirty="0" err="1"/>
              <a:t>algorithm</a:t>
            </a:r>
            <a:endParaRPr lang="it-IT" dirty="0"/>
          </a:p>
          <a:p>
            <a:pPr marL="285750" indent="-285750">
              <a:buFont typeface="Arial" panose="020B0604020202020204" pitchFamily="34" charset="0"/>
              <a:buChar char="•"/>
            </a:pPr>
            <a:r>
              <a:rPr lang="it-IT" dirty="0" err="1"/>
              <a:t>Find</a:t>
            </a:r>
            <a:r>
              <a:rPr lang="it-IT" dirty="0"/>
              <a:t> a </a:t>
            </a:r>
            <a:r>
              <a:rPr lang="it-IT" dirty="0" err="1"/>
              <a:t>smart</a:t>
            </a:r>
            <a:r>
              <a:rPr lang="it-IT" dirty="0"/>
              <a:t> way to </a:t>
            </a:r>
            <a:r>
              <a:rPr lang="it-IT" dirty="0" err="1"/>
              <a:t>save</a:t>
            </a:r>
            <a:r>
              <a:rPr lang="it-IT" dirty="0"/>
              <a:t> the </a:t>
            </a:r>
            <a:r>
              <a:rPr lang="it-IT" dirty="0" err="1"/>
              <a:t>weights</a:t>
            </a:r>
            <a:r>
              <a:rPr lang="it-IT" dirty="0"/>
              <a:t> </a:t>
            </a:r>
            <a:r>
              <a:rPr lang="it-IT" dirty="0" err="1"/>
              <a:t>values</a:t>
            </a:r>
            <a:r>
              <a:rPr lang="it-IT" dirty="0"/>
              <a:t> in non volatile </a:t>
            </a:r>
            <a:r>
              <a:rPr lang="it-IT" dirty="0" err="1"/>
              <a:t>memory</a:t>
            </a:r>
            <a:endParaRPr lang="it-IT" dirty="0"/>
          </a:p>
          <a:p>
            <a:pPr marL="285750" indent="-285750">
              <a:buFont typeface="Arial" panose="020B0604020202020204" pitchFamily="34" charset="0"/>
              <a:buChar char="•"/>
            </a:pPr>
            <a:r>
              <a:rPr lang="it-IT" dirty="0" err="1"/>
              <a:t>Rewrite</a:t>
            </a:r>
            <a:r>
              <a:rPr lang="it-IT" dirty="0"/>
              <a:t> part of the code to </a:t>
            </a:r>
            <a:r>
              <a:rPr lang="it-IT" dirty="0" err="1"/>
              <a:t>make</a:t>
            </a:r>
            <a:r>
              <a:rPr lang="it-IT" dirty="0"/>
              <a:t> </a:t>
            </a:r>
            <a:r>
              <a:rPr lang="it-IT" dirty="0" err="1"/>
              <a:t>it</a:t>
            </a:r>
            <a:r>
              <a:rPr lang="it-IT" dirty="0"/>
              <a:t> more modular and </a:t>
            </a:r>
            <a:r>
              <a:rPr lang="it-IT" dirty="0" err="1"/>
              <a:t>simplify</a:t>
            </a:r>
            <a:r>
              <a:rPr lang="it-IT" dirty="0"/>
              <a:t> the </a:t>
            </a:r>
            <a:r>
              <a:rPr lang="it-IT" dirty="0" err="1"/>
              <a:t>integration</a:t>
            </a:r>
            <a:endParaRPr lang="it-IT" dirty="0"/>
          </a:p>
          <a:p>
            <a:pPr marL="285750" indent="-285750">
              <a:buFont typeface="Arial" panose="020B0604020202020204" pitchFamily="34" charset="0"/>
              <a:buChar char="•"/>
            </a:pPr>
            <a:r>
              <a:rPr lang="it-IT" dirty="0"/>
              <a:t>Test on </a:t>
            </a:r>
            <a:r>
              <a:rPr lang="it-IT" dirty="0" err="1"/>
              <a:t>different</a:t>
            </a:r>
            <a:r>
              <a:rPr lang="it-IT" dirty="0"/>
              <a:t> machine with </a:t>
            </a:r>
            <a:r>
              <a:rPr lang="it-IT" dirty="0" err="1"/>
              <a:t>different</a:t>
            </a:r>
            <a:r>
              <a:rPr lang="it-IT" dirty="0"/>
              <a:t> </a:t>
            </a:r>
            <a:r>
              <a:rPr lang="it-IT" dirty="0" err="1"/>
              <a:t>number</a:t>
            </a:r>
            <a:r>
              <a:rPr lang="it-IT" dirty="0"/>
              <a:t> of </a:t>
            </a:r>
            <a:r>
              <a:rPr lang="it-IT" dirty="0" err="1"/>
              <a:t>cores</a:t>
            </a:r>
            <a:r>
              <a:rPr lang="it-IT" dirty="0"/>
              <a:t> to </a:t>
            </a:r>
            <a:r>
              <a:rPr lang="it-IT" dirty="0" err="1"/>
              <a:t>check</a:t>
            </a:r>
            <a:r>
              <a:rPr lang="it-IT" dirty="0"/>
              <a:t> </a:t>
            </a:r>
            <a:r>
              <a:rPr lang="it-IT" dirty="0" err="1"/>
              <a:t>speedup</a:t>
            </a:r>
            <a:r>
              <a:rPr lang="it-IT" dirty="0"/>
              <a:t> </a:t>
            </a:r>
            <a:r>
              <a:rPr lang="it-IT" dirty="0" err="1"/>
              <a:t>scaling</a:t>
            </a:r>
            <a:endParaRPr lang="it-IT" dirty="0"/>
          </a:p>
          <a:p>
            <a:pPr marL="285750" indent="-285750">
              <a:buFont typeface="Arial" panose="020B0604020202020204" pitchFamily="34" charset="0"/>
              <a:buChar char="•"/>
            </a:pPr>
            <a:r>
              <a:rPr lang="it-IT" dirty="0" err="1"/>
              <a:t>Extend</a:t>
            </a:r>
            <a:r>
              <a:rPr lang="it-IT" dirty="0"/>
              <a:t> the 2 </a:t>
            </a:r>
            <a:r>
              <a:rPr lang="it-IT" dirty="0" err="1"/>
              <a:t>synset</a:t>
            </a:r>
            <a:r>
              <a:rPr lang="it-IT" dirty="0"/>
              <a:t> </a:t>
            </a:r>
            <a:r>
              <a:rPr lang="it-IT" dirty="0" err="1"/>
              <a:t>classification</a:t>
            </a:r>
            <a:r>
              <a:rPr lang="it-IT" dirty="0"/>
              <a:t> </a:t>
            </a:r>
            <a:r>
              <a:rPr lang="it-IT" dirty="0" err="1"/>
              <a:t>solution</a:t>
            </a:r>
            <a:r>
              <a:rPr lang="it-IT" dirty="0"/>
              <a:t> to multiple </a:t>
            </a:r>
            <a:r>
              <a:rPr lang="it-IT" dirty="0" err="1"/>
              <a:t>synset</a:t>
            </a:r>
            <a:endParaRPr lang="it-IT" dirty="0"/>
          </a:p>
          <a:p>
            <a:pPr marL="285750" indent="-285750">
              <a:buFont typeface="Arial" panose="020B0604020202020204" pitchFamily="34" charset="0"/>
              <a:buChar char="•"/>
            </a:pPr>
            <a:r>
              <a:rPr lang="it-IT" dirty="0" err="1"/>
              <a:t>Add</a:t>
            </a:r>
            <a:r>
              <a:rPr lang="it-IT" dirty="0"/>
              <a:t> top 3-class and top 5-class </a:t>
            </a:r>
            <a:r>
              <a:rPr lang="it-IT" dirty="0" err="1"/>
              <a:t>recognition</a:t>
            </a:r>
            <a:r>
              <a:rPr lang="it-IT" dirty="0"/>
              <a:t> </a:t>
            </a:r>
            <a:r>
              <a:rPr lang="it-IT" dirty="0" err="1"/>
              <a:t>capabilities</a:t>
            </a:r>
            <a:r>
              <a:rPr lang="it-IT" dirty="0"/>
              <a:t> to the network</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30</a:t>
            </a:fld>
            <a:endParaRPr lang="en" dirty="0">
              <a:solidFill>
                <a:schemeClr val="bg1"/>
              </a:solidFill>
            </a:endParaRPr>
          </a:p>
        </p:txBody>
      </p:sp>
    </p:spTree>
    <p:extLst>
      <p:ext uri="{BB962C8B-B14F-4D97-AF65-F5344CB8AC3E}">
        <p14:creationId xmlns:p14="http://schemas.microsoft.com/office/powerpoint/2010/main" val="123957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Tools</a:t>
            </a:r>
          </a:p>
        </p:txBody>
      </p:sp>
      <p:sp>
        <p:nvSpPr>
          <p:cNvPr id="3" name="Segnaposto testo 2"/>
          <p:cNvSpPr>
            <a:spLocks noGrp="1"/>
          </p:cNvSpPr>
          <p:nvPr>
            <p:ph type="body" idx="1"/>
          </p:nvPr>
        </p:nvSpPr>
        <p:spPr>
          <a:xfrm>
            <a:off x="311700" y="607800"/>
            <a:ext cx="8520600" cy="3961075"/>
          </a:xfrm>
        </p:spPr>
        <p:txBody>
          <a:bodyPr/>
          <a:lstStyle/>
          <a:p>
            <a:pPr marL="285750" indent="-285750">
              <a:buFont typeface="Arial" panose="020B0604020202020204" pitchFamily="34" charset="0"/>
              <a:buChar char="•"/>
            </a:pPr>
            <a:r>
              <a:rPr lang="it-IT" dirty="0"/>
              <a:t>C++11: to </a:t>
            </a:r>
            <a:r>
              <a:rPr lang="it-IT" dirty="0" err="1"/>
              <a:t>implement</a:t>
            </a:r>
            <a:r>
              <a:rPr lang="it-IT" dirty="0"/>
              <a:t> the network </a:t>
            </a:r>
            <a:r>
              <a:rPr lang="it-IT" dirty="0" err="1"/>
              <a:t>architecture</a:t>
            </a:r>
            <a:r>
              <a:rPr lang="it-IT" dirty="0"/>
              <a:t> and the training </a:t>
            </a:r>
            <a:r>
              <a:rPr lang="it-IT" dirty="0" err="1"/>
              <a:t>algorithms</a:t>
            </a:r>
            <a:r>
              <a:rPr lang="it-IT" dirty="0"/>
              <a:t>.</a:t>
            </a:r>
          </a:p>
          <a:p>
            <a:pPr marL="285750" indent="-285750">
              <a:buFont typeface="Arial" panose="020B0604020202020204" pitchFamily="34" charset="0"/>
              <a:buChar char="•"/>
            </a:pPr>
            <a:r>
              <a:rPr lang="it-IT" dirty="0" err="1"/>
              <a:t>Python</a:t>
            </a:r>
            <a:r>
              <a:rPr lang="it-IT" dirty="0"/>
              <a:t>: to download and </a:t>
            </a:r>
            <a:r>
              <a:rPr lang="it-IT" dirty="0" err="1"/>
              <a:t>preprocess</a:t>
            </a:r>
            <a:r>
              <a:rPr lang="it-IT" dirty="0"/>
              <a:t> image data (</a:t>
            </a:r>
            <a:r>
              <a:rPr lang="it-IT" dirty="0" err="1"/>
              <a:t>cropping</a:t>
            </a:r>
            <a:r>
              <a:rPr lang="it-IT" dirty="0"/>
              <a:t> and </a:t>
            </a:r>
            <a:r>
              <a:rPr lang="it-IT" dirty="0" err="1"/>
              <a:t>reading</a:t>
            </a:r>
            <a:r>
              <a:rPr lang="it-IT" dirty="0"/>
              <a:t> of the RGB pixel’ s </a:t>
            </a:r>
            <a:r>
              <a:rPr lang="it-IT" dirty="0" err="1"/>
              <a:t>values</a:t>
            </a:r>
            <a:r>
              <a:rPr lang="it-IT" dirty="0"/>
              <a:t>).</a:t>
            </a:r>
          </a:p>
          <a:p>
            <a:pPr marL="285750" indent="-285750">
              <a:buFont typeface="Arial" panose="020B0604020202020204" pitchFamily="34" charset="0"/>
              <a:buChar char="•"/>
            </a:pPr>
            <a:r>
              <a:rPr lang="it-IT" dirty="0" err="1"/>
              <a:t>OpenMP</a:t>
            </a:r>
            <a:r>
              <a:rPr lang="it-IT" dirty="0"/>
              <a:t>: to </a:t>
            </a:r>
            <a:r>
              <a:rPr lang="it-IT" dirty="0" err="1"/>
              <a:t>parallelize</a:t>
            </a:r>
            <a:r>
              <a:rPr lang="it-IT" dirty="0"/>
              <a:t> the </a:t>
            </a:r>
            <a:r>
              <a:rPr lang="it-IT" dirty="0" err="1"/>
              <a:t>execution</a:t>
            </a:r>
            <a:r>
              <a:rPr lang="it-IT" dirty="0"/>
              <a:t>.</a:t>
            </a:r>
          </a:p>
          <a:p>
            <a:pPr marL="285750" indent="-285750">
              <a:buFont typeface="Arial" panose="020B0604020202020204" pitchFamily="34" charset="0"/>
              <a:buChar char="•"/>
            </a:pPr>
            <a:r>
              <a:rPr lang="it-IT" dirty="0" err="1"/>
              <a:t>Git</a:t>
            </a:r>
            <a:r>
              <a:rPr lang="it-IT" dirty="0"/>
              <a:t>: </a:t>
            </a:r>
            <a:r>
              <a:rPr lang="it-IT" dirty="0" err="1"/>
              <a:t>version</a:t>
            </a:r>
            <a:r>
              <a:rPr lang="it-IT" dirty="0"/>
              <a:t> control and code </a:t>
            </a:r>
            <a:r>
              <a:rPr lang="it-IT" dirty="0" err="1"/>
              <a:t>sharing</a:t>
            </a:r>
            <a:r>
              <a:rPr lang="it-IT" dirty="0"/>
              <a:t>.</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4</a:t>
            </a:fld>
            <a:endParaRPr lang="en" dirty="0">
              <a:solidFill>
                <a:schemeClr val="bg1"/>
              </a:solidFill>
            </a:endParaRPr>
          </a:p>
        </p:txBody>
      </p:sp>
    </p:spTree>
    <p:extLst>
      <p:ext uri="{BB962C8B-B14F-4D97-AF65-F5344CB8AC3E}">
        <p14:creationId xmlns:p14="http://schemas.microsoft.com/office/powerpoint/2010/main" val="2121669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err="1"/>
              <a:t>Pre</a:t>
            </a:r>
            <a:r>
              <a:rPr lang="it-IT" dirty="0"/>
              <a:t>-processing</a:t>
            </a:r>
          </a:p>
        </p:txBody>
      </p:sp>
      <p:sp>
        <p:nvSpPr>
          <p:cNvPr id="3" name="Segnaposto testo 2"/>
          <p:cNvSpPr>
            <a:spLocks noGrp="1"/>
          </p:cNvSpPr>
          <p:nvPr>
            <p:ph type="body" idx="1"/>
          </p:nvPr>
        </p:nvSpPr>
        <p:spPr>
          <a:xfrm>
            <a:off x="311700" y="607800"/>
            <a:ext cx="8520600" cy="3961075"/>
          </a:xfrm>
        </p:spPr>
        <p:txBody>
          <a:bodyPr/>
          <a:lstStyle/>
          <a:p>
            <a:r>
              <a:rPr lang="it-IT" dirty="0"/>
              <a:t>Images are </a:t>
            </a:r>
            <a:r>
              <a:rPr lang="it-IT" dirty="0" err="1"/>
              <a:t>downloaded</a:t>
            </a:r>
            <a:r>
              <a:rPr lang="it-IT" dirty="0"/>
              <a:t> from </a:t>
            </a:r>
            <a:r>
              <a:rPr lang="it-IT" dirty="0" err="1"/>
              <a:t>ImageNet</a:t>
            </a:r>
            <a:r>
              <a:rPr lang="it-IT" dirty="0"/>
              <a:t> database </a:t>
            </a:r>
            <a:r>
              <a:rPr lang="it-IT" dirty="0" err="1"/>
              <a:t>along</a:t>
            </a:r>
            <a:r>
              <a:rPr lang="it-IT" dirty="0"/>
              <a:t> with </a:t>
            </a:r>
            <a:r>
              <a:rPr lang="it-IT" dirty="0" err="1"/>
              <a:t>bounding</a:t>
            </a:r>
            <a:r>
              <a:rPr lang="it-IT" dirty="0"/>
              <a:t> boxes (data on </a:t>
            </a:r>
            <a:r>
              <a:rPr lang="it-IT" dirty="0" err="1"/>
              <a:t>where</a:t>
            </a:r>
            <a:r>
              <a:rPr lang="it-IT" dirty="0"/>
              <a:t> the image </a:t>
            </a:r>
            <a:r>
              <a:rPr lang="it-IT" dirty="0" err="1"/>
              <a:t>subject</a:t>
            </a:r>
            <a:r>
              <a:rPr lang="it-IT" dirty="0"/>
              <a:t> </a:t>
            </a:r>
            <a:r>
              <a:rPr lang="it-IT" dirty="0" err="1"/>
              <a:t>really</a:t>
            </a:r>
            <a:r>
              <a:rPr lang="it-IT" dirty="0"/>
              <a:t> </a:t>
            </a:r>
            <a:r>
              <a:rPr lang="it-IT" dirty="0" err="1"/>
              <a:t>is</a:t>
            </a:r>
            <a:r>
              <a:rPr lang="it-IT" dirty="0"/>
              <a:t>), the images are </a:t>
            </a:r>
            <a:r>
              <a:rPr lang="it-IT" dirty="0" err="1"/>
              <a:t>already</a:t>
            </a:r>
            <a:r>
              <a:rPr lang="it-IT" dirty="0"/>
              <a:t> </a:t>
            </a:r>
            <a:r>
              <a:rPr lang="it-IT" dirty="0" err="1"/>
              <a:t>divided</a:t>
            </a:r>
            <a:r>
              <a:rPr lang="it-IT" dirty="0"/>
              <a:t> by </a:t>
            </a:r>
            <a:r>
              <a:rPr lang="it-IT" dirty="0" err="1"/>
              <a:t>their</a:t>
            </a:r>
            <a:r>
              <a:rPr lang="it-IT" dirty="0"/>
              <a:t> </a:t>
            </a:r>
            <a:r>
              <a:rPr lang="it-IT" dirty="0" err="1"/>
              <a:t>main</a:t>
            </a:r>
            <a:r>
              <a:rPr lang="it-IT" dirty="0"/>
              <a:t> </a:t>
            </a:r>
            <a:r>
              <a:rPr lang="it-IT" dirty="0" err="1"/>
              <a:t>category</a:t>
            </a:r>
            <a:r>
              <a:rPr lang="it-IT" dirty="0"/>
              <a:t> (</a:t>
            </a:r>
            <a:r>
              <a:rPr lang="it-IT" dirty="0" err="1"/>
              <a:t>synset</a:t>
            </a:r>
            <a:r>
              <a:rPr lang="it-IT" dirty="0"/>
              <a:t>).</a:t>
            </a:r>
          </a:p>
          <a:p>
            <a:r>
              <a:rPr lang="it-IT" dirty="0"/>
              <a:t>Due to the </a:t>
            </a:r>
            <a:r>
              <a:rPr lang="it-IT" dirty="0" err="1"/>
              <a:t>variance</a:t>
            </a:r>
            <a:r>
              <a:rPr lang="it-IT" dirty="0"/>
              <a:t> in image </a:t>
            </a:r>
            <a:r>
              <a:rPr lang="it-IT" dirty="0" err="1"/>
              <a:t>size</a:t>
            </a:r>
            <a:r>
              <a:rPr lang="it-IT" dirty="0"/>
              <a:t> the images are </a:t>
            </a:r>
            <a:r>
              <a:rPr lang="it-IT" dirty="0" err="1"/>
              <a:t>cropped</a:t>
            </a:r>
            <a:r>
              <a:rPr lang="it-IT" dirty="0"/>
              <a:t> </a:t>
            </a:r>
            <a:r>
              <a:rPr lang="it-IT" dirty="0" err="1"/>
              <a:t>around</a:t>
            </a:r>
            <a:r>
              <a:rPr lang="it-IT" dirty="0"/>
              <a:t> </a:t>
            </a:r>
            <a:r>
              <a:rPr lang="it-IT" dirty="0" err="1"/>
              <a:t>their</a:t>
            </a:r>
            <a:r>
              <a:rPr lang="it-IT" dirty="0"/>
              <a:t> </a:t>
            </a:r>
            <a:r>
              <a:rPr lang="it-IT" dirty="0" err="1"/>
              <a:t>bounding</a:t>
            </a:r>
            <a:r>
              <a:rPr lang="it-IT" dirty="0"/>
              <a:t> box and </a:t>
            </a:r>
            <a:r>
              <a:rPr lang="it-IT" dirty="0" err="1"/>
              <a:t>scaled</a:t>
            </a:r>
            <a:r>
              <a:rPr lang="it-IT" dirty="0"/>
              <a:t> to the standard </a:t>
            </a:r>
            <a:r>
              <a:rPr lang="it-IT" dirty="0" err="1"/>
              <a:t>size</a:t>
            </a:r>
            <a:r>
              <a:rPr lang="it-IT" dirty="0"/>
              <a:t> of 224x224 </a:t>
            </a:r>
            <a:r>
              <a:rPr lang="it-IT" dirty="0" err="1"/>
              <a:t>pixels</a:t>
            </a:r>
            <a:r>
              <a:rPr lang="it-IT" dirty="0"/>
              <a:t> to </a:t>
            </a:r>
            <a:r>
              <a:rPr lang="it-IT" dirty="0" err="1"/>
              <a:t>feed</a:t>
            </a:r>
            <a:r>
              <a:rPr lang="it-IT" dirty="0"/>
              <a:t> to the network. Images </a:t>
            </a:r>
            <a:r>
              <a:rPr lang="it-IT" dirty="0" err="1"/>
              <a:t>too</a:t>
            </a:r>
            <a:r>
              <a:rPr lang="it-IT" dirty="0"/>
              <a:t> small are </a:t>
            </a:r>
            <a:r>
              <a:rPr lang="it-IT" dirty="0" err="1"/>
              <a:t>padded</a:t>
            </a:r>
            <a:r>
              <a:rPr lang="it-IT" dirty="0"/>
              <a:t> with RGB </a:t>
            </a:r>
            <a:r>
              <a:rPr lang="it-IT" dirty="0" err="1"/>
              <a:t>values</a:t>
            </a:r>
            <a:r>
              <a:rPr lang="it-IT" dirty="0"/>
              <a:t> of 0.</a:t>
            </a:r>
          </a:p>
          <a:p>
            <a:r>
              <a:rPr lang="it-IT" dirty="0" err="1"/>
              <a:t>Pixel’s</a:t>
            </a:r>
            <a:r>
              <a:rPr lang="it-IT" dirty="0"/>
              <a:t> </a:t>
            </a:r>
            <a:r>
              <a:rPr lang="it-IT" dirty="0" err="1"/>
              <a:t>values</a:t>
            </a:r>
            <a:r>
              <a:rPr lang="it-IT" dirty="0"/>
              <a:t> for </a:t>
            </a:r>
            <a:r>
              <a:rPr lang="it-IT" dirty="0" err="1"/>
              <a:t>each</a:t>
            </a:r>
            <a:r>
              <a:rPr lang="it-IT" dirty="0"/>
              <a:t> image are </a:t>
            </a:r>
            <a:r>
              <a:rPr lang="it-IT" dirty="0" err="1"/>
              <a:t>then</a:t>
            </a:r>
            <a:r>
              <a:rPr lang="it-IT" dirty="0"/>
              <a:t> </a:t>
            </a:r>
            <a:r>
              <a:rPr lang="it-IT" dirty="0" err="1"/>
              <a:t>read</a:t>
            </a:r>
            <a:r>
              <a:rPr lang="it-IT" dirty="0"/>
              <a:t> and </a:t>
            </a:r>
            <a:r>
              <a:rPr lang="it-IT" dirty="0" err="1"/>
              <a:t>saved</a:t>
            </a:r>
            <a:r>
              <a:rPr lang="it-IT" dirty="0"/>
              <a:t> </a:t>
            </a:r>
            <a:r>
              <a:rPr lang="it-IT" dirty="0" err="1"/>
              <a:t>into</a:t>
            </a:r>
            <a:r>
              <a:rPr lang="it-IT" dirty="0"/>
              <a:t> a .</a:t>
            </a:r>
            <a:r>
              <a:rPr lang="it-IT" dirty="0" err="1"/>
              <a:t>txt</a:t>
            </a:r>
            <a:r>
              <a:rPr lang="it-IT" dirty="0"/>
              <a:t> file.</a:t>
            </a:r>
          </a:p>
          <a:p>
            <a:pPr marL="285750" indent="-285750">
              <a:buFont typeface="Arial" panose="020B0604020202020204" pitchFamily="34" charset="0"/>
              <a:buChar char="•"/>
            </a:pPr>
            <a:r>
              <a:rPr lang="it-IT" dirty="0" err="1"/>
              <a:t>We</a:t>
            </a:r>
            <a:r>
              <a:rPr lang="it-IT" dirty="0"/>
              <a:t> </a:t>
            </a:r>
            <a:r>
              <a:rPr lang="it-IT" dirty="0" err="1"/>
              <a:t>used</a:t>
            </a:r>
            <a:r>
              <a:rPr lang="it-IT" dirty="0"/>
              <a:t> </a:t>
            </a:r>
            <a:r>
              <a:rPr lang="it-IT" dirty="0" err="1"/>
              <a:t>Python</a:t>
            </a:r>
            <a:r>
              <a:rPr lang="it-IT" dirty="0"/>
              <a:t>’ s </a:t>
            </a:r>
            <a:r>
              <a:rPr lang="it-IT" dirty="0" err="1"/>
              <a:t>crop</a:t>
            </a:r>
            <a:r>
              <a:rPr lang="it-IT" dirty="0"/>
              <a:t>() and </a:t>
            </a:r>
            <a:r>
              <a:rPr lang="it-IT" dirty="0" err="1"/>
              <a:t>load</a:t>
            </a:r>
            <a:r>
              <a:rPr lang="it-IT" dirty="0"/>
              <a:t>() </a:t>
            </a:r>
            <a:r>
              <a:rPr lang="it-IT" dirty="0" err="1"/>
              <a:t>functions</a:t>
            </a:r>
            <a:r>
              <a:rPr lang="it-IT" dirty="0"/>
              <a:t> from PIL </a:t>
            </a:r>
            <a:r>
              <a:rPr lang="it-IT" dirty="0" err="1"/>
              <a:t>library</a:t>
            </a:r>
            <a:r>
              <a:rPr lang="it-IT" dirty="0"/>
              <a:t>.</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5</a:t>
            </a:fld>
            <a:endParaRPr lang="en" dirty="0">
              <a:solidFill>
                <a:schemeClr val="bg1"/>
              </a:solidFill>
            </a:endParaRPr>
          </a:p>
        </p:txBody>
      </p:sp>
    </p:spTree>
    <p:extLst>
      <p:ext uri="{BB962C8B-B14F-4D97-AF65-F5344CB8AC3E}">
        <p14:creationId xmlns:p14="http://schemas.microsoft.com/office/powerpoint/2010/main" val="114572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err="1"/>
              <a:t>Pre</a:t>
            </a:r>
            <a:r>
              <a:rPr lang="it-IT" dirty="0"/>
              <a:t>-processing - 2</a:t>
            </a:r>
          </a:p>
        </p:txBody>
      </p:sp>
      <p:sp>
        <p:nvSpPr>
          <p:cNvPr id="3" name="Segnaposto testo 2"/>
          <p:cNvSpPr>
            <a:spLocks noGrp="1"/>
          </p:cNvSpPr>
          <p:nvPr>
            <p:ph type="body" idx="1"/>
          </p:nvPr>
        </p:nvSpPr>
        <p:spPr>
          <a:xfrm>
            <a:off x="311700" y="607800"/>
            <a:ext cx="8520600" cy="3961075"/>
          </a:xfrm>
        </p:spPr>
        <p:txBody>
          <a:bodyPr/>
          <a:lstStyle/>
          <a:p>
            <a:r>
              <a:rPr lang="it-IT" dirty="0"/>
              <a:t>.</a:t>
            </a:r>
            <a:r>
              <a:rPr lang="it-IT" dirty="0" err="1"/>
              <a:t>txt</a:t>
            </a:r>
            <a:r>
              <a:rPr lang="it-IT" dirty="0"/>
              <a:t> </a:t>
            </a:r>
            <a:r>
              <a:rPr lang="it-IT" dirty="0" err="1"/>
              <a:t>files</a:t>
            </a:r>
            <a:r>
              <a:rPr lang="it-IT" dirty="0"/>
              <a:t> are </a:t>
            </a:r>
            <a:r>
              <a:rPr lang="it-IT" dirty="0" err="1"/>
              <a:t>read</a:t>
            </a:r>
            <a:r>
              <a:rPr lang="it-IT" dirty="0"/>
              <a:t> by input_reader.cpp </a:t>
            </a:r>
            <a:r>
              <a:rPr lang="it-IT" dirty="0" err="1"/>
              <a:t>class</a:t>
            </a:r>
            <a:r>
              <a:rPr lang="it-IT" dirty="0"/>
              <a:t> </a:t>
            </a:r>
            <a:r>
              <a:rPr lang="it-IT" dirty="0" err="1"/>
              <a:t>that</a:t>
            </a:r>
            <a:r>
              <a:rPr lang="it-IT" dirty="0"/>
              <a:t> </a:t>
            </a:r>
            <a:r>
              <a:rPr lang="it-IT" dirty="0" err="1"/>
              <a:t>extract</a:t>
            </a:r>
            <a:r>
              <a:rPr lang="it-IT" dirty="0"/>
              <a:t> for </a:t>
            </a:r>
            <a:r>
              <a:rPr lang="it-IT" dirty="0" err="1"/>
              <a:t>each</a:t>
            </a:r>
            <a:r>
              <a:rPr lang="it-IT" dirty="0"/>
              <a:t> image a 3-dimensional array of </a:t>
            </a:r>
            <a:r>
              <a:rPr lang="it-IT" dirty="0" err="1"/>
              <a:t>integer</a:t>
            </a:r>
            <a:r>
              <a:rPr lang="it-IT" dirty="0"/>
              <a:t> </a:t>
            </a:r>
            <a:r>
              <a:rPr lang="it-IT" dirty="0" err="1"/>
              <a:t>values</a:t>
            </a:r>
            <a:r>
              <a:rPr lang="it-IT" dirty="0"/>
              <a:t> (224x224x3).</a:t>
            </a:r>
          </a:p>
          <a:p>
            <a:r>
              <a:rPr lang="it-IT" dirty="0" err="1"/>
              <a:t>We</a:t>
            </a:r>
            <a:r>
              <a:rPr lang="it-IT" dirty="0"/>
              <a:t> </a:t>
            </a:r>
            <a:r>
              <a:rPr lang="it-IT" dirty="0" err="1"/>
              <a:t>recovered</a:t>
            </a:r>
            <a:r>
              <a:rPr lang="it-IT" dirty="0"/>
              <a:t> </a:t>
            </a:r>
            <a:r>
              <a:rPr lang="it-IT" dirty="0" err="1"/>
              <a:t>around</a:t>
            </a:r>
            <a:r>
              <a:rPr lang="it-IT" dirty="0"/>
              <a:t> 400 images (the </a:t>
            </a:r>
            <a:r>
              <a:rPr lang="it-IT" dirty="0" err="1"/>
              <a:t>biggest</a:t>
            </a:r>
            <a:r>
              <a:rPr lang="it-IT" dirty="0"/>
              <a:t> </a:t>
            </a:r>
            <a:r>
              <a:rPr lang="it-IT" dirty="0" err="1"/>
              <a:t>category</a:t>
            </a:r>
            <a:r>
              <a:rPr lang="it-IT" dirty="0"/>
              <a:t> with </a:t>
            </a:r>
            <a:r>
              <a:rPr lang="it-IT" dirty="0" err="1"/>
              <a:t>bounding</a:t>
            </a:r>
            <a:r>
              <a:rPr lang="it-IT" dirty="0"/>
              <a:t> boxes </a:t>
            </a:r>
            <a:r>
              <a:rPr lang="it-IT" dirty="0" err="1"/>
              <a:t>available</a:t>
            </a:r>
            <a:r>
              <a:rPr lang="it-IT" dirty="0"/>
              <a:t>) of the </a:t>
            </a:r>
            <a:r>
              <a:rPr lang="it-IT" dirty="0" err="1"/>
              <a:t>synset</a:t>
            </a:r>
            <a:r>
              <a:rPr lang="it-IT" dirty="0"/>
              <a:t> ‘</a:t>
            </a:r>
            <a:r>
              <a:rPr lang="it-IT" dirty="0" err="1"/>
              <a:t>birds</a:t>
            </a:r>
            <a:r>
              <a:rPr lang="it-IT" dirty="0"/>
              <a:t>’.</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6</a:t>
            </a:fld>
            <a:endParaRPr lang="en" dirty="0">
              <a:solidFill>
                <a:schemeClr val="bg1"/>
              </a:solidFill>
            </a:endParaRPr>
          </a:p>
        </p:txBody>
      </p:sp>
    </p:spTree>
    <p:extLst>
      <p:ext uri="{BB962C8B-B14F-4D97-AF65-F5344CB8AC3E}">
        <p14:creationId xmlns:p14="http://schemas.microsoft.com/office/powerpoint/2010/main" val="3678641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Network </a:t>
            </a:r>
            <a:r>
              <a:rPr lang="it-IT" dirty="0" err="1"/>
              <a:t>architecture</a:t>
            </a:r>
            <a:endParaRPr lang="it-IT" dirty="0"/>
          </a:p>
        </p:txBody>
      </p:sp>
      <p:pic>
        <p:nvPicPr>
          <p:cNvPr id="4" name="Immagine 3"/>
          <p:cNvPicPr>
            <a:picLocks noChangeAspect="1"/>
          </p:cNvPicPr>
          <p:nvPr/>
        </p:nvPicPr>
        <p:blipFill>
          <a:blip r:embed="rId2"/>
          <a:stretch>
            <a:fillRect/>
          </a:stretch>
        </p:blipFill>
        <p:spPr>
          <a:xfrm>
            <a:off x="510208" y="2672855"/>
            <a:ext cx="5992887" cy="1896020"/>
          </a:xfrm>
          <a:prstGeom prst="rect">
            <a:avLst/>
          </a:prstGeom>
        </p:spPr>
      </p:pic>
      <p:sp>
        <p:nvSpPr>
          <p:cNvPr id="3" name="Segnaposto testo 2"/>
          <p:cNvSpPr>
            <a:spLocks noGrp="1"/>
          </p:cNvSpPr>
          <p:nvPr>
            <p:ph type="body" idx="1"/>
          </p:nvPr>
        </p:nvSpPr>
        <p:spPr>
          <a:xfrm>
            <a:off x="311700" y="607800"/>
            <a:ext cx="8520600" cy="3961075"/>
          </a:xfrm>
        </p:spPr>
        <p:txBody>
          <a:bodyPr/>
          <a:lstStyle/>
          <a:p>
            <a:r>
              <a:rPr lang="it-IT" dirty="0"/>
              <a:t>The network </a:t>
            </a:r>
            <a:r>
              <a:rPr lang="it-IT" dirty="0" err="1"/>
              <a:t>is</a:t>
            </a:r>
            <a:r>
              <a:rPr lang="it-IT" dirty="0"/>
              <a:t> </a:t>
            </a:r>
            <a:r>
              <a:rPr lang="it-IT" dirty="0" err="1"/>
              <a:t>composed</a:t>
            </a:r>
            <a:r>
              <a:rPr lang="it-IT" dirty="0"/>
              <a:t> by 8 </a:t>
            </a:r>
            <a:r>
              <a:rPr lang="it-IT" dirty="0" err="1"/>
              <a:t>layers</a:t>
            </a:r>
            <a:r>
              <a:rPr lang="it-IT" dirty="0"/>
              <a:t>: the first 5 </a:t>
            </a:r>
            <a:r>
              <a:rPr lang="it-IT" dirty="0" err="1"/>
              <a:t>layers</a:t>
            </a:r>
            <a:r>
              <a:rPr lang="it-IT" dirty="0"/>
              <a:t> are </a:t>
            </a:r>
            <a:r>
              <a:rPr lang="it-IT" dirty="0" err="1"/>
              <a:t>convolutional</a:t>
            </a:r>
            <a:r>
              <a:rPr lang="it-IT" dirty="0"/>
              <a:t> and the </a:t>
            </a:r>
            <a:r>
              <a:rPr lang="it-IT" dirty="0" err="1"/>
              <a:t>rest</a:t>
            </a:r>
            <a:r>
              <a:rPr lang="it-IT" dirty="0"/>
              <a:t> </a:t>
            </a:r>
            <a:r>
              <a:rPr lang="it-IT" dirty="0" err="1"/>
              <a:t>is</a:t>
            </a:r>
            <a:r>
              <a:rPr lang="it-IT" dirty="0"/>
              <a:t> </a:t>
            </a:r>
            <a:r>
              <a:rPr lang="it-IT" dirty="0" err="1"/>
              <a:t>fully</a:t>
            </a:r>
            <a:r>
              <a:rPr lang="it-IT" dirty="0"/>
              <a:t> </a:t>
            </a:r>
            <a:r>
              <a:rPr lang="it-IT" dirty="0" err="1"/>
              <a:t>connected</a:t>
            </a:r>
            <a:r>
              <a:rPr lang="it-IT" dirty="0"/>
              <a:t>. </a:t>
            </a:r>
            <a:r>
              <a:rPr lang="it-IT" dirty="0" err="1"/>
              <a:t>Layers</a:t>
            </a:r>
            <a:r>
              <a:rPr lang="it-IT" dirty="0"/>
              <a:t> 1, 2 and 5 </a:t>
            </a:r>
            <a:r>
              <a:rPr lang="it-IT" dirty="0" err="1"/>
              <a:t>also</a:t>
            </a:r>
            <a:r>
              <a:rPr lang="it-IT" dirty="0"/>
              <a:t> </a:t>
            </a:r>
            <a:r>
              <a:rPr lang="it-IT" dirty="0" err="1"/>
              <a:t>apply</a:t>
            </a:r>
            <a:r>
              <a:rPr lang="it-IT" dirty="0"/>
              <a:t> a </a:t>
            </a:r>
            <a:r>
              <a:rPr lang="it-IT" dirty="0" err="1"/>
              <a:t>max</a:t>
            </a:r>
            <a:r>
              <a:rPr lang="it-IT" dirty="0"/>
              <a:t> </a:t>
            </a:r>
            <a:r>
              <a:rPr lang="it-IT" dirty="0" err="1"/>
              <a:t>pooling</a:t>
            </a:r>
            <a:r>
              <a:rPr lang="it-IT" dirty="0"/>
              <a:t> </a:t>
            </a:r>
            <a:r>
              <a:rPr lang="it-IT" dirty="0" err="1"/>
              <a:t>function</a:t>
            </a:r>
            <a:r>
              <a:rPr lang="it-IT" dirty="0"/>
              <a:t>.</a:t>
            </a:r>
          </a:p>
          <a:p>
            <a:r>
              <a:rPr lang="it-IT" dirty="0"/>
              <a:t>The network </a:t>
            </a:r>
            <a:r>
              <a:rPr lang="it-IT" dirty="0" err="1"/>
              <a:t>is</a:t>
            </a:r>
            <a:r>
              <a:rPr lang="it-IT" dirty="0"/>
              <a:t> split on </a:t>
            </a:r>
            <a:r>
              <a:rPr lang="it-IT" dirty="0" err="1"/>
              <a:t>two</a:t>
            </a:r>
            <a:r>
              <a:rPr lang="it-IT" dirty="0"/>
              <a:t> separate </a:t>
            </a:r>
            <a:r>
              <a:rPr lang="it-IT" dirty="0" err="1"/>
              <a:t>threads</a:t>
            </a:r>
            <a:r>
              <a:rPr lang="it-IT" dirty="0"/>
              <a:t>: the goal of </a:t>
            </a:r>
            <a:r>
              <a:rPr lang="it-IT" dirty="0" err="1"/>
              <a:t>this</a:t>
            </a:r>
            <a:r>
              <a:rPr lang="it-IT" dirty="0"/>
              <a:t> </a:t>
            </a:r>
            <a:r>
              <a:rPr lang="it-IT" dirty="0" err="1"/>
              <a:t>division</a:t>
            </a:r>
            <a:r>
              <a:rPr lang="it-IT" dirty="0"/>
              <a:t> </a:t>
            </a:r>
            <a:r>
              <a:rPr lang="it-IT" dirty="0" err="1"/>
              <a:t>is</a:t>
            </a:r>
            <a:r>
              <a:rPr lang="it-IT" dirty="0"/>
              <a:t> </a:t>
            </a:r>
            <a:r>
              <a:rPr lang="it-IT" dirty="0" err="1"/>
              <a:t>not</a:t>
            </a:r>
            <a:r>
              <a:rPr lang="it-IT" dirty="0"/>
              <a:t> </a:t>
            </a:r>
            <a:r>
              <a:rPr lang="it-IT" dirty="0" err="1"/>
              <a:t>only</a:t>
            </a:r>
            <a:r>
              <a:rPr lang="it-IT" dirty="0"/>
              <a:t> to </a:t>
            </a:r>
            <a:r>
              <a:rPr lang="it-IT" dirty="0" err="1"/>
              <a:t>improve</a:t>
            </a:r>
            <a:r>
              <a:rPr lang="it-IT" dirty="0"/>
              <a:t> the </a:t>
            </a:r>
            <a:r>
              <a:rPr lang="it-IT" dirty="0" err="1"/>
              <a:t>speed</a:t>
            </a:r>
            <a:r>
              <a:rPr lang="it-IT" dirty="0"/>
              <a:t> of </a:t>
            </a:r>
            <a:r>
              <a:rPr lang="it-IT" dirty="0" err="1"/>
              <a:t>calculus</a:t>
            </a:r>
            <a:r>
              <a:rPr lang="it-IT" dirty="0"/>
              <a:t> </a:t>
            </a:r>
            <a:r>
              <a:rPr lang="it-IT" dirty="0" err="1"/>
              <a:t>but</a:t>
            </a:r>
            <a:r>
              <a:rPr lang="it-IT" dirty="0"/>
              <a:t> </a:t>
            </a:r>
            <a:r>
              <a:rPr lang="it-IT" dirty="0" err="1"/>
              <a:t>also</a:t>
            </a:r>
            <a:r>
              <a:rPr lang="it-IT" dirty="0"/>
              <a:t> to </a:t>
            </a:r>
            <a:r>
              <a:rPr lang="it-IT" dirty="0" err="1"/>
              <a:t>specialize</a:t>
            </a:r>
            <a:r>
              <a:rPr lang="it-IT" dirty="0"/>
              <a:t> the network to </a:t>
            </a:r>
            <a:r>
              <a:rPr lang="it-IT" dirty="0" err="1"/>
              <a:t>recognize</a:t>
            </a:r>
            <a:r>
              <a:rPr lang="it-IT" dirty="0"/>
              <a:t> </a:t>
            </a:r>
            <a:r>
              <a:rPr lang="it-IT" dirty="0" err="1"/>
              <a:t>different</a:t>
            </a:r>
            <a:r>
              <a:rPr lang="it-IT" dirty="0"/>
              <a:t> </a:t>
            </a:r>
            <a:r>
              <a:rPr lang="it-IT" dirty="0" err="1"/>
              <a:t>features</a:t>
            </a:r>
            <a:r>
              <a:rPr lang="it-IT" dirty="0"/>
              <a:t> due to the </a:t>
            </a:r>
            <a:r>
              <a:rPr lang="it-IT" dirty="0" err="1"/>
              <a:t>limited</a:t>
            </a:r>
            <a:r>
              <a:rPr lang="it-IT" dirty="0"/>
              <a:t> </a:t>
            </a:r>
            <a:r>
              <a:rPr lang="it-IT" dirty="0" err="1"/>
              <a:t>connectivity</a:t>
            </a:r>
            <a:r>
              <a:rPr lang="it-IT" dirty="0"/>
              <a:t>.</a:t>
            </a:r>
          </a:p>
        </p:txBody>
      </p:sp>
      <p:sp>
        <p:nvSpPr>
          <p:cNvPr id="6" name="Segnaposto numero diapositiva 5"/>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7</a:t>
            </a:fld>
            <a:endParaRPr lang="en" dirty="0">
              <a:solidFill>
                <a:schemeClr val="bg1"/>
              </a:solidFill>
            </a:endParaRPr>
          </a:p>
        </p:txBody>
      </p:sp>
    </p:spTree>
    <p:extLst>
      <p:ext uri="{BB962C8B-B14F-4D97-AF65-F5344CB8AC3E}">
        <p14:creationId xmlns:p14="http://schemas.microsoft.com/office/powerpoint/2010/main" val="66186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Architecture - 2</a:t>
            </a:r>
          </a:p>
        </p:txBody>
      </p:sp>
      <mc:AlternateContent xmlns:mc="http://schemas.openxmlformats.org/markup-compatibility/2006" xmlns:a14="http://schemas.microsoft.com/office/drawing/2010/main">
        <mc:Choice Requires="a14">
          <p:sp>
            <p:nvSpPr>
              <p:cNvPr id="3" name="Segnaposto testo 2"/>
              <p:cNvSpPr>
                <a:spLocks noGrp="1"/>
              </p:cNvSpPr>
              <p:nvPr>
                <p:ph type="body" idx="1"/>
              </p:nvPr>
            </p:nvSpPr>
            <p:spPr>
              <a:xfrm>
                <a:off x="311700" y="607800"/>
                <a:ext cx="8520600" cy="3961075"/>
              </a:xfrm>
            </p:spPr>
            <p:txBody>
              <a:bodyPr/>
              <a:lstStyle/>
              <a:p>
                <a:pPr marL="285750" lvl="0" indent="-285750">
                  <a:buFont typeface="Arial" panose="020B0604020202020204" pitchFamily="34" charset="0"/>
                  <a:buChar char="•"/>
                </a:pPr>
                <a:r>
                  <a:rPr lang="en" dirty="0"/>
                  <a:t>Max-pooling layers are partially overlapped to reduce error rate and have dimension 3x3 with a stride of 2.</a:t>
                </a:r>
              </a:p>
              <a:p>
                <a:pPr marL="285750" lvl="0" indent="-285750">
                  <a:buFont typeface="Arial" panose="020B0604020202020204" pitchFamily="34" charset="0"/>
                  <a:buChar char="•"/>
                </a:pPr>
                <a:r>
                  <a:rPr lang="en" dirty="0"/>
                  <a:t>The Non-saturating ReLU function </a:t>
                </a:r>
                <a14:m>
                  <m:oMath xmlns:m="http://schemas.openxmlformats.org/officeDocument/2006/math">
                    <m:r>
                      <a:rPr lang="it-IT" b="0" i="1" smtClean="0">
                        <a:latin typeface="Cambria Math" panose="02040503050406030204" pitchFamily="18" charset="0"/>
                      </a:rPr>
                      <m:t>𝑓</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m:t>
                    </m:r>
                    <m:r>
                      <m:rPr>
                        <m:sty m:val="p"/>
                      </m:rPr>
                      <a:rPr lang="it-IT" b="0" i="0" smtClean="0">
                        <a:latin typeface="Cambria Math" panose="02040503050406030204" pitchFamily="18" charset="0"/>
                      </a:rPr>
                      <m:t>max</m:t>
                    </m:r>
                    <m:r>
                      <a:rPr lang="it-IT" b="0" i="1" smtClean="0">
                        <a:latin typeface="Cambria Math" panose="02040503050406030204" pitchFamily="18" charset="0"/>
                      </a:rPr>
                      <m:t>⁡(0,  </m:t>
                    </m:r>
                    <m:r>
                      <a:rPr lang="it-IT" b="0" i="1" smtClean="0">
                        <a:latin typeface="Cambria Math" panose="02040503050406030204" pitchFamily="18" charset="0"/>
                      </a:rPr>
                      <m:t>𝑥</m:t>
                    </m:r>
                    <m:r>
                      <a:rPr lang="it-IT" b="0" i="1" smtClean="0">
                        <a:latin typeface="Cambria Math" panose="02040503050406030204" pitchFamily="18" charset="0"/>
                      </a:rPr>
                      <m:t>)</m:t>
                    </m:r>
                  </m:oMath>
                </a14:m>
                <a:r>
                  <a:rPr lang="en" dirty="0"/>
                  <a:t> is used since is much faster in training with respect to saturating functions (like </a:t>
                </a:r>
                <a14:m>
                  <m:oMath xmlns:m="http://schemas.openxmlformats.org/officeDocument/2006/math">
                    <m:r>
                      <m:rPr>
                        <m:sty m:val="p"/>
                      </m:rPr>
                      <a:rPr lang="it-IT" b="0" i="0" smtClean="0">
                        <a:latin typeface="Cambria Math" panose="02040503050406030204" pitchFamily="18" charset="0"/>
                      </a:rPr>
                      <m:t>tanh</m:t>
                    </m:r>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oMath>
                </a14:m>
                <a:r>
                  <a:rPr lang="en" dirty="0"/>
                  <a:t>).</a:t>
                </a:r>
              </a:p>
              <a:p>
                <a:endParaRPr lang="it-IT" dirty="0"/>
              </a:p>
            </p:txBody>
          </p:sp>
        </mc:Choice>
        <mc:Fallback xmlns="">
          <p:sp>
            <p:nvSpPr>
              <p:cNvPr id="3" name="Segnaposto testo 2"/>
              <p:cNvSpPr>
                <a:spLocks noGrp="1" noRot="1" noChangeAspect="1" noMove="1" noResize="1" noEditPoints="1" noAdjustHandles="1" noChangeArrowheads="1" noChangeShapeType="1" noTextEdit="1"/>
              </p:cNvSpPr>
              <p:nvPr>
                <p:ph type="body" idx="1"/>
              </p:nvPr>
            </p:nvSpPr>
            <p:spPr>
              <a:xfrm>
                <a:off x="311700" y="607800"/>
                <a:ext cx="8520600" cy="3961075"/>
              </a:xfrm>
              <a:blipFill>
                <a:blip r:embed="rId2"/>
                <a:stretch>
                  <a:fillRect l="-429"/>
                </a:stretch>
              </a:blipFill>
            </p:spPr>
            <p:txBody>
              <a:bodyPr/>
              <a:lstStyle/>
              <a:p>
                <a:r>
                  <a:rPr lang="it-IT">
                    <a:noFill/>
                  </a:rPr>
                  <a:t> </a:t>
                </a:r>
              </a:p>
            </p:txBody>
          </p:sp>
        </mc:Fallback>
      </mc:AlternateContent>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8</a:t>
            </a:fld>
            <a:endParaRPr lang="en" dirty="0">
              <a:solidFill>
                <a:schemeClr val="bg1"/>
              </a:solidFill>
            </a:endParaRPr>
          </a:p>
        </p:txBody>
      </p:sp>
    </p:spTree>
    <p:extLst>
      <p:ext uri="{BB962C8B-B14F-4D97-AF65-F5344CB8AC3E}">
        <p14:creationId xmlns:p14="http://schemas.microsoft.com/office/powerpoint/2010/main" val="20828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Architecture - 3</a:t>
            </a:r>
          </a:p>
        </p:txBody>
      </p:sp>
      <p:sp>
        <p:nvSpPr>
          <p:cNvPr id="3" name="Segnaposto testo 2"/>
          <p:cNvSpPr>
            <a:spLocks noGrp="1"/>
          </p:cNvSpPr>
          <p:nvPr>
            <p:ph type="body" idx="1"/>
          </p:nvPr>
        </p:nvSpPr>
        <p:spPr>
          <a:xfrm>
            <a:off x="311700" y="607800"/>
            <a:ext cx="8520600" cy="3961075"/>
          </a:xfrm>
        </p:spPr>
        <p:txBody>
          <a:bodyPr/>
          <a:lstStyle/>
          <a:p>
            <a:r>
              <a:rPr lang="it-IT" dirty="0" err="1"/>
              <a:t>Kernels</a:t>
            </a:r>
            <a:r>
              <a:rPr lang="it-IT" dirty="0"/>
              <a:t> for </a:t>
            </a:r>
            <a:r>
              <a:rPr lang="it-IT" dirty="0" err="1"/>
              <a:t>voncolutional</a:t>
            </a:r>
            <a:r>
              <a:rPr lang="it-IT" dirty="0"/>
              <a:t> </a:t>
            </a:r>
            <a:r>
              <a:rPr lang="it-IT" dirty="0" err="1"/>
              <a:t>layer</a:t>
            </a:r>
            <a:r>
              <a:rPr lang="it-IT" dirty="0"/>
              <a:t> are </a:t>
            </a:r>
            <a:r>
              <a:rPr lang="it-IT" dirty="0" err="1"/>
              <a:t>initialized</a:t>
            </a:r>
            <a:r>
              <a:rPr lang="it-IT" dirty="0"/>
              <a:t> with a </a:t>
            </a:r>
            <a:r>
              <a:rPr lang="it-IT" dirty="0" err="1"/>
              <a:t>normal</a:t>
            </a:r>
            <a:r>
              <a:rPr lang="it-IT" dirty="0"/>
              <a:t> </a:t>
            </a:r>
            <a:r>
              <a:rPr lang="it-IT" dirty="0" err="1"/>
              <a:t>distribution</a:t>
            </a:r>
            <a:r>
              <a:rPr lang="it-IT" dirty="0"/>
              <a:t> with 0 </a:t>
            </a:r>
            <a:r>
              <a:rPr lang="it-IT" dirty="0" err="1"/>
              <a:t>mean</a:t>
            </a:r>
            <a:r>
              <a:rPr lang="it-IT" dirty="0"/>
              <a:t> and a standard </a:t>
            </a:r>
            <a:r>
              <a:rPr lang="it-IT" dirty="0" err="1"/>
              <a:t>deviation</a:t>
            </a:r>
            <a:r>
              <a:rPr lang="it-IT" dirty="0"/>
              <a:t> of 0.01.</a:t>
            </a:r>
          </a:p>
          <a:p>
            <a:r>
              <a:rPr lang="it-IT" dirty="0"/>
              <a:t>The small </a:t>
            </a:r>
            <a:r>
              <a:rPr lang="it-IT" dirty="0" err="1"/>
              <a:t>values</a:t>
            </a:r>
            <a:r>
              <a:rPr lang="it-IT" dirty="0"/>
              <a:t> </a:t>
            </a:r>
            <a:r>
              <a:rPr lang="it-IT" dirty="0" err="1"/>
              <a:t>helps</a:t>
            </a:r>
            <a:r>
              <a:rPr lang="it-IT" dirty="0"/>
              <a:t> in </a:t>
            </a:r>
            <a:r>
              <a:rPr lang="it-IT" dirty="0" err="1"/>
              <a:t>reducing</a:t>
            </a:r>
            <a:r>
              <a:rPr lang="it-IT" dirty="0"/>
              <a:t> </a:t>
            </a:r>
            <a:r>
              <a:rPr lang="it-IT" dirty="0" err="1"/>
              <a:t>overfitting</a:t>
            </a:r>
            <a:r>
              <a:rPr lang="it-IT" dirty="0"/>
              <a:t> for training and the </a:t>
            </a:r>
            <a:r>
              <a:rPr lang="it-IT" dirty="0" err="1"/>
              <a:t>randomization</a:t>
            </a:r>
            <a:r>
              <a:rPr lang="it-IT" dirty="0"/>
              <a:t> </a:t>
            </a:r>
            <a:r>
              <a:rPr lang="it-IT" dirty="0" err="1"/>
              <a:t>avoids</a:t>
            </a:r>
            <a:r>
              <a:rPr lang="it-IT" dirty="0"/>
              <a:t> </a:t>
            </a:r>
            <a:r>
              <a:rPr lang="it-IT" dirty="0" err="1"/>
              <a:t>any</a:t>
            </a:r>
            <a:r>
              <a:rPr lang="it-IT" dirty="0"/>
              <a:t> </a:t>
            </a:r>
            <a:r>
              <a:rPr lang="it-IT" dirty="0" err="1"/>
              <a:t>unwanted</a:t>
            </a:r>
            <a:r>
              <a:rPr lang="it-IT" dirty="0"/>
              <a:t> </a:t>
            </a:r>
            <a:r>
              <a:rPr lang="it-IT" dirty="0" err="1"/>
              <a:t>dependency</a:t>
            </a:r>
            <a:r>
              <a:rPr lang="it-IT" dirty="0"/>
              <a:t> </a:t>
            </a:r>
            <a:r>
              <a:rPr lang="it-IT" dirty="0" err="1"/>
              <a:t>amongst</a:t>
            </a:r>
            <a:r>
              <a:rPr lang="it-IT" dirty="0"/>
              <a:t> </a:t>
            </a:r>
            <a:r>
              <a:rPr lang="it-IT" dirty="0" err="1"/>
              <a:t>weights</a:t>
            </a:r>
            <a:r>
              <a:rPr lang="it-IT" dirty="0"/>
              <a:t>.</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854" y="2560201"/>
            <a:ext cx="3509552" cy="1378752"/>
          </a:xfrm>
          <a:prstGeom prst="rect">
            <a:avLst/>
          </a:prstGeom>
        </p:spPr>
      </p:pic>
      <p:sp>
        <p:nvSpPr>
          <p:cNvPr id="6" name="Segnaposto numero diapositiva 5"/>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9</a:t>
            </a:fld>
            <a:endParaRPr lang="en" dirty="0">
              <a:solidFill>
                <a:schemeClr val="bg1"/>
              </a:solidFill>
            </a:endParaRPr>
          </a:p>
        </p:txBody>
      </p:sp>
    </p:spTree>
    <p:extLst>
      <p:ext uri="{BB962C8B-B14F-4D97-AF65-F5344CB8AC3E}">
        <p14:creationId xmlns:p14="http://schemas.microsoft.com/office/powerpoint/2010/main" val="847813753"/>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TM03457485[[fn=Rete]]</Template>
  <TotalTime>239</TotalTime>
  <Words>1277</Words>
  <Application>Microsoft Office PowerPoint</Application>
  <PresentationFormat>Presentazione su schermo (16:9)</PresentationFormat>
  <Paragraphs>170</Paragraphs>
  <Slides>30</Slides>
  <Notes>3</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30</vt:i4>
      </vt:variant>
    </vt:vector>
  </HeadingPairs>
  <TitlesOfParts>
    <vt:vector size="34" baseType="lpstr">
      <vt:lpstr>Roboto</vt:lpstr>
      <vt:lpstr>Arial</vt:lpstr>
      <vt:lpstr>Cambria Math</vt:lpstr>
      <vt:lpstr>geometric</vt:lpstr>
      <vt:lpstr>ImageNet Classification with Deep Convolutional Neural Network</vt:lpstr>
      <vt:lpstr>Table of contents</vt:lpstr>
      <vt:lpstr>Introduction</vt:lpstr>
      <vt:lpstr>Tools</vt:lpstr>
      <vt:lpstr>Pre-processing</vt:lpstr>
      <vt:lpstr>Pre-processing - 2</vt:lpstr>
      <vt:lpstr>Network architecture</vt:lpstr>
      <vt:lpstr>Architecture - 2</vt:lpstr>
      <vt:lpstr>Architecture - 3</vt:lpstr>
      <vt:lpstr>Architecture - 4</vt:lpstr>
      <vt:lpstr>Architecture - 5</vt:lpstr>
      <vt:lpstr>Architecture - 6</vt:lpstr>
      <vt:lpstr>Architecture - parallelization</vt:lpstr>
      <vt:lpstr>Architecture - parallelization - 2</vt:lpstr>
      <vt:lpstr>Training</vt:lpstr>
      <vt:lpstr>Training - 2</vt:lpstr>
      <vt:lpstr>Training - 3</vt:lpstr>
      <vt:lpstr>Training - 4</vt:lpstr>
      <vt:lpstr>Training - 5</vt:lpstr>
      <vt:lpstr>Training - parallelization</vt:lpstr>
      <vt:lpstr>Training - parallelization - 2</vt:lpstr>
      <vt:lpstr>Problems</vt:lpstr>
      <vt:lpstr>Results</vt:lpstr>
      <vt:lpstr>Results - 2</vt:lpstr>
      <vt:lpstr>Speedup results</vt:lpstr>
      <vt:lpstr>Speedup results</vt:lpstr>
      <vt:lpstr>Speedup results - 2</vt:lpstr>
      <vt:lpstr>Speedup results - 3</vt:lpstr>
      <vt:lpstr>OpenMP</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ImageNet Classification with Deep Convolutional Neural Network</dc:title>
  <cp:lastModifiedBy>Lorenzo</cp:lastModifiedBy>
  <cp:revision>34</cp:revision>
  <dcterms:modified xsi:type="dcterms:W3CDTF">2016-11-08T18:06:03Z</dcterms:modified>
</cp:coreProperties>
</file>