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5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744" y="385174"/>
            <a:ext cx="9487553" cy="542925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1800" b="1">
                <a:solidFill>
                  <a:schemeClr val="accent6">
                    <a:lumMod val="25000"/>
                  </a:schemeClr>
                </a:solidFill>
                <a:effectLst/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1"/>
          </p:nvPr>
        </p:nvSpPr>
        <p:spPr>
          <a:xfrm>
            <a:off x="123744" y="1640880"/>
            <a:ext cx="11773554" cy="1596518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>
              <a:spcBef>
                <a:spcPts val="0"/>
              </a:spcBef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9" name="Segnaposto numero diapositiva 2"/>
          <p:cNvSpPr txBox="1">
            <a:spLocks/>
          </p:cNvSpPr>
          <p:nvPr userDrawn="1"/>
        </p:nvSpPr>
        <p:spPr>
          <a:xfrm>
            <a:off x="10957761" y="6661629"/>
            <a:ext cx="110185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325C7-81AD-4B3E-9316-373F3677C59D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nettore 1 7"/>
          <p:cNvCxnSpPr/>
          <p:nvPr userDrawn="1"/>
        </p:nvCxnSpPr>
        <p:spPr>
          <a:xfrm>
            <a:off x="123742" y="940387"/>
            <a:ext cx="11918769" cy="0"/>
          </a:xfrm>
          <a:prstGeom prst="line">
            <a:avLst/>
          </a:prstGeom>
          <a:ln w="6350" cap="rnd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8"/>
          <p:cNvSpPr/>
          <p:nvPr userDrawn="1"/>
        </p:nvSpPr>
        <p:spPr>
          <a:xfrm>
            <a:off x="5337303" y="6498049"/>
            <a:ext cx="13596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schemeClr val="accent6">
                    <a:lumMod val="25000"/>
                  </a:schemeClr>
                </a:solidFill>
              </a:rPr>
              <a:t>Copyright</a:t>
            </a:r>
            <a:r>
              <a:rPr lang="en-US" sz="700" baseline="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700" dirty="0">
                <a:solidFill>
                  <a:schemeClr val="accent6">
                    <a:lumMod val="25000"/>
                  </a:schemeClr>
                </a:solidFill>
              </a:rPr>
              <a:t>© 2016 Join</a:t>
            </a:r>
            <a:r>
              <a:rPr lang="en-US" sz="700" baseline="0" dirty="0">
                <a:solidFill>
                  <a:schemeClr val="accent6">
                    <a:lumMod val="25000"/>
                  </a:schemeClr>
                </a:solidFill>
              </a:rPr>
              <a:t> Business</a:t>
            </a:r>
            <a:r>
              <a:rPr lang="en-US" sz="700" dirty="0">
                <a:solidFill>
                  <a:schemeClr val="accent6">
                    <a:lumMod val="25000"/>
                  </a:schemeClr>
                </a:solidFill>
              </a:rPr>
              <a:t>. 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6">
                    <a:lumMod val="25000"/>
                  </a:schemeClr>
                </a:solidFill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481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03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2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6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1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1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14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  <p:sldLayoutId id="214748368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toronto.ca/dataset/shootings-firearm-discharges/" TargetMode="External"/><Relationship Id="rId2" Type="http://schemas.openxmlformats.org/officeDocument/2006/relationships/hyperlink" Target="https://en.wikipedia.org/wiki/Demographics_of_Toronto_neighbourhoods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testo, esterni, acqua, cielo&#10;&#10;Descrizione generata automaticamente">
            <a:extLst>
              <a:ext uri="{FF2B5EF4-FFF2-40B4-BE49-F238E27FC236}">
                <a16:creationId xmlns:a16="http://schemas.microsoft.com/office/drawing/2014/main" id="{3DD60265-02B0-480F-A4D8-1406A9B18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9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A230B38-5D01-4343-9209-8B2DDAACD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4" y="-9823"/>
            <a:ext cx="12188952" cy="170897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8FD28F-2D67-45A9-BB95-396877333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869140"/>
            <a:ext cx="12188952" cy="298748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5">
            <a:extLst>
              <a:ext uri="{FF2B5EF4-FFF2-40B4-BE49-F238E27FC236}">
                <a16:creationId xmlns:a16="http://schemas.microsoft.com/office/drawing/2014/main" id="{A5EF25D8-EB69-433B-8F6C-FA638471C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44" y="1752605"/>
            <a:ext cx="8373711" cy="3819190"/>
          </a:xfrm>
        </p:spPr>
        <p:txBody>
          <a:bodyPr anchor="b">
            <a:normAutofit/>
          </a:bodyPr>
          <a:lstStyle/>
          <a:p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Toronto</a:t>
            </a:r>
            <a:br>
              <a:rPr lang="en-GB" sz="5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GB" sz="5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sz="5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Battle of </a:t>
            </a:r>
            <a:r>
              <a:rPr lang="en-GB" sz="5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neighborhoods</a:t>
            </a:r>
            <a:endParaRPr lang="en-GB" sz="54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ottotitolo 6">
            <a:extLst>
              <a:ext uri="{FF2B5EF4-FFF2-40B4-BE49-F238E27FC236}">
                <a16:creationId xmlns:a16="http://schemas.microsoft.com/office/drawing/2014/main" id="{7636F56A-B893-4F8D-B1A2-9F9E2EF11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945" y="585696"/>
            <a:ext cx="9269486" cy="63350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dirty="0">
                <a:solidFill>
                  <a:srgbClr val="FFFFFF"/>
                </a:solidFill>
              </a:rPr>
              <a:t>Lorenzo Rappuoli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it-IT" sz="105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1050" b="1" dirty="0">
                <a:solidFill>
                  <a:srgbClr val="FFFFFF"/>
                </a:solidFill>
              </a:rPr>
              <a:t>July 16, 2021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2FB9A8-E482-4339-A730-6C024982A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1380213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37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524433" y="354351"/>
            <a:ext cx="9487553" cy="542925"/>
          </a:xfrm>
        </p:spPr>
        <p:txBody>
          <a:bodyPr>
            <a:normAutofit/>
          </a:bodyPr>
          <a:lstStyle/>
          <a:p>
            <a:r>
              <a:rPr lang="it-IT" dirty="0"/>
              <a:t>Clustering </a:t>
            </a:r>
            <a:r>
              <a:rPr lang="it-IT" dirty="0" err="1"/>
              <a:t>Toronto’s</a:t>
            </a:r>
            <a:r>
              <a:rPr lang="it-IT" dirty="0"/>
              <a:t> </a:t>
            </a:r>
            <a:r>
              <a:rPr lang="it-IT" dirty="0" err="1"/>
              <a:t>neighbohroods</a:t>
            </a:r>
            <a:endParaRPr lang="en-GB" dirty="0"/>
          </a:p>
        </p:txBody>
      </p:sp>
      <p:sp>
        <p:nvSpPr>
          <p:cNvPr id="13" name="Segnaposto testo 2"/>
          <p:cNvSpPr txBox="1">
            <a:spLocks/>
          </p:cNvSpPr>
          <p:nvPr/>
        </p:nvSpPr>
        <p:spPr>
          <a:xfrm>
            <a:off x="390872" y="1397132"/>
            <a:ext cx="10220341" cy="5106517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>
            <a:lvl1pPr marL="9525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6225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seeks to group neighborhoods into homogenous groups that indicate the likelihood of being a victim of a firefight.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results are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data collected by the police and data on population, population density and average income of the inhabitants.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neighborhoods have been ranked, it will be easy for the reader to identify the best neighborhoods to live in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it-IT" sz="18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524433" y="354351"/>
            <a:ext cx="9487553" cy="542925"/>
          </a:xfrm>
        </p:spPr>
        <p:txBody>
          <a:bodyPr>
            <a:normAutofit/>
          </a:bodyPr>
          <a:lstStyle/>
          <a:p>
            <a:r>
              <a:rPr lang="it-IT" dirty="0"/>
              <a:t>Data </a:t>
            </a:r>
            <a:r>
              <a:rPr lang="it-IT" dirty="0" err="1"/>
              <a:t>acquisition</a:t>
            </a:r>
            <a:r>
              <a:rPr lang="it-IT" dirty="0"/>
              <a:t> and </a:t>
            </a:r>
            <a:r>
              <a:rPr lang="it-IT" dirty="0" err="1"/>
              <a:t>cleaning</a:t>
            </a:r>
            <a:endParaRPr lang="en-GB" dirty="0"/>
          </a:p>
        </p:txBody>
      </p:sp>
      <p:sp>
        <p:nvSpPr>
          <p:cNvPr id="13" name="Segnaposto testo 2"/>
          <p:cNvSpPr txBox="1">
            <a:spLocks/>
          </p:cNvSpPr>
          <p:nvPr/>
        </p:nvSpPr>
        <p:spPr>
          <a:xfrm>
            <a:off x="524433" y="1468441"/>
            <a:ext cx="10220341" cy="5683085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>
            <a:lvl1pPr marL="9525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6225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sources for the project are the following ones: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Demographics of Toronto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neighbourhoods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https://en.wikipedia.org/wiki/Demographics_of_Toronto_neighbourhoods</a:t>
            </a:r>
            <a:endParaRPr lang="it-IT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lvl="4" indent="0">
              <a:lnSpc>
                <a:spcPct val="107000"/>
              </a:lnSpc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Wikipedia page there is a list of demographic data on each Toronto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neighbourhood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Canadian census. It is useful because it contains the information about population, density and average income for every neighborhood. 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Shootings &amp; Firearm Discharges: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0">
              <a:lnSpc>
                <a:spcPct val="107000"/>
              </a:lnSpc>
              <a:buNone/>
            </a:pPr>
            <a:r>
              <a:rPr lang="en-US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https://open.toronto.ca/dataset/shootings-firearm-discharges/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dataset contains all shooting-related occurrences reported to the Toronto Police Service.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it-IT" sz="18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7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524433" y="354351"/>
            <a:ext cx="9487553" cy="542925"/>
          </a:xfrm>
        </p:spPr>
        <p:txBody>
          <a:bodyPr>
            <a:normAutofit/>
          </a:bodyPr>
          <a:lstStyle/>
          <a:p>
            <a:r>
              <a:rPr lang="it-IT" dirty="0"/>
              <a:t>Data </a:t>
            </a:r>
            <a:r>
              <a:rPr lang="it-IT" dirty="0" err="1"/>
              <a:t>analysis</a:t>
            </a:r>
            <a:r>
              <a:rPr lang="it-IT" dirty="0"/>
              <a:t> (1)</a:t>
            </a:r>
            <a:endParaRPr lang="en-GB" dirty="0"/>
          </a:p>
        </p:txBody>
      </p:sp>
      <p:sp>
        <p:nvSpPr>
          <p:cNvPr id="13" name="Segnaposto testo 2"/>
          <p:cNvSpPr txBox="1">
            <a:spLocks/>
          </p:cNvSpPr>
          <p:nvPr/>
        </p:nvSpPr>
        <p:spPr>
          <a:xfrm>
            <a:off x="524433" y="3481299"/>
            <a:ext cx="10220341" cy="1657368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>
            <a:lvl1pPr marL="9525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6225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it-IT" sz="1800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630B93C-4B4F-4068-B843-9DAA65B91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96" y="1282127"/>
            <a:ext cx="2452527" cy="24996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DB52082-D8DE-47F2-8FA6-C5951F91C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501" y="3091913"/>
            <a:ext cx="4198760" cy="2501610"/>
          </a:xfrm>
          <a:prstGeom prst="rect">
            <a:avLst/>
          </a:prstGeom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3F2725FE-B83B-4C3B-BC34-12ECE4213960}"/>
              </a:ext>
            </a:extLst>
          </p:cNvPr>
          <p:cNvSpPr txBox="1">
            <a:spLocks/>
          </p:cNvSpPr>
          <p:nvPr/>
        </p:nvSpPr>
        <p:spPr>
          <a:xfrm>
            <a:off x="3812164" y="1352133"/>
            <a:ext cx="10220341" cy="1657368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>
            <a:lvl1pPr marL="9525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6225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Neighborhoods that had more than ten shootings in 2020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it-IT" sz="1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33168191-F91E-4F98-B995-20E7B9B4F5CD}"/>
              </a:ext>
            </a:extLst>
          </p:cNvPr>
          <p:cNvSpPr txBox="1">
            <a:spLocks/>
          </p:cNvSpPr>
          <p:nvPr/>
        </p:nvSpPr>
        <p:spPr>
          <a:xfrm>
            <a:off x="1082696" y="4166669"/>
            <a:ext cx="5292568" cy="1203013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>
            <a:lvl1pPr marL="9525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6225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eighborhoods that had the most deaths and injuries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it-IT" sz="1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1EC3A606-8F2A-4DE8-9871-34CB2A389583}"/>
              </a:ext>
            </a:extLst>
          </p:cNvPr>
          <p:cNvSpPr/>
          <p:nvPr/>
        </p:nvSpPr>
        <p:spPr>
          <a:xfrm>
            <a:off x="3359649" y="4732104"/>
            <a:ext cx="452515" cy="538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B4D2C40-14C1-4FF9-9BC9-7BC1711889D1}"/>
              </a:ext>
            </a:extLst>
          </p:cNvPr>
          <p:cNvSpPr txBox="1"/>
          <p:nvPr/>
        </p:nvSpPr>
        <p:spPr>
          <a:xfrm>
            <a:off x="950360" y="5270358"/>
            <a:ext cx="5292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indicates that more shootings do not always result in more deaths and injuries</a:t>
            </a:r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73FB8CD-8844-445E-B522-B9E9096D036F}"/>
              </a:ext>
            </a:extLst>
          </p:cNvPr>
          <p:cNvSpPr/>
          <p:nvPr/>
        </p:nvSpPr>
        <p:spPr>
          <a:xfrm>
            <a:off x="5373382" y="1894724"/>
            <a:ext cx="226031" cy="23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C5DE131D-45C0-41C7-B82A-C90AC93D33EC}"/>
              </a:ext>
            </a:extLst>
          </p:cNvPr>
          <p:cNvSpPr/>
          <p:nvPr/>
        </p:nvSpPr>
        <p:spPr>
          <a:xfrm>
            <a:off x="5257935" y="4492336"/>
            <a:ext cx="452515" cy="778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28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524433" y="354351"/>
            <a:ext cx="9487553" cy="542925"/>
          </a:xfrm>
        </p:spPr>
        <p:txBody>
          <a:bodyPr>
            <a:normAutofit/>
          </a:bodyPr>
          <a:lstStyle/>
          <a:p>
            <a:r>
              <a:rPr lang="it-IT" dirty="0"/>
              <a:t>Data </a:t>
            </a:r>
            <a:r>
              <a:rPr lang="it-IT" dirty="0" err="1"/>
              <a:t>analysis</a:t>
            </a:r>
            <a:r>
              <a:rPr lang="it-IT" dirty="0"/>
              <a:t> (2)</a:t>
            </a:r>
            <a:endParaRPr lang="en-GB" dirty="0"/>
          </a:p>
        </p:txBody>
      </p:sp>
      <p:sp>
        <p:nvSpPr>
          <p:cNvPr id="13" name="Segnaposto testo 2"/>
          <p:cNvSpPr txBox="1">
            <a:spLocks/>
          </p:cNvSpPr>
          <p:nvPr/>
        </p:nvSpPr>
        <p:spPr>
          <a:xfrm>
            <a:off x="524433" y="3481299"/>
            <a:ext cx="10220341" cy="1657368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>
            <a:lvl1pPr marL="9525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6225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it-IT" sz="1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3F2725FE-B83B-4C3B-BC34-12ECE4213960}"/>
              </a:ext>
            </a:extLst>
          </p:cNvPr>
          <p:cNvSpPr txBox="1">
            <a:spLocks/>
          </p:cNvSpPr>
          <p:nvPr/>
        </p:nvSpPr>
        <p:spPr>
          <a:xfrm>
            <a:off x="4099840" y="1157289"/>
            <a:ext cx="10220341" cy="1657368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>
            <a:lvl1pPr marL="9525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6225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correlation between Population and number of shootings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it-IT" sz="1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33168191-F91E-4F98-B995-20E7B9B4F5CD}"/>
              </a:ext>
            </a:extLst>
          </p:cNvPr>
          <p:cNvSpPr txBox="1">
            <a:spLocks/>
          </p:cNvSpPr>
          <p:nvPr/>
        </p:nvSpPr>
        <p:spPr>
          <a:xfrm>
            <a:off x="1082696" y="3870307"/>
            <a:ext cx="5292568" cy="1795739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>
            <a:lvl1pPr marL="9525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6225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correlation between average income and number of shootings (only for neigh. With more than 10 shootings in 2020)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it-IT" sz="1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1EC3A606-8F2A-4DE8-9871-34CB2A389583}"/>
              </a:ext>
            </a:extLst>
          </p:cNvPr>
          <p:cNvSpPr/>
          <p:nvPr/>
        </p:nvSpPr>
        <p:spPr>
          <a:xfrm>
            <a:off x="2609410" y="4815502"/>
            <a:ext cx="452515" cy="517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B4D2C40-14C1-4FF9-9BC9-7BC1711889D1}"/>
              </a:ext>
            </a:extLst>
          </p:cNvPr>
          <p:cNvSpPr txBox="1"/>
          <p:nvPr/>
        </p:nvSpPr>
        <p:spPr>
          <a:xfrm>
            <a:off x="950360" y="5270358"/>
            <a:ext cx="5292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 rich neighborhood isn’t automatically more safe than a poor one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2933E37-3348-46C8-A86E-19E5E752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77" y="1041211"/>
            <a:ext cx="3124031" cy="289444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61B5551-0308-4FA8-907C-028447685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31" y="2991654"/>
            <a:ext cx="2641101" cy="2517502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FCA6C606-E747-4537-A384-9C9B19E8D390}"/>
              </a:ext>
            </a:extLst>
          </p:cNvPr>
          <p:cNvSpPr/>
          <p:nvPr/>
        </p:nvSpPr>
        <p:spPr>
          <a:xfrm>
            <a:off x="5373382" y="1894725"/>
            <a:ext cx="246582" cy="204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59138EF9-DB5C-495C-B169-B53EB7946373}"/>
              </a:ext>
            </a:extLst>
          </p:cNvPr>
          <p:cNvSpPr/>
          <p:nvPr/>
        </p:nvSpPr>
        <p:spPr>
          <a:xfrm>
            <a:off x="5257935" y="4492337"/>
            <a:ext cx="452515" cy="84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83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524433" y="354351"/>
            <a:ext cx="9487553" cy="542925"/>
          </a:xfrm>
        </p:spPr>
        <p:txBody>
          <a:bodyPr>
            <a:normAutofit/>
          </a:bodyPr>
          <a:lstStyle/>
          <a:p>
            <a:r>
              <a:rPr lang="it-IT" dirty="0" err="1"/>
              <a:t>Result</a:t>
            </a:r>
            <a:r>
              <a:rPr lang="it-IT" dirty="0"/>
              <a:t> of the clustering</a:t>
            </a:r>
            <a:endParaRPr lang="en-GB" dirty="0"/>
          </a:p>
        </p:txBody>
      </p:sp>
      <p:sp>
        <p:nvSpPr>
          <p:cNvPr id="13" name="Segnaposto testo 2"/>
          <p:cNvSpPr txBox="1">
            <a:spLocks/>
          </p:cNvSpPr>
          <p:nvPr/>
        </p:nvSpPr>
        <p:spPr>
          <a:xfrm>
            <a:off x="8041209" y="1529930"/>
            <a:ext cx="10220341" cy="6230286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>
            <a:lvl1pPr marL="9525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6225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5 (light green)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0 (red)</a:t>
            </a:r>
          </a:p>
          <a:p>
            <a:pPr marL="0" lvl="0" indent="0">
              <a:lnSpc>
                <a:spcPct val="107000"/>
              </a:lnSpc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1 (purple)</a:t>
            </a:r>
          </a:p>
          <a:p>
            <a:pPr marL="0" indent="0">
              <a:lnSpc>
                <a:spcPct val="107000"/>
              </a:lnSpc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4 (green)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3 (dark green)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2 (dark blue)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it-IT" sz="1800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1B3E170-2439-4D01-8325-5892FFB8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3" y="1529931"/>
            <a:ext cx="6120914" cy="3798137"/>
          </a:xfrm>
          <a:prstGeom prst="rect">
            <a:avLst/>
          </a:prstGeom>
        </p:spPr>
      </p:pic>
      <p:sp>
        <p:nvSpPr>
          <p:cNvPr id="3" name="Freccia in giù 2">
            <a:extLst>
              <a:ext uri="{FF2B5EF4-FFF2-40B4-BE49-F238E27FC236}">
                <a16:creationId xmlns:a16="http://schemas.microsoft.com/office/drawing/2014/main" id="{3A3DA03B-67BB-4431-A24C-2D4F85D977FC}"/>
              </a:ext>
            </a:extLst>
          </p:cNvPr>
          <p:cNvSpPr/>
          <p:nvPr/>
        </p:nvSpPr>
        <p:spPr>
          <a:xfrm>
            <a:off x="7049386" y="1529931"/>
            <a:ext cx="637954" cy="379813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Risk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08001CA-357A-4276-B633-4922B0AE6517}"/>
              </a:ext>
            </a:extLst>
          </p:cNvPr>
          <p:cNvSpPr/>
          <p:nvPr/>
        </p:nvSpPr>
        <p:spPr>
          <a:xfrm>
            <a:off x="7205220" y="1529930"/>
            <a:ext cx="322632" cy="1277065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F125571-ACA6-4B97-AD0A-E7A3B2E534D1}"/>
              </a:ext>
            </a:extLst>
          </p:cNvPr>
          <p:cNvSpPr/>
          <p:nvPr/>
        </p:nvSpPr>
        <p:spPr>
          <a:xfrm>
            <a:off x="7205054" y="2806995"/>
            <a:ext cx="322632" cy="1277065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Risk</a:t>
            </a:r>
          </a:p>
        </p:txBody>
      </p:sp>
    </p:spTree>
    <p:extLst>
      <p:ext uri="{BB962C8B-B14F-4D97-AF65-F5344CB8AC3E}">
        <p14:creationId xmlns:p14="http://schemas.microsoft.com/office/powerpoint/2010/main" val="237188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524433" y="354351"/>
            <a:ext cx="9487553" cy="542925"/>
          </a:xfrm>
        </p:spPr>
        <p:txBody>
          <a:bodyPr>
            <a:normAutofit/>
          </a:bodyPr>
          <a:lstStyle/>
          <a:p>
            <a:r>
              <a:rPr lang="it-IT" dirty="0" err="1"/>
              <a:t>Conclusion</a:t>
            </a:r>
            <a:endParaRPr lang="en-GB" dirty="0"/>
          </a:p>
        </p:txBody>
      </p:sp>
      <p:sp>
        <p:nvSpPr>
          <p:cNvPr id="13" name="Segnaposto testo 2"/>
          <p:cNvSpPr txBox="1">
            <a:spLocks/>
          </p:cNvSpPr>
          <p:nvPr/>
        </p:nvSpPr>
        <p:spPr>
          <a:xfrm>
            <a:off x="390872" y="1344297"/>
            <a:ext cx="10220341" cy="5212187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>
            <a:lvl1pPr marL="9525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6225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85725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95250" algn="l" defTabSz="914400" rtl="0" eaLnBrk="1" latinLnBrk="0" hangingPunct="1">
              <a:spcBef>
                <a:spcPct val="20000"/>
              </a:spcBef>
              <a:buFont typeface="Arial" pitchFamily="34" charset="0"/>
              <a:buChar char=".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330" indent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results, the best neighborhoods from a safety perspective were found to be: Bayview Village, Guildwood, Henry Farm, Mimico, Niagara, Roncesvalles, Wychwood.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 the worst instead are: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L'Amoreaux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Malvern, Old East York, Woburn. </a:t>
            </a:r>
          </a:p>
          <a:p>
            <a:pPr marL="44958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worst of all is Glenfield-Jane Heights.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general, it is not possible to say that the average income and population density are sufficient indices to predict whether a neighborhood is dangerous. But it is possible to say that the higher the average income, the greater the chance of not getting into a firefight.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it-IT" sz="18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15562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419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Elephant</vt:lpstr>
      <vt:lpstr>Symbol</vt:lpstr>
      <vt:lpstr>Univers Condensed</vt:lpstr>
      <vt:lpstr>Verdana</vt:lpstr>
      <vt:lpstr>MemoVTI</vt:lpstr>
      <vt:lpstr>Toronto  Battle of neighborhoods</vt:lpstr>
      <vt:lpstr>Clustering Toronto’s neighbohroods</vt:lpstr>
      <vt:lpstr>Data acquisition and cleaning</vt:lpstr>
      <vt:lpstr>Data analysis (1)</vt:lpstr>
      <vt:lpstr>Data analysis (2)</vt:lpstr>
      <vt:lpstr>Result of the clustering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 Battle of neighborhoods</dc:title>
  <dc:creator>lorenzo rappuoli</dc:creator>
  <cp:lastModifiedBy>lorenzo rappuoli</cp:lastModifiedBy>
  <cp:revision>4</cp:revision>
  <dcterms:created xsi:type="dcterms:W3CDTF">2021-07-16T10:39:23Z</dcterms:created>
  <dcterms:modified xsi:type="dcterms:W3CDTF">2021-07-16T11:08:12Z</dcterms:modified>
</cp:coreProperties>
</file>