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65" r:id="rId15"/>
    <p:sldId id="267" r:id="rId16"/>
    <p:sldId id="266" r:id="rId17"/>
    <p:sldId id="268" r:id="rId18"/>
    <p:sldId id="269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F7B75-E503-324E-96B3-63895F5EC26F}" v="112" dt="2024-07-15T21:23:08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reitani" userId="b21d07a526cd1e80" providerId="LiveId" clId="{B6EF7B75-E503-324E-96B3-63895F5EC26F}"/>
    <pc:docChg chg="custSel modSld">
      <pc:chgData name="lorenzo reitani" userId="b21d07a526cd1e80" providerId="LiveId" clId="{B6EF7B75-E503-324E-96B3-63895F5EC26F}" dt="2024-07-15T21:26:38.446" v="201" actId="1076"/>
      <pc:docMkLst>
        <pc:docMk/>
      </pc:docMkLst>
      <pc:sldChg chg="addSp delSp modSp mod">
        <pc:chgData name="lorenzo reitani" userId="b21d07a526cd1e80" providerId="LiveId" clId="{B6EF7B75-E503-324E-96B3-63895F5EC26F}" dt="2024-07-15T21:26:06.711" v="200" actId="20577"/>
        <pc:sldMkLst>
          <pc:docMk/>
          <pc:sldMk cId="4096279656" sldId="274"/>
        </pc:sldMkLst>
        <pc:spChg chg="mod">
          <ac:chgData name="lorenzo reitani" userId="b21d07a526cd1e80" providerId="LiveId" clId="{B6EF7B75-E503-324E-96B3-63895F5EC26F}" dt="2024-07-15T21:26:06.711" v="200" actId="20577"/>
          <ac:spMkLst>
            <pc:docMk/>
            <pc:sldMk cId="4096279656" sldId="274"/>
            <ac:spMk id="3" creationId="{F3D9F6CA-C87A-A85E-7B9B-35239C6B25A0}"/>
          </ac:spMkLst>
        </pc:spChg>
        <pc:spChg chg="add del mod">
          <ac:chgData name="lorenzo reitani" userId="b21d07a526cd1e80" providerId="LiveId" clId="{B6EF7B75-E503-324E-96B3-63895F5EC26F}" dt="2024-07-15T21:24:40.374" v="104"/>
          <ac:spMkLst>
            <pc:docMk/>
            <pc:sldMk cId="4096279656" sldId="274"/>
            <ac:spMk id="4" creationId="{F4132B44-1993-0E06-F178-A89BD545DFC3}"/>
          </ac:spMkLst>
        </pc:spChg>
      </pc:sldChg>
      <pc:sldChg chg="modSp mod">
        <pc:chgData name="lorenzo reitani" userId="b21d07a526cd1e80" providerId="LiveId" clId="{B6EF7B75-E503-324E-96B3-63895F5EC26F}" dt="2024-07-15T21:26:38.446" v="201" actId="1076"/>
        <pc:sldMkLst>
          <pc:docMk/>
          <pc:sldMk cId="157620937" sldId="277"/>
        </pc:sldMkLst>
        <pc:spChg chg="mod">
          <ac:chgData name="lorenzo reitani" userId="b21d07a526cd1e80" providerId="LiveId" clId="{B6EF7B75-E503-324E-96B3-63895F5EC26F}" dt="2024-07-15T21:26:38.446" v="201" actId="1076"/>
          <ac:spMkLst>
            <pc:docMk/>
            <pc:sldMk cId="157620937" sldId="277"/>
            <ac:spMk id="3" creationId="{7963EE43-D8F7-F161-E053-95212BE01C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6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1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rogetto-ambra.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pendencies.org/u/dep/" TargetMode="External"/><Relationship Id="rId2" Type="http://schemas.openxmlformats.org/officeDocument/2006/relationships/hyperlink" Target="https://universaldependencies.org/u/po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usage/spacy-1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34ABC3-93B8-15B0-941B-425A51F6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22704"/>
            <a:ext cx="10993549" cy="1475013"/>
          </a:xfrm>
        </p:spPr>
        <p:txBody>
          <a:bodyPr/>
          <a:lstStyle/>
          <a:p>
            <a:r>
              <a:rPr lang="it-IT" dirty="0" err="1"/>
              <a:t>Implementation</a:t>
            </a:r>
            <a:r>
              <a:rPr lang="it-IT"/>
              <a:t> of an </a:t>
            </a:r>
            <a:r>
              <a:rPr lang="it-IT" err="1"/>
              <a:t>engine</a:t>
            </a:r>
            <a:r>
              <a:rPr lang="it-IT"/>
              <a:t> for </a:t>
            </a:r>
            <a:r>
              <a:rPr lang="it-IT" err="1"/>
              <a:t>context</a:t>
            </a:r>
            <a:r>
              <a:rPr lang="it-IT"/>
              <a:t> </a:t>
            </a:r>
            <a:r>
              <a:rPr lang="it-IT" err="1"/>
              <a:t>analysis</a:t>
            </a:r>
            <a:r>
              <a:rPr lang="it-IT"/>
              <a:t> of LLM prompts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C60986-3D07-E4CF-7FBD-A9B5C323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88" y="3177759"/>
            <a:ext cx="10993546" cy="590321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a project </a:t>
            </a:r>
            <a:r>
              <a:rPr lang="it-IT" err="1">
                <a:solidFill>
                  <a:schemeClr val="bg1"/>
                </a:solidFill>
              </a:rPr>
              <a:t>designed</a:t>
            </a:r>
            <a:r>
              <a:rPr lang="it-IT">
                <a:solidFill>
                  <a:schemeClr val="bg1"/>
                </a:solidFill>
              </a:rPr>
              <a:t> by the </a:t>
            </a:r>
            <a:r>
              <a:rPr lang="it-IT" err="1">
                <a:solidFill>
                  <a:schemeClr val="bg1"/>
                </a:solidFill>
              </a:rPr>
              <a:t>polytechnic</a:t>
            </a:r>
            <a:r>
              <a:rPr lang="it-IT">
                <a:solidFill>
                  <a:schemeClr val="bg1"/>
                </a:solidFill>
              </a:rPr>
              <a:t>  of Milan in support of the </a:t>
            </a:r>
            <a:r>
              <a:rPr lang="it-IT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AMBRA PROJECT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lementi grafici, logo, rosso, simbolo&#10;&#10;Descrizione generata automaticamente">
            <a:extLst>
              <a:ext uri="{FF2B5EF4-FFF2-40B4-BE49-F238E27FC236}">
                <a16:creationId xmlns:a16="http://schemas.microsoft.com/office/drawing/2014/main" id="{82666420-6DE4-09A9-9AAC-F18996B2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03" y="4083267"/>
            <a:ext cx="1929708" cy="192970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EE6B672-7320-C506-6E18-A574237B92F8}"/>
              </a:ext>
            </a:extLst>
          </p:cNvPr>
          <p:cNvSpPr/>
          <p:nvPr/>
        </p:nvSpPr>
        <p:spPr>
          <a:xfrm>
            <a:off x="2220524" y="4083267"/>
            <a:ext cx="2501375" cy="1929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92E54C06-7711-6DAD-F1AA-A12DD486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722" y="4233448"/>
            <a:ext cx="2216980" cy="162934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2A51D2-9197-96C2-2A1D-719AAEA42C57}"/>
              </a:ext>
            </a:extLst>
          </p:cNvPr>
          <p:cNvSpPr txBox="1"/>
          <p:nvPr/>
        </p:nvSpPr>
        <p:spPr>
          <a:xfrm>
            <a:off x="581188" y="2133172"/>
            <a:ext cx="1099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accent2"/>
                </a:solidFill>
                <a:effectLst/>
                <a:latin typeface="Helvetica" pitchFamily="2" charset="0"/>
              </a:rPr>
              <a:t>THIS PROJECT AIMS TO ANALYZE THE GIVEN MESSAGE FOR ALTERNATIVE AND AUGMENTATIVE COMMUNICATION AND EXTRACT</a:t>
            </a:r>
            <a:r>
              <a:rPr lang="it-IT" b="1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it-IT" b="1">
                <a:solidFill>
                  <a:schemeClr val="accent2"/>
                </a:solidFill>
                <a:effectLst/>
                <a:latin typeface="Helvetica" pitchFamily="2" charset="0"/>
              </a:rPr>
              <a:t>INFORMATION ABOUT CONTEXT</a:t>
            </a:r>
          </a:p>
        </p:txBody>
      </p:sp>
    </p:spTree>
    <p:extLst>
      <p:ext uri="{BB962C8B-B14F-4D97-AF65-F5344CB8AC3E}">
        <p14:creationId xmlns:p14="http://schemas.microsoft.com/office/powerpoint/2010/main" val="173941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F7F7-0E6F-88CE-67D1-1214F8B3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steps for </a:t>
            </a:r>
            <a:r>
              <a:rPr lang="it-IT" err="1"/>
              <a:t>context</a:t>
            </a:r>
            <a:r>
              <a:rPr lang="it-IT"/>
              <a:t> </a:t>
            </a:r>
            <a:r>
              <a:rPr lang="it-IT" err="1"/>
              <a:t>analysis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36D74-7B79-10FC-51A7-D4186789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100" dirty="0">
                <a:solidFill>
                  <a:schemeClr val="tx1"/>
                </a:solidFill>
              </a:rPr>
              <a:t>With the </a:t>
            </a:r>
            <a:r>
              <a:rPr lang="it-IT" sz="2100" dirty="0" err="1">
                <a:solidFill>
                  <a:schemeClr val="tx1"/>
                </a:solidFill>
              </a:rPr>
              <a:t>pre-trained</a:t>
            </a:r>
            <a:r>
              <a:rPr lang="it-IT" sz="2100" dirty="0">
                <a:solidFill>
                  <a:schemeClr val="tx1"/>
                </a:solidFill>
              </a:rPr>
              <a:t> model for the </a:t>
            </a:r>
            <a:r>
              <a:rPr lang="it-IT" sz="2100" dirty="0" err="1">
                <a:solidFill>
                  <a:schemeClr val="tx1"/>
                </a:solidFill>
              </a:rPr>
              <a:t>italian</a:t>
            </a:r>
            <a:r>
              <a:rPr lang="it-IT" sz="2100" dirty="0">
                <a:solidFill>
                  <a:schemeClr val="tx1"/>
                </a:solidFill>
              </a:rPr>
              <a:t> </a:t>
            </a:r>
            <a:r>
              <a:rPr lang="it-IT" sz="2100" dirty="0" err="1">
                <a:solidFill>
                  <a:schemeClr val="tx1"/>
                </a:solidFill>
              </a:rPr>
              <a:t>language</a:t>
            </a:r>
            <a:r>
              <a:rPr lang="it-IT" sz="2100" dirty="0">
                <a:solidFill>
                  <a:schemeClr val="tx1"/>
                </a:solidFill>
              </a:rPr>
              <a:t> </a:t>
            </a:r>
            <a:r>
              <a:rPr lang="it-IT" sz="2100" dirty="0" err="1">
                <a:solidFill>
                  <a:schemeClr val="tx1"/>
                </a:solidFill>
              </a:rPr>
              <a:t>we</a:t>
            </a:r>
            <a:r>
              <a:rPr lang="it-IT" sz="2100" dirty="0">
                <a:solidFill>
                  <a:schemeClr val="tx1"/>
                </a:solidFill>
              </a:rPr>
              <a:t> can start </a:t>
            </a:r>
            <a:r>
              <a:rPr lang="it-IT" sz="2100" dirty="0" err="1">
                <a:solidFill>
                  <a:schemeClr val="tx1"/>
                </a:solidFill>
              </a:rPr>
              <a:t>analyze</a:t>
            </a:r>
            <a:r>
              <a:rPr lang="it-IT" sz="2100" dirty="0">
                <a:solidFill>
                  <a:schemeClr val="tx1"/>
                </a:solidFill>
              </a:rPr>
              <a:t> a </a:t>
            </a:r>
            <a:r>
              <a:rPr lang="it-IT" sz="2100" dirty="0" err="1">
                <a:solidFill>
                  <a:schemeClr val="tx1"/>
                </a:solidFill>
              </a:rPr>
              <a:t>sentence</a:t>
            </a:r>
            <a:r>
              <a:rPr lang="it-IT" sz="2100" dirty="0">
                <a:solidFill>
                  <a:schemeClr val="tx1"/>
                </a:solidFill>
              </a:rPr>
              <a:t>:</a:t>
            </a:r>
          </a:p>
          <a:p>
            <a:r>
              <a:rPr lang="it-IT" sz="2100" dirty="0">
                <a:solidFill>
                  <a:schemeClr val="tx1"/>
                </a:solidFill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firstly</a:t>
            </a:r>
            <a:r>
              <a:rPr lang="it-IT" sz="2100" dirty="0">
                <a:solidFill>
                  <a:schemeClr val="tx1"/>
                </a:solidFill>
                <a:effectLst/>
              </a:rPr>
              <a:t> to use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spacy</a:t>
            </a:r>
            <a:r>
              <a:rPr lang="it-IT" sz="2100" dirty="0">
                <a:solidFill>
                  <a:schemeClr val="tx1"/>
                </a:solidFill>
                <a:effectLst/>
              </a:rPr>
              <a:t> library to separate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sentence</a:t>
            </a:r>
            <a:r>
              <a:rPr lang="it-IT" sz="2100" dirty="0">
                <a:solidFill>
                  <a:schemeClr val="tx1"/>
                </a:solidFill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into</a:t>
            </a:r>
            <a:r>
              <a:rPr lang="it-IT" sz="2100" dirty="0">
                <a:solidFill>
                  <a:schemeClr val="tx1"/>
                </a:solidFill>
                <a:effectLst/>
              </a:rPr>
              <a:t> tokens (words) and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retrieve</a:t>
            </a:r>
            <a:r>
              <a:rPr lang="it-IT" sz="2100" dirty="0">
                <a:solidFill>
                  <a:schemeClr val="tx1"/>
                </a:solidFill>
                <a:effectLst/>
              </a:rPr>
              <a:t> the lemma of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each</a:t>
            </a:r>
            <a:r>
              <a:rPr lang="it-IT" sz="2100" dirty="0">
                <a:solidFill>
                  <a:schemeClr val="tx1"/>
                </a:solidFill>
                <a:effectLst/>
              </a:rPr>
              <a:t> word</a:t>
            </a:r>
          </a:p>
          <a:p>
            <a:endParaRPr lang="it-IT" sz="2100" dirty="0">
              <a:solidFill>
                <a:schemeClr val="tx1"/>
              </a:solidFill>
              <a:effectLst/>
            </a:endParaRPr>
          </a:p>
          <a:p>
            <a:r>
              <a:rPr lang="it-IT" sz="2100" dirty="0">
                <a:solidFill>
                  <a:schemeClr val="tx1"/>
                </a:solidFill>
                <a:effectLst/>
              </a:rPr>
              <a:t>The second step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is</a:t>
            </a:r>
            <a:r>
              <a:rPr lang="it-IT" sz="2100" dirty="0">
                <a:solidFill>
                  <a:schemeClr val="tx1"/>
                </a:solidFill>
                <a:effectLst/>
              </a:rPr>
              <a:t> to use part of speech (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pos</a:t>
            </a:r>
            <a:r>
              <a:rPr lang="it-IT" sz="2100" dirty="0">
                <a:solidFill>
                  <a:schemeClr val="tx1"/>
                </a:solidFill>
                <a:effectLst/>
              </a:rPr>
              <a:t>) and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dependency</a:t>
            </a:r>
            <a:r>
              <a:rPr lang="it-IT" sz="2100" dirty="0">
                <a:solidFill>
                  <a:schemeClr val="tx1"/>
                </a:solidFill>
                <a:effectLst/>
              </a:rPr>
              <a:t> (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dep</a:t>
            </a:r>
            <a:r>
              <a:rPr lang="it-IT" sz="2100" dirty="0">
                <a:solidFill>
                  <a:schemeClr val="tx1"/>
                </a:solidFill>
                <a:effectLst/>
              </a:rPr>
              <a:t>) to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understand</a:t>
            </a:r>
            <a:r>
              <a:rPr lang="it-IT" sz="2100" dirty="0">
                <a:solidFill>
                  <a:schemeClr val="tx1"/>
                </a:solidFill>
                <a:effectLst/>
              </a:rPr>
              <a:t>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role</a:t>
            </a:r>
            <a:r>
              <a:rPr lang="it-IT" sz="2100" dirty="0">
                <a:solidFill>
                  <a:schemeClr val="tx1"/>
                </a:solidFill>
                <a:effectLst/>
              </a:rPr>
              <a:t> of the word in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phrase</a:t>
            </a:r>
            <a:r>
              <a:rPr lang="it-IT" sz="2100" dirty="0">
                <a:solidFill>
                  <a:schemeClr val="tx1"/>
                </a:solidFill>
                <a:effectLst/>
              </a:rPr>
              <a:t> and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correlation</a:t>
            </a:r>
            <a:r>
              <a:rPr lang="it-IT" sz="2100" dirty="0">
                <a:solidFill>
                  <a:schemeClr val="tx1"/>
                </a:solidFill>
                <a:effectLst/>
              </a:rPr>
              <a:t> with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other</a:t>
            </a:r>
            <a:r>
              <a:rPr lang="it-IT" sz="2100" dirty="0">
                <a:solidFill>
                  <a:schemeClr val="tx1"/>
                </a:solidFill>
                <a:effectLst/>
              </a:rPr>
              <a:t> words to create a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correlated</a:t>
            </a:r>
            <a:r>
              <a:rPr lang="it-IT" sz="2100" dirty="0">
                <a:solidFill>
                  <a:schemeClr val="tx1"/>
                </a:solidFill>
                <a:effectLst/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context</a:t>
            </a:r>
            <a:r>
              <a:rPr lang="it-IT" sz="2100" dirty="0">
                <a:solidFill>
                  <a:schemeClr val="tx1"/>
                </a:solidFill>
                <a:effectLst/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between</a:t>
            </a:r>
            <a:r>
              <a:rPr lang="it-IT" sz="2100" dirty="0">
                <a:solidFill>
                  <a:schemeClr val="tx1"/>
                </a:solidFill>
                <a:effectLst/>
              </a:rPr>
              <a:t> words. For more info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about</a:t>
            </a:r>
            <a:r>
              <a:rPr lang="it-IT" sz="2100" dirty="0">
                <a:solidFill>
                  <a:schemeClr val="tx1"/>
                </a:solidFill>
                <a:effectLst/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pos</a:t>
            </a:r>
            <a:r>
              <a:rPr lang="it-IT" sz="2100" dirty="0">
                <a:solidFill>
                  <a:schemeClr val="tx1"/>
                </a:solidFill>
                <a:effectLst/>
              </a:rPr>
              <a:t> and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dep</a:t>
            </a:r>
            <a:r>
              <a:rPr lang="it-IT" sz="2100" dirty="0">
                <a:solidFill>
                  <a:schemeClr val="tx1"/>
                </a:solidFill>
                <a:effectLst/>
              </a:rPr>
              <a:t> look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here</a:t>
            </a:r>
            <a:r>
              <a:rPr lang="it-IT" sz="2100" dirty="0">
                <a:solidFill>
                  <a:schemeClr val="tx1"/>
                </a:solidFill>
                <a:effectLst/>
              </a:rPr>
              <a:t>: </a:t>
            </a:r>
            <a:r>
              <a:rPr lang="it-IT" sz="1900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https://universaldependencies.org/u/pos/</a:t>
            </a:r>
            <a:r>
              <a:rPr lang="it-IT" sz="1900" b="0" i="0" dirty="0">
                <a:solidFill>
                  <a:schemeClr val="tx1"/>
                </a:solidFill>
                <a:effectLst/>
              </a:rPr>
              <a:t> </a:t>
            </a:r>
            <a:r>
              <a:rPr lang="it-IT" sz="1900" dirty="0">
                <a:solidFill>
                  <a:schemeClr val="tx1"/>
                </a:solidFill>
                <a:effectLst/>
              </a:rPr>
              <a:t>, </a:t>
            </a:r>
            <a:r>
              <a:rPr lang="it-IT" sz="1900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https://universaldependencies.org/u/dep/</a:t>
            </a:r>
            <a:endParaRPr lang="it-IT" sz="1900" dirty="0">
              <a:solidFill>
                <a:schemeClr val="tx1"/>
              </a:solidFill>
              <a:effectLst/>
            </a:endParaRPr>
          </a:p>
          <a:p>
            <a:endParaRPr lang="it-IT" sz="2100" dirty="0">
              <a:solidFill>
                <a:schemeClr val="tx1"/>
              </a:solidFill>
              <a:effectLst/>
            </a:endParaRPr>
          </a:p>
          <a:p>
            <a:r>
              <a:rPr lang="it-IT" sz="2100" dirty="0">
                <a:solidFill>
                  <a:schemeClr val="tx1"/>
                </a:solidFill>
                <a:effectLst/>
              </a:rPr>
              <a:t>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third</a:t>
            </a:r>
            <a:r>
              <a:rPr lang="it-IT" sz="2100" dirty="0">
                <a:solidFill>
                  <a:schemeClr val="tx1"/>
                </a:solidFill>
                <a:effectLst/>
              </a:rPr>
              <a:t> step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is</a:t>
            </a:r>
            <a:r>
              <a:rPr lang="it-IT" sz="2100" dirty="0">
                <a:solidFill>
                  <a:schemeClr val="tx1"/>
                </a:solidFill>
                <a:effectLst/>
              </a:rPr>
              <a:t> to use the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GLiNER</a:t>
            </a:r>
            <a:r>
              <a:rPr lang="it-IT" sz="2100" dirty="0">
                <a:solidFill>
                  <a:schemeClr val="tx1"/>
                </a:solidFill>
                <a:effectLst/>
              </a:rPr>
              <a:t> library to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understand</a:t>
            </a:r>
            <a:r>
              <a:rPr lang="it-IT" sz="2100" dirty="0">
                <a:solidFill>
                  <a:schemeClr val="tx1"/>
                </a:solidFill>
                <a:effectLst/>
              </a:rPr>
              <a:t> the semantic field of the word and to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add</a:t>
            </a:r>
            <a:r>
              <a:rPr lang="it-IT" sz="2100" dirty="0">
                <a:solidFill>
                  <a:schemeClr val="tx1"/>
                </a:solidFill>
                <a:effectLst/>
              </a:rPr>
              <a:t> </a:t>
            </a:r>
            <a:r>
              <a:rPr lang="it-IT" sz="2100" dirty="0" err="1">
                <a:solidFill>
                  <a:schemeClr val="tx1"/>
                </a:solidFill>
                <a:effectLst/>
              </a:rPr>
              <a:t>this</a:t>
            </a:r>
            <a:r>
              <a:rPr lang="it-IT" sz="2100" dirty="0">
                <a:solidFill>
                  <a:schemeClr val="tx1"/>
                </a:solidFill>
                <a:effectLst/>
              </a:rPr>
              <a:t> information</a:t>
            </a:r>
            <a:r>
              <a:rPr lang="it-IT" sz="2100" dirty="0">
                <a:solidFill>
                  <a:schemeClr val="tx1"/>
                </a:solidFill>
              </a:rPr>
              <a:t> </a:t>
            </a:r>
            <a:r>
              <a:rPr lang="it-IT" sz="2100" dirty="0">
                <a:solidFill>
                  <a:schemeClr val="tx1"/>
                </a:solidFill>
                <a:effectLst/>
              </a:rPr>
              <a:t>to the token.</a:t>
            </a:r>
          </a:p>
          <a:p>
            <a:endParaRPr lang="it-IT" sz="2100" dirty="0">
              <a:solidFill>
                <a:schemeClr val="tx1"/>
              </a:solidFill>
              <a:effectLst/>
            </a:endParaRPr>
          </a:p>
          <a:p>
            <a:endParaRPr lang="it-IT" sz="21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it-IT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F09B72A-2A33-F411-3EAC-A9E5B05D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99849"/>
              </p:ext>
            </p:extLst>
          </p:nvPr>
        </p:nvGraphicFramePr>
        <p:xfrm>
          <a:off x="595745" y="1218429"/>
          <a:ext cx="11236035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72">
                  <a:extLst>
                    <a:ext uri="{9D8B030D-6E8A-4147-A177-3AD203B41FA5}">
                      <a16:colId xmlns:a16="http://schemas.microsoft.com/office/drawing/2014/main" val="2627518109"/>
                    </a:ext>
                  </a:extLst>
                </a:gridCol>
                <a:gridCol w="1872672">
                  <a:extLst>
                    <a:ext uri="{9D8B030D-6E8A-4147-A177-3AD203B41FA5}">
                      <a16:colId xmlns:a16="http://schemas.microsoft.com/office/drawing/2014/main" val="4192722722"/>
                    </a:ext>
                  </a:extLst>
                </a:gridCol>
                <a:gridCol w="1872672">
                  <a:extLst>
                    <a:ext uri="{9D8B030D-6E8A-4147-A177-3AD203B41FA5}">
                      <a16:colId xmlns:a16="http://schemas.microsoft.com/office/drawing/2014/main" val="298051613"/>
                    </a:ext>
                  </a:extLst>
                </a:gridCol>
                <a:gridCol w="1872672">
                  <a:extLst>
                    <a:ext uri="{9D8B030D-6E8A-4147-A177-3AD203B41FA5}">
                      <a16:colId xmlns:a16="http://schemas.microsoft.com/office/drawing/2014/main" val="860781764"/>
                    </a:ext>
                  </a:extLst>
                </a:gridCol>
                <a:gridCol w="2262912">
                  <a:extLst>
                    <a:ext uri="{9D8B030D-6E8A-4147-A177-3AD203B41FA5}">
                      <a16:colId xmlns:a16="http://schemas.microsoft.com/office/drawing/2014/main" val="2274929572"/>
                    </a:ext>
                  </a:extLst>
                </a:gridCol>
                <a:gridCol w="1482435">
                  <a:extLst>
                    <a:ext uri="{9D8B030D-6E8A-4147-A177-3AD203B41FA5}">
                      <a16:colId xmlns:a16="http://schemas.microsoft.com/office/drawing/2014/main" val="291122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part of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dependency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lemma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word </a:t>
                      </a:r>
                      <a:r>
                        <a:rPr lang="it-IT" err="1"/>
                        <a:t>correlation</a:t>
                      </a:r>
                      <a:r>
                        <a:rPr lang="it-IT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semantic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15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luigi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PROPRN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nsubj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Luigi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persona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aux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3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vinto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vincere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det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1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obj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gara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gara &lt;-&gt; pesca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6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nmod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pesca &lt;-&gt; lago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5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su 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lago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nmod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luogo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9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mangiando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advcl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mangiare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9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det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obj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peca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Pesca &lt;-&gt; matura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frutto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4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matura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amod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maturo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8719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164CF8-6FF7-53C5-C495-EBE6F993D479}"/>
              </a:ext>
            </a:extLst>
          </p:cNvPr>
          <p:cNvSpPr txBox="1"/>
          <p:nvPr/>
        </p:nvSpPr>
        <p:spPr>
          <a:xfrm>
            <a:off x="1842655" y="6788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3A662D-FB89-737D-CAC1-6E41E32CEFF1}"/>
              </a:ext>
            </a:extLst>
          </p:cNvPr>
          <p:cNvSpPr txBox="1"/>
          <p:nvPr/>
        </p:nvSpPr>
        <p:spPr>
          <a:xfrm>
            <a:off x="2563091" y="725039"/>
            <a:ext cx="668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"luigi ha vinto una gara di pesca sul lago mangiando una pesca matura"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0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8AC79-F659-C2CE-D09B-836B37F4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shall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stop </a:t>
            </a:r>
            <a:r>
              <a:rPr lang="it-IT" err="1"/>
              <a:t>here</a:t>
            </a:r>
            <a:r>
              <a:rPr lang="it-IT"/>
              <a:t>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447249-59BF-B1D1-2F62-F84E1AA9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tokenization</a:t>
            </a:r>
            <a:r>
              <a:rPr lang="it-IT" dirty="0"/>
              <a:t>, the POS, DEP and lemma </a:t>
            </a:r>
            <a:r>
              <a:rPr lang="it-IT" dirty="0" err="1"/>
              <a:t>analysis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accurate and precise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the </a:t>
            </a:r>
            <a:r>
              <a:rPr lang="it-IT" dirty="0" err="1"/>
              <a:t>context</a:t>
            </a:r>
            <a:r>
              <a:rPr lang="it-IT" dirty="0"/>
              <a:t> of </a:t>
            </a:r>
            <a:r>
              <a:rPr lang="it-IT" dirty="0" err="1"/>
              <a:t>unambiguous</a:t>
            </a:r>
            <a:r>
              <a:rPr lang="it-IT" dirty="0"/>
              <a:t> words in general or in </a:t>
            </a:r>
            <a:r>
              <a:rPr lang="it-IT" dirty="0" err="1"/>
              <a:t>their</a:t>
            </a:r>
            <a:r>
              <a:rPr lang="it-IT" dirty="0"/>
              <a:t> lemma .</a:t>
            </a:r>
          </a:p>
          <a:p>
            <a:pPr marL="0" indent="0">
              <a:buNone/>
            </a:pPr>
            <a:r>
              <a:rPr lang="it-IT" dirty="0"/>
              <a:t>The word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works </a:t>
            </a:r>
            <a:r>
              <a:rPr lang="it-IT" dirty="0" err="1"/>
              <a:t>only</a:t>
            </a:r>
            <a:r>
              <a:rPr lang="it-IT" dirty="0"/>
              <a:t> with long </a:t>
            </a:r>
            <a:r>
              <a:rPr lang="it-IT" dirty="0" err="1"/>
              <a:t>sentences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links are clear.</a:t>
            </a:r>
          </a:p>
          <a:p>
            <a:pPr marL="0" indent="0">
              <a:buNone/>
            </a:pPr>
            <a:r>
              <a:rPr lang="it-IT" dirty="0"/>
              <a:t>The  semantic field </a:t>
            </a:r>
            <a:r>
              <a:rPr lang="it-IT" dirty="0" err="1"/>
              <a:t>analysis</a:t>
            </a:r>
            <a:r>
              <a:rPr lang="it-IT" dirty="0"/>
              <a:t> from </a:t>
            </a:r>
            <a:r>
              <a:rPr lang="it-IT" dirty="0" err="1"/>
              <a:t>Gliener</a:t>
            </a:r>
            <a:r>
              <a:rPr lang="it-IT" dirty="0"/>
              <a:t> works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phrases</a:t>
            </a:r>
            <a:r>
              <a:rPr lang="it-IT" dirty="0"/>
              <a:t>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labels in </a:t>
            </a:r>
            <a:r>
              <a:rPr lang="it-IT" dirty="0" err="1"/>
              <a:t>his</a:t>
            </a:r>
            <a:r>
              <a:rPr lang="it-IT" dirty="0"/>
              <a:t> list </a:t>
            </a:r>
            <a:r>
              <a:rPr lang="it-IT" dirty="0" err="1"/>
              <a:t>his</a:t>
            </a:r>
            <a:r>
              <a:rPr lang="it-IT" dirty="0"/>
              <a:t> performance drops.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 for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scalable</a:t>
            </a:r>
            <a:r>
              <a:rPr lang="it-IT" dirty="0"/>
              <a:t> and </a:t>
            </a:r>
            <a:r>
              <a:rPr lang="it-IT" dirty="0" err="1"/>
              <a:t>flexible</a:t>
            </a:r>
            <a:r>
              <a:rPr lang="it-IT" dirty="0"/>
              <a:t> system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recognize</a:t>
            </a:r>
            <a:r>
              <a:rPr lang="it-IT" dirty="0"/>
              <a:t> </a:t>
            </a:r>
            <a:r>
              <a:rPr lang="it-IT" dirty="0" err="1"/>
              <a:t>contexts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en-GB" dirty="0"/>
              <a:t>train our own specific NER model to disambiguate the most difficult words!!!</a:t>
            </a:r>
          </a:p>
        </p:txBody>
      </p:sp>
    </p:spTree>
    <p:extLst>
      <p:ext uri="{BB962C8B-B14F-4D97-AF65-F5344CB8AC3E}">
        <p14:creationId xmlns:p14="http://schemas.microsoft.com/office/powerpoint/2010/main" val="23171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29F85-5CEE-87EE-430F-496FE20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a custom NER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9F6CA-C87A-A85E-7B9B-35239C6B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lets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create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model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NER models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CPUs</a:t>
            </a:r>
            <a:r>
              <a:rPr lang="it-IT" dirty="0"/>
              <a:t> or </a:t>
            </a:r>
            <a:r>
              <a:rPr lang="it-IT" dirty="0" err="1"/>
              <a:t>GPUs</a:t>
            </a:r>
            <a:r>
              <a:rPr lang="it-IT" dirty="0"/>
              <a:t>, with training datasets of </a:t>
            </a:r>
            <a:r>
              <a:rPr lang="it-IT" dirty="0" err="1"/>
              <a:t>different</a:t>
            </a:r>
            <a:r>
              <a:rPr lang="it-IT" dirty="0"/>
              <a:t> sizes and for </a:t>
            </a:r>
            <a:r>
              <a:rPr lang="it-IT" dirty="0" err="1"/>
              <a:t>different</a:t>
            </a:r>
            <a:r>
              <a:rPr lang="it-IT" dirty="0"/>
              <a:t> words.</a:t>
            </a:r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a model </a:t>
            </a:r>
            <a:r>
              <a:rPr lang="it-IT" dirty="0" err="1"/>
              <a:t>trained</a:t>
            </a:r>
            <a:r>
              <a:rPr lang="it-IT" dirty="0"/>
              <a:t> with CPU on 30 </a:t>
            </a:r>
            <a:r>
              <a:rPr lang="it-IT" dirty="0" err="1"/>
              <a:t>phrases</a:t>
            </a:r>
            <a:r>
              <a:rPr lang="it-IT" dirty="0"/>
              <a:t> per </a:t>
            </a:r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sz="1800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 </a:t>
            </a:r>
            <a:r>
              <a:rPr lang="it-IT" dirty="0"/>
              <a:t>CPU 30</a:t>
            </a:r>
            <a:r>
              <a:rPr lang="it-IT" sz="1800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"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2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4793E-17C0-2C11-35D6-14D6FA90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Training CPU vs </a:t>
            </a:r>
            <a:r>
              <a:rPr lang="it-IT" err="1">
                <a:solidFill>
                  <a:srgbClr val="FFFFFF"/>
                </a:solidFill>
              </a:rPr>
              <a:t>gpu</a:t>
            </a:r>
            <a:r>
              <a:rPr lang="it-IT">
                <a:solidFill>
                  <a:srgbClr val="FFFFFF"/>
                </a:solidFill>
              </a:rPr>
              <a:t> - time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56E8C29-9B1B-BC93-0781-AF21FB27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434663"/>
          </a:xfrm>
        </p:spPr>
        <p:txBody>
          <a:bodyPr>
            <a:normAutofit/>
          </a:bodyPr>
          <a:lstStyle/>
          <a:p>
            <a:r>
              <a:rPr lang="en-US"/>
              <a:t>CPU 30: 11 minutes</a:t>
            </a:r>
          </a:p>
          <a:p>
            <a:r>
              <a:rPr lang="en-US"/>
              <a:t>GPU 30: 17 minutes</a:t>
            </a:r>
          </a:p>
          <a:p>
            <a:r>
              <a:rPr lang="en-US"/>
              <a:t>CPU 150: 27 minutes</a:t>
            </a:r>
          </a:p>
          <a:p>
            <a:r>
              <a:rPr lang="en-US"/>
              <a:t>GPU 150: 19 minutes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19E968-1E55-45B0-AC00-6A85BB77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140164-8E19-4FEF-8643-59D66E58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magine 18" descr="Immagine che contiene testo, software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16C3C008-6C35-096E-535B-4F949755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32" b="5251"/>
          <a:stretch/>
        </p:blipFill>
        <p:spPr>
          <a:xfrm>
            <a:off x="4320477" y="2142959"/>
            <a:ext cx="3551045" cy="18508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AB7A83-92F3-41CD-B4C9-CA06F9F4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Segnaposto contenuto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E3976C-26DF-54E5-B8F3-217BD12B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66" y="2313737"/>
            <a:ext cx="3555123" cy="14220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5D7150B-6F2A-4E47-81C4-35F35368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9976EFC-6E2A-E0B0-9F54-A5E758835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456" y="4596938"/>
            <a:ext cx="3583954" cy="1335023"/>
          </a:xfrm>
          <a:prstGeom prst="rect">
            <a:avLst/>
          </a:prstGeom>
        </p:spPr>
      </p:pic>
      <p:pic>
        <p:nvPicPr>
          <p:cNvPr id="21" name="Immagine 2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20CF001-AC22-A069-8EFC-EFF4E1F5D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710" y="4483445"/>
            <a:ext cx="3632579" cy="156200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85F527-B883-1705-DEB5-D5298A4D5BFF}"/>
              </a:ext>
            </a:extLst>
          </p:cNvPr>
          <p:cNvSpPr txBox="1"/>
          <p:nvPr/>
        </p:nvSpPr>
        <p:spPr>
          <a:xfrm>
            <a:off x="5646420" y="188505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CPU 30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78EBAEE-2DCF-9473-7B33-8440EE2C4978}"/>
              </a:ext>
            </a:extLst>
          </p:cNvPr>
          <p:cNvSpPr txBox="1"/>
          <p:nvPr/>
        </p:nvSpPr>
        <p:spPr>
          <a:xfrm>
            <a:off x="5607947" y="4206446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CPU 150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2DF1EFA-27D2-1DA3-3B06-7BF37B3D0F0A}"/>
              </a:ext>
            </a:extLst>
          </p:cNvPr>
          <p:cNvSpPr txBox="1"/>
          <p:nvPr/>
        </p:nvSpPr>
        <p:spPr>
          <a:xfrm>
            <a:off x="9509890" y="194620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GPU 30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CB049B6-E65C-C4AB-937E-4952AFCF7CA2}"/>
              </a:ext>
            </a:extLst>
          </p:cNvPr>
          <p:cNvSpPr txBox="1"/>
          <p:nvPr/>
        </p:nvSpPr>
        <p:spPr>
          <a:xfrm>
            <a:off x="9730634" y="4267229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GPU 150</a:t>
            </a:r>
          </a:p>
        </p:txBody>
      </p:sp>
    </p:spTree>
    <p:extLst>
      <p:ext uri="{BB962C8B-B14F-4D97-AF65-F5344CB8AC3E}">
        <p14:creationId xmlns:p14="http://schemas.microsoft.com/office/powerpoint/2010/main" val="30070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7D433-4BFA-1EBA-7BEE-F02FDF72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Training CPU vs gpu – resources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9E968-1E55-45B0-AC00-6A85BB77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433" y="1892371"/>
            <a:ext cx="3680469" cy="220396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A6EA2B6F-B29A-4BAC-DAD3-9E82E690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00" y="2171703"/>
            <a:ext cx="3358735" cy="16457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140164-8E19-4FEF-8643-59D66E583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93" y="1892370"/>
            <a:ext cx="3699935" cy="2203961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B7A83-92F3-41CD-B4C9-CA06F9F45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598" y="4186861"/>
            <a:ext cx="368046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D9258493-ECAC-A91F-34AB-25D64F20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75" y="4657507"/>
            <a:ext cx="3378255" cy="1494877"/>
          </a:xfrm>
          <a:prstGeom prst="rect">
            <a:avLst/>
          </a:prstGeom>
        </p:spPr>
      </p:pic>
      <p:pic>
        <p:nvPicPr>
          <p:cNvPr id="9" name="Immagine 8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A7D96C38-355B-C6E3-D538-3B7F567E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306" y="2398862"/>
            <a:ext cx="3358735" cy="11671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D7150B-6F2A-4E47-81C4-35F35368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439" y="4186861"/>
            <a:ext cx="3699989" cy="221020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5B604EE5-D75A-5A7C-F7B7-85A62BA9A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306" y="4787578"/>
            <a:ext cx="3378255" cy="103036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645AD0-2085-3ACB-84FE-D8C73FEA8CE8}"/>
              </a:ext>
            </a:extLst>
          </p:cNvPr>
          <p:cNvSpPr txBox="1"/>
          <p:nvPr/>
        </p:nvSpPr>
        <p:spPr>
          <a:xfrm>
            <a:off x="5646420" y="188505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CPU 30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581303-1C67-26D8-8777-D03F8D12EC55}"/>
              </a:ext>
            </a:extLst>
          </p:cNvPr>
          <p:cNvSpPr txBox="1"/>
          <p:nvPr/>
        </p:nvSpPr>
        <p:spPr>
          <a:xfrm>
            <a:off x="5681984" y="431182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CPU 150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8C288A-5EB4-D5D4-D75F-019BC53FA54D}"/>
              </a:ext>
            </a:extLst>
          </p:cNvPr>
          <p:cNvSpPr txBox="1"/>
          <p:nvPr/>
        </p:nvSpPr>
        <p:spPr>
          <a:xfrm>
            <a:off x="9613315" y="193224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GPU 30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066241-FEA4-47E1-CCD8-534D7391375C}"/>
              </a:ext>
            </a:extLst>
          </p:cNvPr>
          <p:cNvSpPr txBox="1"/>
          <p:nvPr/>
        </p:nvSpPr>
        <p:spPr>
          <a:xfrm>
            <a:off x="9553237" y="4337786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/>
              <a:t>GPU 150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7AF1128-8FDB-4F55-AB09-C58B563A4BDF}"/>
              </a:ext>
            </a:extLst>
          </p:cNvPr>
          <p:cNvSpPr txBox="1"/>
          <p:nvPr/>
        </p:nvSpPr>
        <p:spPr>
          <a:xfrm>
            <a:off x="581192" y="2066795"/>
            <a:ext cx="3351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r>
              <a:rPr lang="it-IT" err="1"/>
              <a:t>CPUs</a:t>
            </a:r>
            <a:r>
              <a:rPr lang="it-IT"/>
              <a:t> </a:t>
            </a:r>
            <a:r>
              <a:rPr lang="it-IT" err="1"/>
              <a:t>consume</a:t>
            </a:r>
            <a:r>
              <a:rPr lang="it-IT"/>
              <a:t> </a:t>
            </a:r>
            <a:r>
              <a:rPr lang="it-IT" err="1"/>
              <a:t>fewer</a:t>
            </a:r>
            <a:r>
              <a:rPr lang="it-IT"/>
              <a:t> </a:t>
            </a:r>
            <a:r>
              <a:rPr lang="it-IT" err="1"/>
              <a:t>resources</a:t>
            </a:r>
            <a:r>
              <a:rPr lang="it-IT"/>
              <a:t> and are more </a:t>
            </a:r>
            <a:r>
              <a:rPr lang="it-IT" err="1"/>
              <a:t>stable</a:t>
            </a:r>
            <a:r>
              <a:rPr lang="it-IT"/>
              <a:t> with </a:t>
            </a:r>
            <a:r>
              <a:rPr lang="it-IT" err="1"/>
              <a:t>respect</a:t>
            </a:r>
            <a:r>
              <a:rPr lang="it-IT"/>
              <a:t> to </a:t>
            </a:r>
            <a:r>
              <a:rPr lang="it-IT" err="1"/>
              <a:t>changes</a:t>
            </a:r>
            <a:r>
              <a:rPr lang="it-IT"/>
              <a:t> in dataset size 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r>
              <a:rPr lang="it-IT" err="1"/>
              <a:t>GPUs</a:t>
            </a:r>
            <a:r>
              <a:rPr lang="it-IT"/>
              <a:t> </a:t>
            </a:r>
            <a:r>
              <a:rPr lang="it-IT" err="1"/>
              <a:t>consume</a:t>
            </a:r>
            <a:r>
              <a:rPr lang="it-IT"/>
              <a:t> more </a:t>
            </a:r>
            <a:r>
              <a:rPr lang="it-IT" err="1"/>
              <a:t>resources</a:t>
            </a:r>
            <a:r>
              <a:rPr lang="it-IT"/>
              <a:t> and are </a:t>
            </a:r>
            <a:r>
              <a:rPr lang="it-IT" err="1"/>
              <a:t>less</a:t>
            </a:r>
            <a:r>
              <a:rPr lang="it-IT"/>
              <a:t> </a:t>
            </a:r>
            <a:r>
              <a:rPr lang="it-IT" err="1"/>
              <a:t>stable</a:t>
            </a:r>
            <a:r>
              <a:rPr lang="it-IT"/>
              <a:t> on </a:t>
            </a:r>
            <a:r>
              <a:rPr lang="it-IT" err="1"/>
              <a:t>changes</a:t>
            </a:r>
            <a:r>
              <a:rPr lang="it-IT"/>
              <a:t> in dataset size </a:t>
            </a:r>
          </a:p>
        </p:txBody>
      </p:sp>
    </p:spTree>
    <p:extLst>
      <p:ext uri="{BB962C8B-B14F-4D97-AF65-F5344CB8AC3E}">
        <p14:creationId xmlns:p14="http://schemas.microsoft.com/office/powerpoint/2010/main" val="199132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8FE5F-E4AD-297D-12A6-F4A7CBEA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 Cpu vs GPU - weight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5B8940-37B0-2C8D-C284-4EBC019A1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131" y="3795547"/>
            <a:ext cx="5003800" cy="5842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0F859D-72BB-8414-D14D-21585CEF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5142045"/>
            <a:ext cx="5029200" cy="6096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F19725-2A12-5225-5B78-1D42BC4B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31" y="2410950"/>
            <a:ext cx="5029200" cy="6223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0BBBFC-0D19-9B0A-B160-394FFC7855C4}"/>
              </a:ext>
            </a:extLst>
          </p:cNvPr>
          <p:cNvSpPr txBox="1"/>
          <p:nvPr/>
        </p:nvSpPr>
        <p:spPr>
          <a:xfrm>
            <a:off x="1064712" y="2743199"/>
            <a:ext cx="4233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r>
              <a:rPr lang="it-IT"/>
              <a:t>GPU on weight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nearly</a:t>
            </a:r>
            <a:r>
              <a:rPr lang="it-IT"/>
              <a:t> 10x the </a:t>
            </a:r>
            <a:r>
              <a:rPr lang="it-IT" err="1"/>
              <a:t>wheight</a:t>
            </a:r>
            <a:r>
              <a:rPr lang="it-IT"/>
              <a:t> of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Wingdings" pitchFamily="2" charset="2"/>
              <a:buChar char="§"/>
            </a:pPr>
            <a:r>
              <a:rPr lang="it-IT"/>
              <a:t>The </a:t>
            </a:r>
            <a:r>
              <a:rPr lang="it-IT" err="1"/>
              <a:t>wieght</a:t>
            </a:r>
            <a:r>
              <a:rPr lang="it-IT"/>
              <a:t> of a model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indepentent</a:t>
            </a:r>
            <a:r>
              <a:rPr lang="it-IT"/>
              <a:t> of the size of the training dataset 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57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042D1-A84D-2750-5A6A-7696F732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 </a:t>
            </a:r>
            <a:r>
              <a:rPr lang="it-IT" err="1"/>
              <a:t>cpu</a:t>
            </a:r>
            <a:r>
              <a:rPr lang="it-IT"/>
              <a:t> vs </a:t>
            </a:r>
            <a:r>
              <a:rPr lang="it-IT" err="1"/>
              <a:t>gpu</a:t>
            </a:r>
            <a:r>
              <a:rPr lang="it-IT"/>
              <a:t> -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85B80-AE0D-E636-2934-FA8AE5BD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199" y="3277100"/>
            <a:ext cx="2483980" cy="923331"/>
          </a:xfrm>
        </p:spPr>
        <p:txBody>
          <a:bodyPr/>
          <a:lstStyle/>
          <a:p>
            <a:r>
              <a:rPr lang="it-IT"/>
              <a:t>CPU 30:  80% 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A5AF13-FDF3-278B-3B5D-3AC053870105}"/>
              </a:ext>
            </a:extLst>
          </p:cNvPr>
          <p:cNvSpPr txBox="1"/>
          <p:nvPr/>
        </p:nvSpPr>
        <p:spPr>
          <a:xfrm>
            <a:off x="581192" y="2034863"/>
            <a:ext cx="10297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To </a:t>
            </a:r>
            <a:r>
              <a:rPr lang="it-IT" err="1"/>
              <a:t>evaluate</a:t>
            </a:r>
            <a:r>
              <a:rPr lang="it-IT"/>
              <a:t> the performance of the models i </a:t>
            </a:r>
            <a:r>
              <a:rPr lang="it-IT" err="1"/>
              <a:t>created</a:t>
            </a:r>
            <a:r>
              <a:rPr lang="it-IT"/>
              <a:t> a set of 30 </a:t>
            </a:r>
            <a:r>
              <a:rPr lang="it-IT" err="1"/>
              <a:t>sentences</a:t>
            </a:r>
            <a:r>
              <a:rPr lang="it-IT"/>
              <a:t> in </a:t>
            </a:r>
            <a:r>
              <a:rPr lang="it-IT" err="1"/>
              <a:t>which</a:t>
            </a:r>
            <a:r>
              <a:rPr lang="it-IT"/>
              <a:t> the word to be </a:t>
            </a:r>
            <a:r>
              <a:rPr lang="it-IT" err="1"/>
              <a:t>analyzed</a:t>
            </a:r>
            <a:endParaRPr lang="it-IT"/>
          </a:p>
          <a:p>
            <a:r>
              <a:rPr lang="it-IT"/>
              <a:t> </a:t>
            </a:r>
            <a:r>
              <a:rPr lang="it-IT" err="1"/>
              <a:t>appears</a:t>
            </a:r>
            <a:r>
              <a:rPr lang="it-IT"/>
              <a:t> 2 times with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meanings</a:t>
            </a:r>
            <a:r>
              <a:rPr lang="it-IT"/>
              <a:t>, </a:t>
            </a:r>
            <a:r>
              <a:rPr lang="it-IT" err="1"/>
              <a:t>these</a:t>
            </a:r>
            <a:r>
              <a:rPr lang="it-IT"/>
              <a:t> are the </a:t>
            </a:r>
            <a:r>
              <a:rPr lang="it-IT" err="1"/>
              <a:t>accuracies</a:t>
            </a:r>
            <a:r>
              <a:rPr lang="it-IT"/>
              <a:t>:</a:t>
            </a:r>
          </a:p>
          <a:p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71C58D3-56F2-5D20-748B-171CCA983CB8}"/>
              </a:ext>
            </a:extLst>
          </p:cNvPr>
          <p:cNvSpPr txBox="1">
            <a:spLocks/>
          </p:cNvSpPr>
          <p:nvPr/>
        </p:nvSpPr>
        <p:spPr>
          <a:xfrm>
            <a:off x="6825300" y="3277099"/>
            <a:ext cx="2483980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GPU 30:  55%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F849A-5B89-7B83-4E55-D993E1FAECD8}"/>
              </a:ext>
            </a:extLst>
          </p:cNvPr>
          <p:cNvSpPr txBox="1"/>
          <p:nvPr/>
        </p:nvSpPr>
        <p:spPr>
          <a:xfrm>
            <a:off x="581192" y="4881093"/>
            <a:ext cx="1059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GPU models </a:t>
            </a:r>
            <a:r>
              <a:rPr lang="it-IT" err="1"/>
              <a:t>fail</a:t>
            </a:r>
            <a:r>
              <a:rPr lang="it-IT"/>
              <a:t> to </a:t>
            </a:r>
            <a:r>
              <a:rPr lang="it-IT" err="1"/>
              <a:t>recognize</a:t>
            </a:r>
            <a:r>
              <a:rPr lang="it-IT"/>
              <a:t> the </a:t>
            </a:r>
            <a:r>
              <a:rPr lang="it-IT" err="1"/>
              <a:t>exact</a:t>
            </a:r>
            <a:r>
              <a:rPr lang="it-IT"/>
              <a:t> </a:t>
            </a:r>
            <a:r>
              <a:rPr lang="it-IT" err="1"/>
              <a:t>context</a:t>
            </a:r>
            <a:r>
              <a:rPr lang="it-IT"/>
              <a:t> under strong </a:t>
            </a:r>
            <a:r>
              <a:rPr lang="it-IT" err="1"/>
              <a:t>ambiguity</a:t>
            </a:r>
            <a:r>
              <a:rPr lang="it-IT"/>
              <a:t>, </a:t>
            </a:r>
            <a:r>
              <a:rPr lang="it-IT" err="1"/>
              <a:t>using</a:t>
            </a:r>
            <a:r>
              <a:rPr lang="it-IT"/>
              <a:t> a </a:t>
            </a:r>
            <a:r>
              <a:rPr lang="it-IT" err="1"/>
              <a:t>larger</a:t>
            </a:r>
            <a:r>
              <a:rPr lang="it-IT"/>
              <a:t> dataset for training </a:t>
            </a:r>
            <a:r>
              <a:rPr lang="it-IT" err="1"/>
              <a:t>does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significantly</a:t>
            </a:r>
            <a:r>
              <a:rPr lang="it-IT"/>
              <a:t> </a:t>
            </a:r>
            <a:r>
              <a:rPr lang="it-IT" err="1"/>
              <a:t>improve</a:t>
            </a:r>
            <a:r>
              <a:rPr lang="it-IT"/>
              <a:t> performance </a:t>
            </a:r>
          </a:p>
        </p:txBody>
      </p:sp>
    </p:spTree>
    <p:extLst>
      <p:ext uri="{BB962C8B-B14F-4D97-AF65-F5344CB8AC3E}">
        <p14:creationId xmlns:p14="http://schemas.microsoft.com/office/powerpoint/2010/main" val="195499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6A266-84BD-1825-2472-F4411DF2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Model CPU - </a:t>
            </a:r>
            <a:r>
              <a:rPr lang="it-IT" err="1"/>
              <a:t>accuracies</a:t>
            </a:r>
            <a:r>
              <a:rPr lang="it-IT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4DFF23-9039-27D4-9547-2449945F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75" y="2503559"/>
            <a:ext cx="4003333" cy="3678303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For the word </a:t>
            </a:r>
            <a:r>
              <a:rPr lang="it-IT" sz="180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it-IT"/>
              <a:t>pesca</a:t>
            </a:r>
            <a:r>
              <a:rPr lang="it-IT" sz="180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it-IT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:</a:t>
            </a:r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/>
              <a:t>CPU 30: 80%</a:t>
            </a:r>
          </a:p>
          <a:p>
            <a:r>
              <a:rPr lang="it-IT"/>
              <a:t>CPU 50: 76%</a:t>
            </a:r>
          </a:p>
          <a:p>
            <a:r>
              <a:rPr lang="it-IT"/>
              <a:t>CPU 80:  89%</a:t>
            </a:r>
          </a:p>
          <a:p>
            <a:r>
              <a:rPr lang="it-IT"/>
              <a:t>CPU 150: 91%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C7612E9-215A-97AE-6169-292203A13DBA}"/>
              </a:ext>
            </a:extLst>
          </p:cNvPr>
          <p:cNvSpPr txBox="1">
            <a:spLocks/>
          </p:cNvSpPr>
          <p:nvPr/>
        </p:nvSpPr>
        <p:spPr>
          <a:xfrm>
            <a:off x="6993699" y="2503559"/>
            <a:ext cx="4003333" cy="250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it-IT"/>
              <a:t>For the word </a:t>
            </a:r>
            <a:r>
              <a:rPr lang="it-IT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"borsa" :</a:t>
            </a:r>
            <a:endParaRPr lang="it-IT"/>
          </a:p>
          <a:p>
            <a:pPr marL="0" indent="0">
              <a:buFont typeface="Wingdings 2" panose="05020102010507070707" pitchFamily="18" charset="2"/>
              <a:buNone/>
            </a:pPr>
            <a:endParaRPr lang="it-IT"/>
          </a:p>
          <a:p>
            <a:r>
              <a:rPr lang="it-IT"/>
              <a:t>CPU 80:  97%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0E987F-3D87-D8AE-68F7-39C92E9D53A5}"/>
              </a:ext>
            </a:extLst>
          </p:cNvPr>
          <p:cNvSpPr txBox="1"/>
          <p:nvPr/>
        </p:nvSpPr>
        <p:spPr>
          <a:xfrm>
            <a:off x="676405" y="2167003"/>
            <a:ext cx="1066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To </a:t>
            </a:r>
            <a:r>
              <a:rPr lang="it-IT" err="1"/>
              <a:t>evaluate</a:t>
            </a:r>
            <a:r>
              <a:rPr lang="it-IT"/>
              <a:t> the performance of the models i </a:t>
            </a:r>
            <a:r>
              <a:rPr lang="it-IT" err="1"/>
              <a:t>created</a:t>
            </a:r>
            <a:r>
              <a:rPr lang="it-IT"/>
              <a:t> a set of 30 </a:t>
            </a:r>
            <a:r>
              <a:rPr lang="it-IT" err="1"/>
              <a:t>sentences</a:t>
            </a:r>
            <a:r>
              <a:rPr lang="it-IT"/>
              <a:t> in </a:t>
            </a:r>
            <a:r>
              <a:rPr lang="it-IT" err="1"/>
              <a:t>which</a:t>
            </a:r>
            <a:r>
              <a:rPr lang="it-IT"/>
              <a:t> the word to be </a:t>
            </a:r>
            <a:r>
              <a:rPr lang="it-IT" err="1"/>
              <a:t>analyzed</a:t>
            </a:r>
            <a:r>
              <a:rPr lang="it-IT"/>
              <a:t> </a:t>
            </a:r>
            <a:r>
              <a:rPr lang="it-IT" err="1"/>
              <a:t>appears</a:t>
            </a:r>
            <a:r>
              <a:rPr lang="it-IT"/>
              <a:t> 2 times with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meanings</a:t>
            </a:r>
            <a:r>
              <a:rPr lang="it-IT"/>
              <a:t>, </a:t>
            </a:r>
            <a:r>
              <a:rPr lang="it-IT" err="1"/>
              <a:t>these</a:t>
            </a:r>
            <a:r>
              <a:rPr lang="it-IT"/>
              <a:t> are the </a:t>
            </a:r>
            <a:r>
              <a:rPr lang="it-IT" err="1"/>
              <a:t>accuracies</a:t>
            </a:r>
            <a:r>
              <a:rPr lang="it-IT"/>
              <a:t>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00864-7B8E-343E-458C-DC20318FE9AE}"/>
              </a:ext>
            </a:extLst>
          </p:cNvPr>
          <p:cNvSpPr txBox="1"/>
          <p:nvPr/>
        </p:nvSpPr>
        <p:spPr>
          <a:xfrm>
            <a:off x="676405" y="5832678"/>
            <a:ext cx="1032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 </a:t>
            </a:r>
            <a:r>
              <a:rPr lang="it-IT" err="1"/>
              <a:t>sentences</a:t>
            </a:r>
            <a:r>
              <a:rPr lang="it-IT"/>
              <a:t> in </a:t>
            </a:r>
            <a:r>
              <a:rPr lang="it-IT" err="1"/>
              <a:t>which</a:t>
            </a:r>
            <a:r>
              <a:rPr lang="it-IT"/>
              <a:t> the word </a:t>
            </a:r>
            <a:r>
              <a:rPr lang="it-IT" err="1"/>
              <a:t>appears</a:t>
            </a:r>
            <a:r>
              <a:rPr lang="it-IT"/>
              <a:t> with </a:t>
            </a:r>
            <a:r>
              <a:rPr lang="it-IT" err="1"/>
              <a:t>only</a:t>
            </a:r>
            <a:r>
              <a:rPr lang="it-IT"/>
              <a:t> one </a:t>
            </a:r>
            <a:r>
              <a:rPr lang="it-IT" err="1"/>
              <a:t>meaning</a:t>
            </a:r>
            <a:r>
              <a:rPr lang="it-IT"/>
              <a:t>, models </a:t>
            </a:r>
            <a:r>
              <a:rPr lang="it-IT" err="1"/>
              <a:t>trained</a:t>
            </a:r>
            <a:r>
              <a:rPr lang="it-IT"/>
              <a:t> from 80 </a:t>
            </a:r>
            <a:r>
              <a:rPr lang="it-IT" err="1"/>
              <a:t>sentences</a:t>
            </a:r>
            <a:r>
              <a:rPr lang="it-IT"/>
              <a:t> and up </a:t>
            </a:r>
            <a:r>
              <a:rPr lang="it-IT" err="1"/>
              <a:t>recognize</a:t>
            </a:r>
            <a:r>
              <a:rPr lang="it-IT"/>
              <a:t> the </a:t>
            </a:r>
            <a:r>
              <a:rPr lang="it-IT" err="1"/>
              <a:t>correct</a:t>
            </a:r>
            <a:r>
              <a:rPr lang="it-IT"/>
              <a:t> </a:t>
            </a:r>
            <a:r>
              <a:rPr lang="it-IT" err="1"/>
              <a:t>context</a:t>
            </a:r>
            <a:r>
              <a:rPr lang="it-IT"/>
              <a:t> </a:t>
            </a:r>
            <a:r>
              <a:rPr lang="it-IT" err="1"/>
              <a:t>virtually</a:t>
            </a:r>
            <a:r>
              <a:rPr lang="it-IT"/>
              <a:t> </a:t>
            </a:r>
            <a:r>
              <a:rPr lang="it-IT" err="1"/>
              <a:t>every</a:t>
            </a:r>
            <a:r>
              <a:rPr lang="it-IT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5650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6502B-33DB-2A14-2820-0BA5B689F6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23" y="154546"/>
            <a:ext cx="11029950" cy="1014413"/>
          </a:xfrm>
        </p:spPr>
        <p:txBody>
          <a:bodyPr/>
          <a:lstStyle/>
          <a:p>
            <a:r>
              <a:rPr lang="it-IT" err="1">
                <a:solidFill>
                  <a:schemeClr val="accent6"/>
                </a:solidFill>
              </a:rPr>
              <a:t>Examples</a:t>
            </a:r>
            <a:r>
              <a:rPr lang="it-IT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0B39995-4689-04D7-0834-4611B721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7" y="4413817"/>
            <a:ext cx="7772400" cy="199438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96A5EB-61DD-CF05-B5D4-3CA0071E904C}"/>
              </a:ext>
            </a:extLst>
          </p:cNvPr>
          <p:cNvSpPr txBox="1"/>
          <p:nvPr/>
        </p:nvSpPr>
        <p:spPr>
          <a:xfrm>
            <a:off x="5689590" y="98429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CPU 150: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EE2FB-DB02-51B4-0C6C-FED22B1F6A78}"/>
              </a:ext>
            </a:extLst>
          </p:cNvPr>
          <p:cNvSpPr txBox="1"/>
          <p:nvPr/>
        </p:nvSpPr>
        <p:spPr>
          <a:xfrm>
            <a:off x="5772945" y="404448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CPU 80:</a:t>
            </a: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5DCF4F3-AFA5-7EC8-65FD-72DD36C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7" y="1538291"/>
            <a:ext cx="7772400" cy="21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3B236-AC70-B923-55A7-3CCFC4C8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</a:t>
            </a:r>
            <a:r>
              <a:rPr lang="it-IT" err="1"/>
              <a:t>context</a:t>
            </a:r>
            <a:r>
              <a:rPr lang="it-IT"/>
              <a:t>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290DBC-5BCF-1B18-33E4-C551F30C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150315"/>
            <a:ext cx="11029615" cy="124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Context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frame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that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surrounds the event and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provides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resources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for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its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appropriate </a:t>
            </a:r>
            <a:r>
              <a:rPr lang="it-IT" sz="2400" b="0" i="0" u="none" strike="noStrike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interpretation</a:t>
            </a:r>
            <a:r>
              <a:rPr lang="it-IT" sz="24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</a:t>
            </a: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778AF5-08C9-0037-9DD8-0A745F263208}"/>
              </a:ext>
            </a:extLst>
          </p:cNvPr>
          <p:cNvSpPr txBox="1"/>
          <p:nvPr/>
        </p:nvSpPr>
        <p:spPr>
          <a:xfrm>
            <a:off x="7855527" y="4807942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/>
              <a:t>Alessandro Duranti and Charles </a:t>
            </a:r>
            <a:r>
              <a:rPr lang="it-IT" sz="2000" err="1"/>
              <a:t>Goodwid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24843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8D3E7-DD2C-B03B-705C-EEF2411D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what's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4F64A-5E0E-31B7-1D4E-DEFE953B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work </a:t>
            </a:r>
            <a:r>
              <a:rPr lang="it-IT" dirty="0" err="1"/>
              <a:t>done</a:t>
            </a:r>
            <a:r>
              <a:rPr lang="it-IT" dirty="0"/>
              <a:t> so far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certainly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an end point </a:t>
            </a:r>
            <a:r>
              <a:rPr lang="it-IT" dirty="0" err="1"/>
              <a:t>but</a:t>
            </a:r>
            <a:r>
              <a:rPr lang="it-IT" dirty="0"/>
              <a:t> I </a:t>
            </a:r>
            <a:r>
              <a:rPr lang="it-IT" dirty="0" err="1"/>
              <a:t>hope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and more </a:t>
            </a:r>
            <a:r>
              <a:rPr lang="it-IT" dirty="0" err="1"/>
              <a:t>complex</a:t>
            </a:r>
            <a:r>
              <a:rPr lang="it-IT" dirty="0"/>
              <a:t> projects. Building on </a:t>
            </a:r>
            <a:r>
              <a:rPr lang="it-IT" dirty="0" err="1"/>
              <a:t>this</a:t>
            </a:r>
            <a:r>
              <a:rPr lang="it-IT" dirty="0"/>
              <a:t> project, </a:t>
            </a:r>
            <a:r>
              <a:rPr lang="it-IT" dirty="0" err="1"/>
              <a:t>here</a:t>
            </a:r>
            <a:r>
              <a:rPr lang="it-IT" dirty="0"/>
              <a:t> are some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worked</a:t>
            </a:r>
            <a:r>
              <a:rPr lang="it-IT" dirty="0"/>
              <a:t> on:</a:t>
            </a:r>
          </a:p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try</a:t>
            </a:r>
            <a:r>
              <a:rPr lang="it-IT" dirty="0"/>
              <a:t> to make the model more </a:t>
            </a:r>
            <a:r>
              <a:rPr lang="it-IT" dirty="0" err="1"/>
              <a:t>efficient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articles</a:t>
            </a:r>
            <a:r>
              <a:rPr lang="it-IT" dirty="0"/>
              <a:t>, </a:t>
            </a:r>
            <a:r>
              <a:rPr lang="it-IT" dirty="0" err="1"/>
              <a:t>conjunctions</a:t>
            </a:r>
            <a:r>
              <a:rPr lang="it-IT" dirty="0"/>
              <a:t>, and </a:t>
            </a:r>
            <a:r>
              <a:rPr lang="it-IT" dirty="0" err="1"/>
              <a:t>prepositions</a:t>
            </a:r>
            <a:r>
              <a:rPr lang="it-IT" dirty="0"/>
              <a:t> from the </a:t>
            </a:r>
            <a:r>
              <a:rPr lang="it-IT" dirty="0" err="1"/>
              <a:t>sentences</a:t>
            </a:r>
            <a:r>
              <a:rPr lang="it-IT" dirty="0"/>
              <a:t> in the training dataset and from the </a:t>
            </a:r>
            <a:r>
              <a:rPr lang="it-IT" dirty="0" err="1"/>
              <a:t>sentences</a:t>
            </a:r>
            <a:r>
              <a:rPr lang="it-IT" dirty="0"/>
              <a:t> to be </a:t>
            </a:r>
            <a:r>
              <a:rPr lang="it-IT" dirty="0" err="1"/>
              <a:t>analyzed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focus </a:t>
            </a:r>
            <a:r>
              <a:rPr lang="it-IT" dirty="0" err="1"/>
              <a:t>only</a:t>
            </a:r>
            <a:r>
              <a:rPr lang="it-IT" dirty="0"/>
              <a:t> on words </a:t>
            </a:r>
          </a:p>
          <a:p>
            <a:r>
              <a:rPr lang="it-IT" dirty="0"/>
              <a:t>To make the system more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combine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specialized</a:t>
            </a:r>
            <a:r>
              <a:rPr lang="it-IT" dirty="0"/>
              <a:t> models </a:t>
            </a:r>
            <a:r>
              <a:rPr lang="it-IT" dirty="0" err="1"/>
              <a:t>each</a:t>
            </a:r>
            <a:r>
              <a:rPr lang="it-IT" dirty="0"/>
              <a:t> on one word or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one large model on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words </a:t>
            </a:r>
          </a:p>
          <a:p>
            <a:r>
              <a:rPr lang="it-IT" dirty="0" err="1"/>
              <a:t>considering</a:t>
            </a:r>
            <a:r>
              <a:rPr lang="it-IT" dirty="0"/>
              <a:t> the use of </a:t>
            </a:r>
            <a:r>
              <a:rPr lang="it-IT" dirty="0" err="1"/>
              <a:t>this</a:t>
            </a:r>
            <a:r>
              <a:rPr lang="it-IT" dirty="0"/>
              <a:t> system in the AMBRA project, a system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created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users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in the </a:t>
            </a:r>
            <a:r>
              <a:rPr lang="it-IT" dirty="0" err="1"/>
              <a:t>analysis</a:t>
            </a:r>
            <a:r>
              <a:rPr lang="it-IT" dirty="0"/>
              <a:t> of the model can report </a:t>
            </a:r>
            <a:r>
              <a:rPr lang="it-IT" dirty="0" err="1"/>
              <a:t>it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model can be </a:t>
            </a:r>
            <a:r>
              <a:rPr lang="it-IT" dirty="0" err="1"/>
              <a:t>improved</a:t>
            </a:r>
            <a:r>
              <a:rPr lang="it-IT" dirty="0"/>
              <a:t> in corner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B903AA-4551-E196-C8BE-09A3053762A1}"/>
              </a:ext>
            </a:extLst>
          </p:cNvPr>
          <p:cNvSpPr txBox="1"/>
          <p:nvPr/>
        </p:nvSpPr>
        <p:spPr>
          <a:xfrm>
            <a:off x="3726872" y="3013501"/>
            <a:ext cx="473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chemeClr val="accent6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30595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5168F6-5D0F-73A5-41D8-76F3326CC4E9}"/>
              </a:ext>
            </a:extLst>
          </p:cNvPr>
          <p:cNvSpPr txBox="1"/>
          <p:nvPr/>
        </p:nvSpPr>
        <p:spPr>
          <a:xfrm>
            <a:off x="1853045" y="2236205"/>
            <a:ext cx="8485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6"/>
                </a:solidFill>
              </a:rPr>
              <a:t>THANK YOU FOR YOUR ATTENTION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63EE43-D8F7-F161-E053-95212BE01C1C}"/>
              </a:ext>
            </a:extLst>
          </p:cNvPr>
          <p:cNvSpPr txBox="1"/>
          <p:nvPr/>
        </p:nvSpPr>
        <p:spPr>
          <a:xfrm>
            <a:off x="565407" y="5562689"/>
            <a:ext cx="500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Author: </a:t>
            </a:r>
            <a:r>
              <a:rPr lang="it-IT" dirty="0" err="1">
                <a:solidFill>
                  <a:schemeClr val="accent2"/>
                </a:solidFill>
              </a:rPr>
              <a:t>Reitani</a:t>
            </a:r>
            <a:r>
              <a:rPr lang="it-IT" dirty="0">
                <a:solidFill>
                  <a:schemeClr val="accent2"/>
                </a:solidFill>
              </a:rPr>
              <a:t> Lorenzo</a:t>
            </a:r>
          </a:p>
          <a:p>
            <a:r>
              <a:rPr lang="it-IT" dirty="0">
                <a:solidFill>
                  <a:schemeClr val="accent2"/>
                </a:solidFill>
              </a:rPr>
              <a:t>Under the </a:t>
            </a:r>
            <a:r>
              <a:rPr lang="it-IT" dirty="0" err="1">
                <a:solidFill>
                  <a:schemeClr val="accent2"/>
                </a:solidFill>
              </a:rPr>
              <a:t>supervision</a:t>
            </a:r>
            <a:r>
              <a:rPr lang="it-IT" dirty="0">
                <a:solidFill>
                  <a:schemeClr val="accent2"/>
                </a:solidFill>
              </a:rPr>
              <a:t> of: Professor Pilato Christian</a:t>
            </a:r>
          </a:p>
        </p:txBody>
      </p:sp>
    </p:spTree>
    <p:extLst>
      <p:ext uri="{BB962C8B-B14F-4D97-AF65-F5344CB8AC3E}">
        <p14:creationId xmlns:p14="http://schemas.microsoft.com/office/powerpoint/2010/main" val="1576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58677-5A1F-63BE-8D1C-8808488F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recognize</a:t>
            </a:r>
            <a:r>
              <a:rPr lang="it-IT"/>
              <a:t> the </a:t>
            </a:r>
            <a:r>
              <a:rPr lang="it-IT" err="1"/>
              <a:t>context</a:t>
            </a:r>
            <a:r>
              <a:rPr lang="it-IT"/>
              <a:t>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C9AD-1E21-58D2-6DA9-D70B9786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855053"/>
            <a:ext cx="11306008" cy="3678303"/>
          </a:xfrm>
        </p:spPr>
        <p:txBody>
          <a:bodyPr numCol="3">
            <a:normAutofit/>
          </a:bodyPr>
          <a:lstStyle/>
          <a:p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Identify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 Keywords</a:t>
            </a:r>
          </a:p>
          <a:p>
            <a:endParaRPr lang="it-IT" sz="2400" b="1" i="0" u="none" strike="noStrike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it-IT" sz="2400" b="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3200" b="1">
              <a:solidFill>
                <a:srgbClr val="000000"/>
              </a:solidFill>
            </a:endParaRPr>
          </a:p>
          <a:p>
            <a:endParaRPr lang="it-IT" sz="2400" b="1" i="0" u="none" strike="noStrike">
              <a:solidFill>
                <a:srgbClr val="000000"/>
              </a:solidFill>
              <a:effectLst/>
            </a:endParaRPr>
          </a:p>
          <a:p>
            <a:endParaRPr lang="it-IT" sz="2400" b="1" i="0" u="none" strike="noStrike">
              <a:solidFill>
                <a:srgbClr val="000000"/>
              </a:solidFill>
              <a:effectLst/>
            </a:endParaRPr>
          </a:p>
          <a:p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Analyze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Sentence</a:t>
            </a:r>
            <a:r>
              <a:rPr lang="it-IT" sz="24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2400" b="1" i="0" u="none" strike="noStrike" err="1">
                <a:solidFill>
                  <a:srgbClr val="000000"/>
                </a:solidFill>
                <a:effectLst/>
              </a:rPr>
              <a:t>Structure</a:t>
            </a:r>
            <a:endParaRPr lang="it-IT" sz="2400" b="1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it-IT" sz="2400" b="1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it-IT" sz="240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it-IT" sz="2400" b="1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it-IT" sz="2400" b="1">
              <a:solidFill>
                <a:srgbClr val="000000"/>
              </a:solidFill>
              <a:latin typeface="-webkit-standard"/>
            </a:endParaRPr>
          </a:p>
          <a:p>
            <a:endParaRPr lang="it-IT" sz="2400">
              <a:solidFill>
                <a:srgbClr val="000000"/>
              </a:solidFill>
              <a:latin typeface="-webkit-standard"/>
            </a:endParaRPr>
          </a:p>
          <a:p>
            <a:r>
              <a:rPr lang="it-IT" sz="2400" b="1" err="1"/>
              <a:t>Analyze</a:t>
            </a:r>
            <a:r>
              <a:rPr lang="it-IT" sz="2400" b="1"/>
              <a:t> the </a:t>
            </a:r>
            <a:r>
              <a:rPr lang="it-IT" sz="2400" b="1" err="1"/>
              <a:t>correlation</a:t>
            </a:r>
            <a:r>
              <a:rPr lang="it-IT" sz="2400" b="1"/>
              <a:t> </a:t>
            </a:r>
            <a:r>
              <a:rPr lang="it-IT" sz="2400" b="1" err="1"/>
              <a:t>between</a:t>
            </a:r>
            <a:r>
              <a:rPr lang="it-IT" sz="2400" b="1"/>
              <a:t> the words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55A0F9-2941-9E2D-7392-C52C1356263E}"/>
              </a:ext>
            </a:extLst>
          </p:cNvPr>
          <p:cNvSpPr txBox="1"/>
          <p:nvPr/>
        </p:nvSpPr>
        <p:spPr>
          <a:xfrm>
            <a:off x="779489" y="4935469"/>
            <a:ext cx="10831319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u="none" strike="noStrike" err="1">
                <a:solidFill>
                  <a:srgbClr val="000000"/>
                </a:solidFill>
                <a:effectLst/>
              </a:rPr>
              <a:t>Consider</a:t>
            </a:r>
            <a:r>
              <a:rPr lang="it-IT" i="0" u="none" strike="noStrike">
                <a:solidFill>
                  <a:srgbClr val="000000"/>
                </a:solidFill>
                <a:effectLst/>
              </a:rPr>
              <a:t> the Speaker and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0" u="none" strike="noStrike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u="none" strike="noStrike">
                <a:solidFill>
                  <a:srgbClr val="000000"/>
                </a:solidFill>
                <a:effectLst/>
                <a:latin typeface="-webkit-standard"/>
              </a:rPr>
              <a:t>Use Background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0" u="none" strike="noStrike" err="1">
                <a:solidFill>
                  <a:srgbClr val="000000"/>
                </a:solidFill>
                <a:effectLst/>
                <a:latin typeface="-webkit-standard"/>
              </a:rPr>
              <a:t>Consider</a:t>
            </a:r>
            <a:r>
              <a:rPr lang="it-IT" i="0" u="none" strike="noStrike">
                <a:solidFill>
                  <a:srgbClr val="000000"/>
                </a:solidFill>
                <a:effectLst/>
                <a:latin typeface="-webkit-standard"/>
              </a:rPr>
              <a:t> the Tone and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95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4E75D-1977-B369-025F-390CDBA8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UNAMBIGUOUS WORDS</a:t>
            </a:r>
          </a:p>
        </p:txBody>
      </p:sp>
      <p:pic>
        <p:nvPicPr>
          <p:cNvPr id="5" name="Segnaposto contenuto 4" descr="Immagine che contiene elettrodomestico, elettrodomestico da cucina, Elettrodomestico, lavabiancheria&#10;&#10;Descrizione generata automaticamente">
            <a:extLst>
              <a:ext uri="{FF2B5EF4-FFF2-40B4-BE49-F238E27FC236}">
                <a16:creationId xmlns:a16="http://schemas.microsoft.com/office/drawing/2014/main" id="{06F79DA5-5CDF-C8E2-A2B6-3F447219B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229" y="2509441"/>
            <a:ext cx="2758678" cy="1839118"/>
          </a:xfrm>
        </p:spPr>
      </p:pic>
      <p:pic>
        <p:nvPicPr>
          <p:cNvPr id="7" name="Immagine 6" descr="Immagine che contiene erba, aria aperta, mucca, cielo&#10;&#10;Descrizione generata automaticamente">
            <a:extLst>
              <a:ext uri="{FF2B5EF4-FFF2-40B4-BE49-F238E27FC236}">
                <a16:creationId xmlns:a16="http://schemas.microsoft.com/office/drawing/2014/main" id="{88E2A6FC-FE3B-C529-A6A9-23C2B009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11" y="4348559"/>
            <a:ext cx="3470468" cy="1922105"/>
          </a:xfrm>
          <a:prstGeom prst="rect">
            <a:avLst/>
          </a:prstGeom>
        </p:spPr>
      </p:pic>
      <p:pic>
        <p:nvPicPr>
          <p:cNvPr id="9" name="Immagine 8" descr="Immagine che contiene arredo, sedia, pavimento, interno&#10;&#10;Descrizione generata automaticamente">
            <a:extLst>
              <a:ext uri="{FF2B5EF4-FFF2-40B4-BE49-F238E27FC236}">
                <a16:creationId xmlns:a16="http://schemas.microsoft.com/office/drawing/2014/main" id="{28AA34D0-B8C4-B1EB-71B7-235C35F7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093" y="2358842"/>
            <a:ext cx="2904715" cy="214031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344C1F-11A2-7981-FC4E-C31EA92B6D2B}"/>
              </a:ext>
            </a:extLst>
          </p:cNvPr>
          <p:cNvSpPr txBox="1"/>
          <p:nvPr/>
        </p:nvSpPr>
        <p:spPr>
          <a:xfrm>
            <a:off x="606746" y="4358844"/>
            <a:ext cx="2999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Lavatrice </a:t>
            </a:r>
          </a:p>
          <a:p>
            <a:pPr algn="ctr"/>
            <a:r>
              <a:rPr lang="it-IT" sz="2400"/>
              <a:t>(</a:t>
            </a:r>
            <a:r>
              <a:rPr lang="it-IT" sz="2400" err="1"/>
              <a:t>washing</a:t>
            </a:r>
            <a:r>
              <a:rPr lang="it-IT" sz="2400"/>
              <a:t> machine)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F53E44-2840-CD02-CF95-FABF3A026091}"/>
              </a:ext>
            </a:extLst>
          </p:cNvPr>
          <p:cNvSpPr txBox="1"/>
          <p:nvPr/>
        </p:nvSpPr>
        <p:spPr>
          <a:xfrm>
            <a:off x="5484692" y="3449782"/>
            <a:ext cx="122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Mucca</a:t>
            </a:r>
          </a:p>
          <a:p>
            <a:r>
              <a:rPr lang="it-IT" sz="2400"/>
              <a:t> (cow)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71198C-7702-576F-BFF5-2E8642C7A273}"/>
              </a:ext>
            </a:extLst>
          </p:cNvPr>
          <p:cNvSpPr txBox="1"/>
          <p:nvPr/>
        </p:nvSpPr>
        <p:spPr>
          <a:xfrm>
            <a:off x="9091650" y="4663280"/>
            <a:ext cx="213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Sedia</a:t>
            </a:r>
            <a:endParaRPr lang="it-IT" sz="2000"/>
          </a:p>
          <a:p>
            <a:pPr algn="ctr"/>
            <a:r>
              <a:rPr lang="it-IT" sz="2000"/>
              <a:t>(Chair)</a:t>
            </a:r>
          </a:p>
        </p:txBody>
      </p:sp>
    </p:spTree>
    <p:extLst>
      <p:ext uri="{BB962C8B-B14F-4D97-AF65-F5344CB8AC3E}">
        <p14:creationId xmlns:p14="http://schemas.microsoft.com/office/powerpoint/2010/main" val="336035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B88DF-2AE8-496E-CB85-C109F4E0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AMBIGUOUS WORDS</a:t>
            </a:r>
          </a:p>
        </p:txBody>
      </p:sp>
      <p:pic>
        <p:nvPicPr>
          <p:cNvPr id="5" name="Segnaposto contenuto 4" descr="Immagine che contiene bilancia&#10;&#10;Descrizione generata automaticamente">
            <a:extLst>
              <a:ext uri="{FF2B5EF4-FFF2-40B4-BE49-F238E27FC236}">
                <a16:creationId xmlns:a16="http://schemas.microsoft.com/office/drawing/2014/main" id="{6AAD3175-4A52-37B3-FC86-2C99F9568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281" y="1841288"/>
            <a:ext cx="2329188" cy="1552792"/>
          </a:xfrm>
        </p:spPr>
      </p:pic>
      <p:pic>
        <p:nvPicPr>
          <p:cNvPr id="7" name="Immagine 6" descr="Immagine che contiene persona, Viso umano, occhiali, bambino&#10;&#10;Descrizione generata automaticamente">
            <a:extLst>
              <a:ext uri="{FF2B5EF4-FFF2-40B4-BE49-F238E27FC236}">
                <a16:creationId xmlns:a16="http://schemas.microsoft.com/office/drawing/2014/main" id="{DBD8B9AD-58A6-2790-54D0-80A37883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331" y="1841288"/>
            <a:ext cx="1340982" cy="1444311"/>
          </a:xfrm>
          <a:prstGeom prst="rect">
            <a:avLst/>
          </a:prstGeom>
        </p:spPr>
      </p:pic>
      <p:pic>
        <p:nvPicPr>
          <p:cNvPr id="9" name="Immagine 8" descr="Immagine che contiene accessorio, Accessorio di moda, borsa, Bagaglio e borse&#10;&#10;Descrizione generata automaticamente">
            <a:extLst>
              <a:ext uri="{FF2B5EF4-FFF2-40B4-BE49-F238E27FC236}">
                <a16:creationId xmlns:a16="http://schemas.microsoft.com/office/drawing/2014/main" id="{87E3D267-7D2F-0A47-7C40-72C58274F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822" b="31244"/>
          <a:stretch/>
        </p:blipFill>
        <p:spPr>
          <a:xfrm>
            <a:off x="8433548" y="5072205"/>
            <a:ext cx="2395449" cy="1721614"/>
          </a:xfrm>
          <a:prstGeom prst="rect">
            <a:avLst/>
          </a:prstGeom>
        </p:spPr>
      </p:pic>
      <p:pic>
        <p:nvPicPr>
          <p:cNvPr id="11" name="Immagine 10" descr="Immagine che contiene uomo, vestiti, persona, Viso umano&#10;&#10;Descrizione generata automaticamente">
            <a:extLst>
              <a:ext uri="{FF2B5EF4-FFF2-40B4-BE49-F238E27FC236}">
                <a16:creationId xmlns:a16="http://schemas.microsoft.com/office/drawing/2014/main" id="{CAE6278E-BDE9-35F6-30CC-EC176D48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151" y="5072205"/>
            <a:ext cx="2395449" cy="1590578"/>
          </a:xfrm>
          <a:prstGeom prst="rect">
            <a:avLst/>
          </a:prstGeom>
        </p:spPr>
      </p:pic>
      <p:pic>
        <p:nvPicPr>
          <p:cNvPr id="13" name="Immagine 12" descr="Immagine che contiene frutto, Cibo naturale, prodotto, mela&#10;&#10;Descrizione generata automaticamente">
            <a:extLst>
              <a:ext uri="{FF2B5EF4-FFF2-40B4-BE49-F238E27FC236}">
                <a16:creationId xmlns:a16="http://schemas.microsoft.com/office/drawing/2014/main" id="{E91970FA-9506-F29B-CBB1-92F0DCBDA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103" y="3359366"/>
            <a:ext cx="2045544" cy="1566343"/>
          </a:xfrm>
          <a:prstGeom prst="rect">
            <a:avLst/>
          </a:prstGeom>
        </p:spPr>
      </p:pic>
      <p:pic>
        <p:nvPicPr>
          <p:cNvPr id="15" name="Immagine 14" descr="Immagine che contiene aria aperta, pesca, persona, sport&#10;&#10;Descrizione generata automaticamente">
            <a:extLst>
              <a:ext uri="{FF2B5EF4-FFF2-40B4-BE49-F238E27FC236}">
                <a16:creationId xmlns:a16="http://schemas.microsoft.com/office/drawing/2014/main" id="{820261C1-2F83-37BE-5016-C98D380BE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419" y="3410931"/>
            <a:ext cx="2331478" cy="155279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F8AEDF-A978-337F-1BF4-4D2C46B15B31}"/>
              </a:ext>
            </a:extLst>
          </p:cNvPr>
          <p:cNvSpPr txBox="1"/>
          <p:nvPr/>
        </p:nvSpPr>
        <p:spPr>
          <a:xfrm>
            <a:off x="4745182" y="1925781"/>
            <a:ext cx="27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Legge? </a:t>
            </a:r>
          </a:p>
          <a:p>
            <a:pPr algn="ctr"/>
            <a:r>
              <a:rPr lang="it-IT" sz="2400"/>
              <a:t>(</a:t>
            </a:r>
            <a:r>
              <a:rPr lang="it-IT" sz="2400" err="1"/>
              <a:t>law</a:t>
            </a:r>
            <a:r>
              <a:rPr lang="it-IT" sz="2400"/>
              <a:t> or </a:t>
            </a:r>
            <a:r>
              <a:rPr lang="it-IT" sz="2400" err="1"/>
              <a:t>read</a:t>
            </a:r>
            <a:r>
              <a:rPr lang="it-IT" sz="2400"/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599D5A-ECCD-6A26-BD46-1419C17088E7}"/>
              </a:ext>
            </a:extLst>
          </p:cNvPr>
          <p:cNvSpPr txBox="1"/>
          <p:nvPr/>
        </p:nvSpPr>
        <p:spPr>
          <a:xfrm>
            <a:off x="4786745" y="3546764"/>
            <a:ext cx="261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Pesca?</a:t>
            </a:r>
          </a:p>
          <a:p>
            <a:pPr algn="ctr"/>
            <a:r>
              <a:rPr lang="it-IT" sz="2400"/>
              <a:t>(</a:t>
            </a:r>
            <a:r>
              <a:rPr lang="it-IT" sz="2400" err="1"/>
              <a:t>peach</a:t>
            </a:r>
            <a:r>
              <a:rPr lang="it-IT" sz="2400"/>
              <a:t> or fishing)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B948CE3-8877-0D5F-C800-735D2A350025}"/>
              </a:ext>
            </a:extLst>
          </p:cNvPr>
          <p:cNvSpPr txBox="1"/>
          <p:nvPr/>
        </p:nvSpPr>
        <p:spPr>
          <a:xfrm>
            <a:off x="4440381" y="5183043"/>
            <a:ext cx="3311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Borsa?</a:t>
            </a:r>
          </a:p>
          <a:p>
            <a:pPr algn="ctr"/>
            <a:r>
              <a:rPr lang="it-IT" sz="2400"/>
              <a:t>(stock </a:t>
            </a:r>
            <a:r>
              <a:rPr lang="it-IT" sz="2400" err="1"/>
              <a:t>exchange</a:t>
            </a:r>
            <a:r>
              <a:rPr lang="it-IT" sz="2400"/>
              <a:t> or </a:t>
            </a:r>
            <a:r>
              <a:rPr lang="it-IT" sz="2400" err="1"/>
              <a:t>bag</a:t>
            </a:r>
            <a:r>
              <a:rPr lang="it-IT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3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CFF66-0436-8326-0A6E-4E175BE0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 </a:t>
            </a:r>
            <a:r>
              <a:rPr lang="it-IT" err="1"/>
              <a:t>longer</a:t>
            </a:r>
            <a:r>
              <a:rPr lang="it-IT"/>
              <a:t> </a:t>
            </a:r>
            <a:r>
              <a:rPr lang="it-IT" err="1"/>
              <a:t>ambiguous</a:t>
            </a:r>
            <a:r>
              <a:rPr lang="it-IT"/>
              <a:t> in the lemma </a:t>
            </a:r>
          </a:p>
        </p:txBody>
      </p:sp>
      <p:pic>
        <p:nvPicPr>
          <p:cNvPr id="5" name="Segnaposto contenuto 4" descr="Immagine che contiene persona, Viso umano, occhiali, bambino&#10;&#10;Descrizione generata automaticamente">
            <a:extLst>
              <a:ext uri="{FF2B5EF4-FFF2-40B4-BE49-F238E27FC236}">
                <a16:creationId xmlns:a16="http://schemas.microsoft.com/office/drawing/2014/main" id="{03FF5475-DC05-2689-9440-B78C022F2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110" y="1924966"/>
            <a:ext cx="1790671" cy="1928651"/>
          </a:xfrm>
        </p:spPr>
      </p:pic>
      <p:pic>
        <p:nvPicPr>
          <p:cNvPr id="7" name="Immagine 6" descr="Immagine che contiene bilancia&#10;&#10;Descrizione generata automaticamente">
            <a:extLst>
              <a:ext uri="{FF2B5EF4-FFF2-40B4-BE49-F238E27FC236}">
                <a16:creationId xmlns:a16="http://schemas.microsoft.com/office/drawing/2014/main" id="{77340B0B-3B2E-3D38-7DD2-1A76345C5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4" y="2071423"/>
            <a:ext cx="2686020" cy="17906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F8DCF6-E3FA-6FF0-AF60-F9DD0C431180}"/>
              </a:ext>
            </a:extLst>
          </p:cNvPr>
          <p:cNvSpPr txBox="1"/>
          <p:nvPr/>
        </p:nvSpPr>
        <p:spPr>
          <a:xfrm>
            <a:off x="2438400" y="3935012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legge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A6773D-AF00-636D-B871-92C1EB4D44BA}"/>
              </a:ext>
            </a:extLst>
          </p:cNvPr>
          <p:cNvSpPr txBox="1"/>
          <p:nvPr/>
        </p:nvSpPr>
        <p:spPr>
          <a:xfrm>
            <a:off x="9043582" y="3935012"/>
            <a:ext cx="179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legge</a:t>
            </a: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B6C53A34-EBF4-4C0E-B3FD-96455CBC4C45}"/>
              </a:ext>
            </a:extLst>
          </p:cNvPr>
          <p:cNvSpPr/>
          <p:nvPr/>
        </p:nvSpPr>
        <p:spPr>
          <a:xfrm>
            <a:off x="2563091" y="4377253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giù 10">
            <a:extLst>
              <a:ext uri="{FF2B5EF4-FFF2-40B4-BE49-F238E27FC236}">
                <a16:creationId xmlns:a16="http://schemas.microsoft.com/office/drawing/2014/main" id="{37C68B2E-FDEA-8B39-571A-DFDA593CE5B3}"/>
              </a:ext>
            </a:extLst>
          </p:cNvPr>
          <p:cNvSpPr/>
          <p:nvPr/>
        </p:nvSpPr>
        <p:spPr>
          <a:xfrm>
            <a:off x="9260045" y="4377252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3B8E16-09ED-6E24-DBBC-433BAAEEB6DE}"/>
              </a:ext>
            </a:extLst>
          </p:cNvPr>
          <p:cNvSpPr txBox="1"/>
          <p:nvPr/>
        </p:nvSpPr>
        <p:spPr>
          <a:xfrm>
            <a:off x="1870364" y="5180816"/>
            <a:ext cx="24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Legge:</a:t>
            </a:r>
          </a:p>
          <a:p>
            <a:r>
              <a:rPr lang="it-IT" err="1"/>
              <a:t>female</a:t>
            </a:r>
            <a:r>
              <a:rPr lang="it-IT"/>
              <a:t> </a:t>
            </a:r>
            <a:r>
              <a:rPr lang="it-IT" err="1"/>
              <a:t>noun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0E7F10-50C7-7BE6-E57C-C6CD5AAB53D4}"/>
              </a:ext>
            </a:extLst>
          </p:cNvPr>
          <p:cNvSpPr txBox="1"/>
          <p:nvPr/>
        </p:nvSpPr>
        <p:spPr>
          <a:xfrm>
            <a:off x="8517110" y="5180816"/>
            <a:ext cx="231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Leggere:</a:t>
            </a:r>
          </a:p>
          <a:p>
            <a:r>
              <a:rPr lang="it-IT"/>
              <a:t>transitive </a:t>
            </a:r>
            <a:r>
              <a:rPr lang="it-IT" err="1"/>
              <a:t>verb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3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5D641-32E4-C389-7519-5BBE17AE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ambiguous</a:t>
            </a:r>
            <a:r>
              <a:rPr lang="it-IT"/>
              <a:t> in the lemma</a:t>
            </a:r>
          </a:p>
        </p:txBody>
      </p:sp>
      <p:pic>
        <p:nvPicPr>
          <p:cNvPr id="5" name="Segnaposto contenuto 4" descr="Immagine che contiene aria aperta, pesca, persona, sport&#10;&#10;Descrizione generata automaticamente">
            <a:extLst>
              <a:ext uri="{FF2B5EF4-FFF2-40B4-BE49-F238E27FC236}">
                <a16:creationId xmlns:a16="http://schemas.microsoft.com/office/drawing/2014/main" id="{9DE1C382-9898-1DD4-3AE7-24D69B21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308" y="2086984"/>
            <a:ext cx="2761391" cy="1839119"/>
          </a:xfrm>
        </p:spPr>
      </p:pic>
      <p:pic>
        <p:nvPicPr>
          <p:cNvPr id="7" name="Immagine 6" descr="Immagine che contiene frutto, Cibo naturale, prodotto, mela&#10;&#10;Descrizione generata automaticamente">
            <a:extLst>
              <a:ext uri="{FF2B5EF4-FFF2-40B4-BE49-F238E27FC236}">
                <a16:creationId xmlns:a16="http://schemas.microsoft.com/office/drawing/2014/main" id="{3626F955-9B19-264E-8D30-57E3A956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01" y="1970745"/>
            <a:ext cx="2553572" cy="1955358"/>
          </a:xfrm>
          <a:prstGeom prst="rect">
            <a:avLst/>
          </a:prstGeom>
        </p:spPr>
      </p:pic>
      <p:sp>
        <p:nvSpPr>
          <p:cNvPr id="8" name="Freccia giù 7">
            <a:extLst>
              <a:ext uri="{FF2B5EF4-FFF2-40B4-BE49-F238E27FC236}">
                <a16:creationId xmlns:a16="http://schemas.microsoft.com/office/drawing/2014/main" id="{68A9B2CA-FA5A-372F-BF49-19AACB16BDBA}"/>
              </a:ext>
            </a:extLst>
          </p:cNvPr>
          <p:cNvSpPr/>
          <p:nvPr/>
        </p:nvSpPr>
        <p:spPr>
          <a:xfrm>
            <a:off x="2450087" y="4377253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giù 8">
            <a:extLst>
              <a:ext uri="{FF2B5EF4-FFF2-40B4-BE49-F238E27FC236}">
                <a16:creationId xmlns:a16="http://schemas.microsoft.com/office/drawing/2014/main" id="{8123D09A-5D88-F9BC-5B78-8ABAAA262106}"/>
              </a:ext>
            </a:extLst>
          </p:cNvPr>
          <p:cNvSpPr/>
          <p:nvPr/>
        </p:nvSpPr>
        <p:spPr>
          <a:xfrm>
            <a:off x="9638003" y="4377253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92BA94-64A8-031B-77A3-02BBE0B9FB4A}"/>
              </a:ext>
            </a:extLst>
          </p:cNvPr>
          <p:cNvSpPr txBox="1"/>
          <p:nvPr/>
        </p:nvSpPr>
        <p:spPr>
          <a:xfrm>
            <a:off x="2202872" y="3926103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pesca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6F0E4A-46A9-1F52-06B0-C3D0E7217129}"/>
              </a:ext>
            </a:extLst>
          </p:cNvPr>
          <p:cNvSpPr txBox="1"/>
          <p:nvPr/>
        </p:nvSpPr>
        <p:spPr>
          <a:xfrm>
            <a:off x="9393382" y="3926103"/>
            <a:ext cx="163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pesca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416974-9095-763F-122D-5FBCED34CB81}"/>
              </a:ext>
            </a:extLst>
          </p:cNvPr>
          <p:cNvSpPr txBox="1"/>
          <p:nvPr/>
        </p:nvSpPr>
        <p:spPr>
          <a:xfrm>
            <a:off x="1870364" y="5180816"/>
            <a:ext cx="24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Pesca:</a:t>
            </a:r>
          </a:p>
          <a:p>
            <a:r>
              <a:rPr lang="it-IT" err="1"/>
              <a:t>female</a:t>
            </a:r>
            <a:r>
              <a:rPr lang="it-IT"/>
              <a:t> </a:t>
            </a:r>
            <a:r>
              <a:rPr lang="it-IT" err="1"/>
              <a:t>noun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472BD6-F5EC-0879-E3C0-5D9718BE22F8}"/>
              </a:ext>
            </a:extLst>
          </p:cNvPr>
          <p:cNvSpPr txBox="1"/>
          <p:nvPr/>
        </p:nvSpPr>
        <p:spPr>
          <a:xfrm>
            <a:off x="8985835" y="5180815"/>
            <a:ext cx="24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Pesca:</a:t>
            </a:r>
          </a:p>
          <a:p>
            <a:r>
              <a:rPr lang="it-IT" err="1"/>
              <a:t>female</a:t>
            </a:r>
            <a:r>
              <a:rPr lang="it-IT"/>
              <a:t> </a:t>
            </a:r>
            <a:r>
              <a:rPr lang="it-IT" err="1"/>
              <a:t>noun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95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CBE40-F13A-FB85-9157-2D805C6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semantic field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C1A6582-6A94-9446-6AEF-653AE4D4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3595"/>
            <a:ext cx="11291018" cy="101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need</a:t>
            </a:r>
            <a:r>
              <a:rPr lang="it-IT" sz="2000"/>
              <a:t> to </a:t>
            </a:r>
            <a:r>
              <a:rPr lang="it-IT" sz="2000" err="1"/>
              <a:t>analyze</a:t>
            </a:r>
            <a:r>
              <a:rPr lang="it-IT" sz="2000"/>
              <a:t> the </a:t>
            </a:r>
            <a:r>
              <a:rPr lang="it-IT" sz="2000" err="1"/>
              <a:t>correlation</a:t>
            </a:r>
            <a:r>
              <a:rPr lang="it-IT" sz="2000"/>
              <a:t> </a:t>
            </a:r>
            <a:r>
              <a:rPr lang="it-IT" sz="2000" err="1"/>
              <a:t>between</a:t>
            </a:r>
            <a:r>
              <a:rPr lang="it-IT" sz="2000"/>
              <a:t> words to </a:t>
            </a:r>
            <a:r>
              <a:rPr lang="it-IT" sz="2000" err="1"/>
              <a:t>understand</a:t>
            </a:r>
            <a:r>
              <a:rPr lang="it-IT" sz="2000"/>
              <a:t> the semantic field of a </a:t>
            </a:r>
            <a:r>
              <a:rPr lang="it-IT" sz="2000" err="1"/>
              <a:t>specific</a:t>
            </a:r>
            <a:r>
              <a:rPr lang="it-IT" sz="2000"/>
              <a:t> word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A0F2BF-0FB2-97C4-B8FC-29617CDBF521}"/>
              </a:ext>
            </a:extLst>
          </p:cNvPr>
          <p:cNvSpPr txBox="1"/>
          <p:nvPr/>
        </p:nvSpPr>
        <p:spPr>
          <a:xfrm>
            <a:off x="1434059" y="2782669"/>
            <a:ext cx="466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Una crostata alla pesca</a:t>
            </a:r>
          </a:p>
          <a:p>
            <a:r>
              <a:rPr lang="it-IT"/>
              <a:t>(a </a:t>
            </a:r>
            <a:r>
              <a:rPr lang="it-IT" err="1"/>
              <a:t>peach</a:t>
            </a:r>
            <a:r>
              <a:rPr lang="it-IT"/>
              <a:t> cobbler)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7A5552-7A3A-FC85-3965-D8B45672BE3A}"/>
              </a:ext>
            </a:extLst>
          </p:cNvPr>
          <p:cNvSpPr txBox="1"/>
          <p:nvPr/>
        </p:nvSpPr>
        <p:spPr>
          <a:xfrm>
            <a:off x="8612775" y="2782668"/>
            <a:ext cx="27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Una canna da pesca </a:t>
            </a:r>
          </a:p>
          <a:p>
            <a:r>
              <a:rPr lang="it-IT"/>
              <a:t>(a fishing rod)</a:t>
            </a:r>
          </a:p>
        </p:txBody>
      </p:sp>
      <p:sp>
        <p:nvSpPr>
          <p:cNvPr id="8" name="Freccia giù 7">
            <a:extLst>
              <a:ext uri="{FF2B5EF4-FFF2-40B4-BE49-F238E27FC236}">
                <a16:creationId xmlns:a16="http://schemas.microsoft.com/office/drawing/2014/main" id="{A1D91ECA-B912-4912-A8F5-9E055E702940}"/>
              </a:ext>
            </a:extLst>
          </p:cNvPr>
          <p:cNvSpPr/>
          <p:nvPr/>
        </p:nvSpPr>
        <p:spPr>
          <a:xfrm>
            <a:off x="2258291" y="3524273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giù 8">
            <a:extLst>
              <a:ext uri="{FF2B5EF4-FFF2-40B4-BE49-F238E27FC236}">
                <a16:creationId xmlns:a16="http://schemas.microsoft.com/office/drawing/2014/main" id="{CA10AFEB-E80C-1F69-3B14-9FA9021BFC27}"/>
              </a:ext>
            </a:extLst>
          </p:cNvPr>
          <p:cNvSpPr/>
          <p:nvPr/>
        </p:nvSpPr>
        <p:spPr>
          <a:xfrm>
            <a:off x="9324109" y="3524273"/>
            <a:ext cx="304800" cy="8035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89C0F3-8AB5-5046-6C17-09978755DBEC}"/>
              </a:ext>
            </a:extLst>
          </p:cNvPr>
          <p:cNvSpPr txBox="1"/>
          <p:nvPr/>
        </p:nvSpPr>
        <p:spPr>
          <a:xfrm>
            <a:off x="1753849" y="4557010"/>
            <a:ext cx="283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Semantic field:</a:t>
            </a:r>
          </a:p>
          <a:p>
            <a:r>
              <a:rPr lang="it-IT"/>
              <a:t>-food</a:t>
            </a:r>
          </a:p>
          <a:p>
            <a:r>
              <a:rPr lang="it-IT"/>
              <a:t>-</a:t>
            </a:r>
            <a:r>
              <a:rPr lang="it-IT" err="1"/>
              <a:t>fruit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E82EAA-1460-BE64-3045-5DC990568349}"/>
              </a:ext>
            </a:extLst>
          </p:cNvPr>
          <p:cNvSpPr txBox="1"/>
          <p:nvPr/>
        </p:nvSpPr>
        <p:spPr>
          <a:xfrm>
            <a:off x="9039069" y="4423110"/>
            <a:ext cx="283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Semantic field:</a:t>
            </a:r>
          </a:p>
          <a:p>
            <a:r>
              <a:rPr lang="it-IT"/>
              <a:t>-sport</a:t>
            </a:r>
          </a:p>
        </p:txBody>
      </p:sp>
    </p:spTree>
    <p:extLst>
      <p:ext uri="{BB962C8B-B14F-4D97-AF65-F5344CB8AC3E}">
        <p14:creationId xmlns:p14="http://schemas.microsoft.com/office/powerpoint/2010/main" val="308310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E6A48-BB50-DE3E-A193-E14500AA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automation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04083-E1D0-78CF-F0CB-3F0804D7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8905"/>
            <a:ext cx="8702749" cy="285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u="none" strike="noStrike" err="1">
                <a:solidFill>
                  <a:schemeClr val="tx1"/>
                </a:solidFill>
                <a:effectLst/>
              </a:rPr>
              <a:t>spaCy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 </a:t>
            </a:r>
            <a:r>
              <a:rPr lang="it-IT" u="none" strike="noStrike" err="1">
                <a:solidFill>
                  <a:schemeClr val="tx1"/>
                </a:solidFill>
                <a:effectLst/>
              </a:rPr>
              <a:t>is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 a free open-source library </a:t>
            </a:r>
            <a:r>
              <a:rPr lang="it-IT" b="1" u="none" strike="noStrike">
                <a:solidFill>
                  <a:schemeClr val="tx1"/>
                </a:solidFill>
                <a:effectLst/>
              </a:rPr>
              <a:t>for Natural Language Processing 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in Python. </a:t>
            </a:r>
          </a:p>
          <a:p>
            <a:pPr marL="0" indent="0">
              <a:buNone/>
            </a:pPr>
            <a:r>
              <a:rPr lang="it-IT" u="none" strike="noStrike" err="1">
                <a:solidFill>
                  <a:schemeClr val="tx1"/>
                </a:solidFill>
                <a:effectLst/>
              </a:rPr>
              <a:t>It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 features NER, POS tagging, </a:t>
            </a:r>
            <a:r>
              <a:rPr lang="it-IT" u="none" strike="noStrike" err="1">
                <a:solidFill>
                  <a:schemeClr val="tx1"/>
                </a:solidFill>
                <a:effectLst/>
              </a:rPr>
              <a:t>dependency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 </a:t>
            </a:r>
            <a:r>
              <a:rPr lang="it-IT" u="none" strike="noStrike" err="1">
                <a:solidFill>
                  <a:schemeClr val="tx1"/>
                </a:solidFill>
                <a:effectLst/>
              </a:rPr>
              <a:t>parsing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, word </a:t>
            </a:r>
            <a:r>
              <a:rPr lang="it-IT" u="none" strike="noStrike" err="1">
                <a:solidFill>
                  <a:schemeClr val="tx1"/>
                </a:solidFill>
                <a:effectLst/>
              </a:rPr>
              <a:t>vectors</a:t>
            </a:r>
            <a:r>
              <a:rPr lang="it-IT" u="none" strike="noStrike">
                <a:solidFill>
                  <a:schemeClr val="tx1"/>
                </a:solidFill>
                <a:effectLst/>
              </a:rPr>
              <a:t> and more.</a:t>
            </a:r>
          </a:p>
          <a:p>
            <a:pPr marL="0" indent="0">
              <a:buNone/>
            </a:pPr>
            <a:r>
              <a:rPr lang="it-IT">
                <a:solidFill>
                  <a:schemeClr val="tx1"/>
                </a:solidFill>
              </a:rPr>
              <a:t>Has a </a:t>
            </a:r>
            <a:r>
              <a:rPr lang="it-IT" err="1">
                <a:solidFill>
                  <a:schemeClr val="tx1"/>
                </a:solidFill>
              </a:rPr>
              <a:t>very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active</a:t>
            </a:r>
            <a:r>
              <a:rPr lang="it-IT">
                <a:solidFill>
                  <a:schemeClr val="tx1"/>
                </a:solidFill>
              </a:rPr>
              <a:t> community and </a:t>
            </a:r>
            <a:r>
              <a:rPr lang="it-IT" err="1">
                <a:solidFill>
                  <a:schemeClr val="tx1"/>
                </a:solidFill>
              </a:rPr>
              <a:t>offers</a:t>
            </a:r>
            <a:r>
              <a:rPr lang="it-IT">
                <a:solidFill>
                  <a:schemeClr val="tx1"/>
                </a:solidFill>
              </a:rPr>
              <a:t> some </a:t>
            </a:r>
            <a:r>
              <a:rPr lang="it-IT" err="1">
                <a:solidFill>
                  <a:schemeClr val="tx1"/>
                </a:solidFill>
              </a:rPr>
              <a:t>already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trained</a:t>
            </a:r>
            <a:r>
              <a:rPr lang="it-IT">
                <a:solidFill>
                  <a:schemeClr val="tx1"/>
                </a:solidFill>
              </a:rPr>
              <a:t> models for the</a:t>
            </a:r>
          </a:p>
          <a:p>
            <a:pPr marL="0" indent="0">
              <a:buNone/>
            </a:pPr>
            <a:r>
              <a:rPr lang="it-IT" err="1">
                <a:solidFill>
                  <a:schemeClr val="tx1"/>
                </a:solidFill>
              </a:rPr>
              <a:t>Italian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language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as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well</a:t>
            </a:r>
            <a:r>
              <a:rPr lang="it-IT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it-IT">
                <a:solidFill>
                  <a:schemeClr val="tx1"/>
                </a:solidFill>
              </a:rPr>
              <a:t>The medium model weights </a:t>
            </a:r>
            <a:r>
              <a:rPr lang="it-IT" err="1">
                <a:solidFill>
                  <a:schemeClr val="tx1"/>
                </a:solidFill>
              </a:rPr>
              <a:t>only</a:t>
            </a:r>
            <a:r>
              <a:rPr lang="it-IT">
                <a:solidFill>
                  <a:schemeClr val="tx1"/>
                </a:solidFill>
              </a:rPr>
              <a:t> 40 MB.</a:t>
            </a:r>
          </a:p>
        </p:txBody>
      </p:sp>
      <p:pic>
        <p:nvPicPr>
          <p:cNvPr id="7" name="Immagine 6" descr="Immagine che contiene Carattere, Elementi grafici, logo, Blu elettrico&#10;&#10;Descrizione generata automaticamente">
            <a:extLst>
              <a:ext uri="{FF2B5EF4-FFF2-40B4-BE49-F238E27FC236}">
                <a16:creationId xmlns:a16="http://schemas.microsoft.com/office/drawing/2014/main" id="{96F9DA27-C4EA-67DA-55E9-E3C4BA1B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41" y="2435301"/>
            <a:ext cx="2174467" cy="2174467"/>
          </a:xfrm>
          <a:prstGeom prst="round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84AA85-F124-3B63-86FE-07DBA9B07B8A}"/>
              </a:ext>
            </a:extLst>
          </p:cNvPr>
          <p:cNvSpPr txBox="1"/>
          <p:nvPr/>
        </p:nvSpPr>
        <p:spPr>
          <a:xfrm>
            <a:off x="581192" y="2077500"/>
            <a:ext cx="7964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err="1"/>
              <a:t>We</a:t>
            </a:r>
            <a:r>
              <a:rPr lang="it-IT" sz="1800"/>
              <a:t> </a:t>
            </a:r>
            <a:r>
              <a:rPr lang="it-IT" sz="1800" err="1"/>
              <a:t>need</a:t>
            </a:r>
            <a:r>
              <a:rPr lang="it-IT" sz="1800"/>
              <a:t> to </a:t>
            </a:r>
            <a:r>
              <a:rPr lang="it-IT" sz="1800" err="1"/>
              <a:t>find</a:t>
            </a:r>
            <a:r>
              <a:rPr lang="it-IT" sz="1800"/>
              <a:t> ways to </a:t>
            </a:r>
            <a:r>
              <a:rPr lang="it-IT" sz="1800" err="1"/>
              <a:t>automate</a:t>
            </a:r>
            <a:r>
              <a:rPr lang="it-IT" sz="1800"/>
              <a:t> </a:t>
            </a:r>
            <a:r>
              <a:rPr lang="it-IT" sz="1800" err="1"/>
              <a:t>context</a:t>
            </a:r>
            <a:r>
              <a:rPr lang="it-IT" sz="1800"/>
              <a:t> </a:t>
            </a:r>
            <a:r>
              <a:rPr lang="it-IT" sz="1800" err="1"/>
              <a:t>analysis</a:t>
            </a:r>
            <a:r>
              <a:rPr lang="it-IT" sz="1800"/>
              <a:t>, </a:t>
            </a:r>
            <a:r>
              <a:rPr lang="it-IT" sz="1800" err="1"/>
              <a:t>even</a:t>
            </a:r>
            <a:r>
              <a:rPr lang="it-IT" sz="1800"/>
              <a:t> in the </a:t>
            </a:r>
            <a:r>
              <a:rPr lang="it-IT" sz="1800" err="1"/>
              <a:t>most</a:t>
            </a:r>
            <a:r>
              <a:rPr lang="it-IT" sz="1800"/>
              <a:t> </a:t>
            </a:r>
            <a:r>
              <a:rPr lang="it-IT" sz="1800" err="1"/>
              <a:t>difficult</a:t>
            </a:r>
            <a:r>
              <a:rPr lang="it-IT" sz="1800"/>
              <a:t> </a:t>
            </a:r>
            <a:r>
              <a:rPr lang="it-IT" sz="1800" err="1"/>
              <a:t>cases</a:t>
            </a:r>
            <a:r>
              <a:rPr lang="it-IT" sz="1800"/>
              <a:t>.</a:t>
            </a:r>
          </a:p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019E30-AC2A-76B9-784F-8D2957495AFA}"/>
              </a:ext>
            </a:extLst>
          </p:cNvPr>
          <p:cNvSpPr txBox="1"/>
          <p:nvPr/>
        </p:nvSpPr>
        <p:spPr>
          <a:xfrm>
            <a:off x="581192" y="5545852"/>
            <a:ext cx="1077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u="none" strike="noStrike" err="1">
                <a:effectLst/>
                <a:highlight>
                  <a:srgbClr val="FFFFFF"/>
                </a:highlight>
              </a:rPr>
              <a:t>GLiNER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is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a </a:t>
            </a:r>
            <a:r>
              <a:rPr lang="it-IT" b="1" i="0" u="none" strike="noStrike">
                <a:effectLst/>
                <a:highlight>
                  <a:srgbClr val="FFFFFF"/>
                </a:highlight>
              </a:rPr>
              <a:t>zero-shot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Named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Entity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Recognition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(NER) model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capable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of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identifying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any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entity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type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</a:t>
            </a:r>
            <a:r>
              <a:rPr lang="it-IT" b="0" i="0" u="none" strike="noStrike" err="1">
                <a:effectLst/>
                <a:highlight>
                  <a:srgbClr val="FFFFFF"/>
                </a:highlight>
              </a:rPr>
              <a:t>inserted</a:t>
            </a:r>
            <a:r>
              <a:rPr lang="it-IT" b="0" i="0" u="none" strike="noStrike">
                <a:effectLst/>
                <a:highlight>
                  <a:srgbClr val="FFFFFF"/>
                </a:highlight>
              </a:rPr>
              <a:t> in a list of labels.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603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1765</TotalTime>
  <Words>1209</Words>
  <Application>Microsoft Macintosh PowerPoint</Application>
  <PresentationFormat>Widescreen</PresentationFormat>
  <Paragraphs>237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-webkit-standard</vt:lpstr>
      <vt:lpstr>Arial</vt:lpstr>
      <vt:lpstr>Gill Sans MT</vt:lpstr>
      <vt:lpstr>Helvetica</vt:lpstr>
      <vt:lpstr>Wingdings</vt:lpstr>
      <vt:lpstr>Wingdings 2</vt:lpstr>
      <vt:lpstr>Dividendi</vt:lpstr>
      <vt:lpstr>Implementation of an engine for context analysis of LLM prompts</vt:lpstr>
      <vt:lpstr>what is the context ?</vt:lpstr>
      <vt:lpstr>how to recognize the context ?</vt:lpstr>
      <vt:lpstr>UNAMBIGUOUS WORDS</vt:lpstr>
      <vt:lpstr>AMBIGUOUS WORDS</vt:lpstr>
      <vt:lpstr>no longer ambiguous in the lemma </vt:lpstr>
      <vt:lpstr>still ambiguous in the lemma</vt:lpstr>
      <vt:lpstr>semantic field</vt:lpstr>
      <vt:lpstr>automation</vt:lpstr>
      <vt:lpstr>steps for context analysis</vt:lpstr>
      <vt:lpstr>Presentazione standard di PowerPoint</vt:lpstr>
      <vt:lpstr>shall we stop here ?</vt:lpstr>
      <vt:lpstr>create a custom NER model</vt:lpstr>
      <vt:lpstr>Training CPU vs gpu - time</vt:lpstr>
      <vt:lpstr>Training CPU vs gpu – resources </vt:lpstr>
      <vt:lpstr>Model Cpu vs GPU - weight</vt:lpstr>
      <vt:lpstr>Model cpu vs gpu - test</vt:lpstr>
      <vt:lpstr>Model CPU - accuracies </vt:lpstr>
      <vt:lpstr>Examples </vt:lpstr>
      <vt:lpstr>what's next?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Reitani</dc:creator>
  <cp:lastModifiedBy>Lorenzo Reitani</cp:lastModifiedBy>
  <cp:revision>1</cp:revision>
  <dcterms:created xsi:type="dcterms:W3CDTF">2024-07-13T16:32:45Z</dcterms:created>
  <dcterms:modified xsi:type="dcterms:W3CDTF">2024-07-15T21:26:48Z</dcterms:modified>
</cp:coreProperties>
</file>