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262" r:id="rId4"/>
    <p:sldId id="263" r:id="rId5"/>
    <p:sldId id="264" r:id="rId6"/>
    <p:sldId id="267" r:id="rId7"/>
    <p:sldId id="268" r:id="rId8"/>
    <p:sldId id="270" r:id="rId9"/>
    <p:sldId id="269" r:id="rId10"/>
    <p:sldId id="260" r:id="rId11"/>
  </p:sldIdLst>
  <p:sldSz cx="12192000" cy="6858000"/>
  <p:notesSz cx="6858000" cy="9144000"/>
  <p:defaultTextStyle>
    <a:defPPr rtl="0">
      <a:defRPr lang="es-MX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A675962-B91C-485F-82BA-AFFFD56C2049}" type="datetime1">
              <a:rPr lang="es-MX" smtClean="0"/>
              <a:t>16/02/2025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AB0AAD-FDE6-4B91-9BBB-87BEBEEE1304}" type="datetime1">
              <a:rPr lang="es-MX" noProof="0" smtClean="0"/>
              <a:t>16/02/2025</a:t>
            </a:fld>
            <a:endParaRPr lang="es-MX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MX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0DEF857-DA8F-4439-98D4-119A7351E455}" type="datetime1">
              <a:rPr lang="es-MX" noProof="0" smtClean="0"/>
              <a:t>16/02/2025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0932E2-0636-48CC-883C-3BBC48C9B14E}" type="datetime1">
              <a:rPr lang="es-MX" noProof="0" smtClean="0"/>
              <a:t>16/02/2025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3EA9BAE-AB85-46D2-8596-23E804B52F3A}" type="datetime1">
              <a:rPr lang="es-MX" noProof="0" smtClean="0"/>
              <a:t>16/02/2025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1131E1-3BD0-460E-BA82-FC23801633FC}" type="datetime1">
              <a:rPr lang="es-MX" noProof="0" smtClean="0"/>
              <a:t>16/02/2025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6AD931A-E78D-42E6-B12F-6684BAA6AF27}" type="datetime1">
              <a:rPr lang="es-MX" noProof="0" smtClean="0"/>
              <a:t>16/02/2025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B21643-1C8A-4D2C-BA22-463B171FBC68}" type="datetime1">
              <a:rPr lang="es-MX" noProof="0" smtClean="0"/>
              <a:t>16/02/2025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338924-A0A5-4959-B0C7-BF88A8B970C6}" type="datetime1">
              <a:rPr lang="es-MX" noProof="0" smtClean="0"/>
              <a:t>16/02/2025</a:t>
            </a:fld>
            <a:endParaRPr lang="es-MX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896A21-D44E-4B50-9C1A-F3021CA46749}" type="datetime1">
              <a:rPr lang="es-MX" noProof="0" smtClean="0"/>
              <a:t>16/02/2025</a:t>
            </a:fld>
            <a:endParaRPr lang="es-MX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FB3CFC-2F50-4731-88BC-F499B3DDC9F1}" type="datetime1">
              <a:rPr lang="es-MX" noProof="0" smtClean="0"/>
              <a:t>16/02/2025</a:t>
            </a:fld>
            <a:endParaRPr lang="es-MX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0228AB8-0EDD-44A2-BD0C-4DFA9597124E}" type="datetime1">
              <a:rPr lang="es-MX" noProof="0" smtClean="0"/>
              <a:t>16/02/2025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MX" noProof="0"/>
              <a:t>Haz clic en el ícono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D352A9-1247-4C43-978C-EFE731D087A6}" type="datetime1">
              <a:rPr lang="es-MX" noProof="0" smtClean="0"/>
              <a:t>16/02/2025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MX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EBFB8F8B-610F-451B-BF60-DC0410C03F50}" type="datetime1">
              <a:rPr lang="es-MX" noProof="0" smtClean="0"/>
              <a:t>16/02/2025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1610809" cy="895244"/>
          </a:xfrm>
        </p:spPr>
        <p:txBody>
          <a:bodyPr rtlCol="0">
            <a:noAutofit/>
          </a:bodyPr>
          <a:lstStyle/>
          <a:p>
            <a:pPr rtl="0"/>
            <a:r>
              <a:rPr lang="es-MX" sz="5400" dirty="0">
                <a:solidFill>
                  <a:schemeClr val="bg1"/>
                </a:solidFill>
              </a:rPr>
              <a:t>Inteligencia artificial 9-1oAM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09315"/>
            <a:ext cx="3825914" cy="1067251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MX" dirty="0">
                <a:solidFill>
                  <a:schemeClr val="bg1"/>
                </a:solidFill>
              </a:rPr>
              <a:t>Integrantes:</a:t>
            </a:r>
          </a:p>
          <a:p>
            <a:pPr rtl="0"/>
            <a:r>
              <a:rPr lang="es-MX" dirty="0">
                <a:solidFill>
                  <a:schemeClr val="bg1"/>
                </a:solidFill>
              </a:rPr>
              <a:t>Rios Sauceda Jose Lorenzo </a:t>
            </a:r>
          </a:p>
          <a:p>
            <a:pPr rtl="0"/>
            <a:r>
              <a:rPr lang="es-MX" dirty="0">
                <a:solidFill>
                  <a:schemeClr val="bg1"/>
                </a:solidFill>
              </a:rPr>
              <a:t>Cazarez Ibarra Francisco Javier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3FF656E-4AEF-3990-DCC1-33EE30224F3A}"/>
              </a:ext>
            </a:extLst>
          </p:cNvPr>
          <p:cNvSpPr txBox="1">
            <a:spLocks/>
          </p:cNvSpPr>
          <p:nvPr/>
        </p:nvSpPr>
        <p:spPr>
          <a:xfrm>
            <a:off x="4988282" y="5395279"/>
            <a:ext cx="3825914" cy="1067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solidFill>
                  <a:schemeClr val="bg1"/>
                </a:solidFill>
              </a:rPr>
              <a:t>Docente:</a:t>
            </a:r>
          </a:p>
          <a:p>
            <a:r>
              <a:rPr lang="es-MX" dirty="0">
                <a:solidFill>
                  <a:schemeClr val="bg1"/>
                </a:solidFill>
              </a:rPr>
              <a:t>Zuriel Dathan Mora Felix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4" y="2923081"/>
            <a:ext cx="3336093" cy="1369543"/>
          </a:xfrm>
        </p:spPr>
        <p:txBody>
          <a:bodyPr rtlCol="0">
            <a:normAutofit/>
          </a:bodyPr>
          <a:lstStyle/>
          <a:p>
            <a:pPr rtl="0"/>
            <a:r>
              <a:rPr lang="es-MX" dirty="0">
                <a:solidFill>
                  <a:srgbClr val="FFFFFF"/>
                </a:solidFill>
              </a:rPr>
              <a:t>Gracias Por su atención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es-MX" dirty="0">
              <a:solidFill>
                <a:schemeClr val="bg2"/>
              </a:solidFill>
            </a:endParaRPr>
          </a:p>
          <a:p>
            <a:pPr rtl="0"/>
            <a:endParaRPr lang="es-MX" dirty="0">
              <a:solidFill>
                <a:schemeClr val="bg2"/>
              </a:solidFill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CC098-8B6B-91C6-FA69-5A393DD44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/>
          <a:p>
            <a:r>
              <a:rPr lang="es-MX" dirty="0"/>
              <a:t>¿</a:t>
            </a:r>
            <a:r>
              <a:rPr lang="es-MX" sz="2800" dirty="0"/>
              <a:t>Qué es un sistema de recomendación?</a:t>
            </a:r>
            <a:endParaRPr lang="es-MX" dirty="0"/>
          </a:p>
        </p:txBody>
      </p:sp>
      <p:pic>
        <p:nvPicPr>
          <p:cNvPr id="1026" name="Picture 2" descr="Sistemas de recomendación | Qué son, tipos y ejemplos">
            <a:extLst>
              <a:ext uri="{FF2B5EF4-FFF2-40B4-BE49-F238E27FC236}">
                <a16:creationId xmlns:a16="http://schemas.microsoft.com/office/drawing/2014/main" id="{A7475BF4-116B-8B29-4A98-6C862D523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01" r="-1" b="16999"/>
          <a:stretch/>
        </p:blipFill>
        <p:spPr bwMode="auto">
          <a:xfrm>
            <a:off x="1877763" y="1239529"/>
            <a:ext cx="8436474" cy="265796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9483A5-7576-C5B8-DC97-54ED7D627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157484" cy="79589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MX" sz="2000" dirty="0"/>
              <a:t>Son un sistema fundamental en casi todas las plataformas digitales que esta diseñado para sugerir productos,  servicios, multimedia y contenido en general que se ajuste a las experiencias y necesidades del usuario.</a:t>
            </a:r>
          </a:p>
        </p:txBody>
      </p:sp>
    </p:spTree>
    <p:extLst>
      <p:ext uri="{BB962C8B-B14F-4D97-AF65-F5344CB8AC3E}">
        <p14:creationId xmlns:p14="http://schemas.microsoft.com/office/powerpoint/2010/main" val="12185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F05DD-9214-224C-46E7-DE7FB938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sistemas de recomendación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6B57FC-40C3-CA40-DC2A-98A76E5BC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00614"/>
            <a:ext cx="11029615" cy="4565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b="1" dirty="0"/>
              <a:t>Filtrado colaborativo: </a:t>
            </a:r>
            <a:r>
              <a:rPr lang="es-MX" sz="2000" dirty="0"/>
              <a:t> Tiene su enfoque basado en el análisis de comportamientos y preferencias de múltiples usuarios. Es decir, asume que si varios usuarios comparten intereses similares, las recomendaciones van a generarse en función de las interacciones colectivas.</a:t>
            </a:r>
          </a:p>
          <a:p>
            <a:pPr marL="0" indent="0">
              <a:buNone/>
            </a:pPr>
            <a:endParaRPr lang="es-MX" sz="2000" b="1" dirty="0"/>
          </a:p>
          <a:p>
            <a:pPr marL="0" indent="0">
              <a:buNone/>
            </a:pPr>
            <a:r>
              <a:rPr lang="es-MX" sz="2000" b="1" dirty="0"/>
              <a:t>Filtrado basado en contenido: </a:t>
            </a:r>
            <a:r>
              <a:rPr lang="es-MX" sz="2000" dirty="0"/>
              <a:t>Este método se centra en las características de los elementos a recomendar. Analiza las propiedades y atributos de los productos o contenidos que un usuario ha consumido previamente para sugerir opciones con características similares.</a:t>
            </a:r>
          </a:p>
          <a:p>
            <a:pPr marL="0" indent="0">
              <a:buNone/>
            </a:pPr>
            <a:endParaRPr lang="es-MX" sz="2000" b="1" dirty="0"/>
          </a:p>
          <a:p>
            <a:pPr marL="0" indent="0">
              <a:buNone/>
            </a:pPr>
            <a:r>
              <a:rPr lang="es-MX" sz="2000" b="1" dirty="0"/>
              <a:t>Modelos híbridos: </a:t>
            </a:r>
            <a:r>
              <a:rPr lang="es-MX" sz="2000" dirty="0"/>
              <a:t>Combina elementos de los dos métodos anteriores para aprovechar la fortaleza de ambos y mitigar sus debilidades ya que, al utilizar múltiples enfoques, se busca que las recomendaciones sean mas precisas y personalizadas 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78514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F0C60-6E88-3CCE-7320-EEA0A2EA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Pasos para construir un sistema de recomendación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D02C04-16C5-62E8-141E-730C8A39A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05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b="1" dirty="0"/>
              <a:t>Definición de objetivos: </a:t>
            </a:r>
            <a:r>
              <a:rPr lang="es-MX" sz="2000" dirty="0"/>
              <a:t>Se debe establecer claramente que se desea lograr con el sistema, ya sea aumentar ventas, mejorar la retención de usuarios o facilitar el descubrimiento de nuevos contenidos.</a:t>
            </a:r>
          </a:p>
          <a:p>
            <a:pPr marL="0" indent="0">
              <a:buNone/>
            </a:pPr>
            <a:r>
              <a:rPr lang="es-MX" sz="2000" b="1" dirty="0"/>
              <a:t>Recopilación y procesamiento de datos: </a:t>
            </a:r>
            <a:r>
              <a:rPr lang="es-MX" sz="2000" dirty="0"/>
              <a:t>Reunir información relevante sobre las interacciones de los usuarios, como valoraciones y comportamientos de navegación. Los datos obtenidos deben ser procesados y estructurados correctamente para su análisis.</a:t>
            </a:r>
          </a:p>
          <a:p>
            <a:pPr marL="0" indent="0">
              <a:buNone/>
            </a:pPr>
            <a:r>
              <a:rPr lang="es-MX" sz="2000" b="1" dirty="0"/>
              <a:t>Selección de enfoque/tipo adecuado: </a:t>
            </a:r>
            <a:r>
              <a:rPr lang="es-MX" sz="2000" dirty="0"/>
              <a:t>Determinar si se utilizara filtrado colaborativo, basado en contenido o el modelo hibrido, según el problema y la disponibilidad de datos.</a:t>
            </a:r>
          </a:p>
          <a:p>
            <a:pPr marL="0" indent="0">
              <a:buNone/>
            </a:pPr>
            <a:r>
              <a:rPr lang="es-MX" sz="2000" b="1" dirty="0"/>
              <a:t>Implementación del algoritmo: </a:t>
            </a:r>
            <a:r>
              <a:rPr lang="es-MX" sz="2000" dirty="0"/>
              <a:t> Desarrollar y entrenar el algoritmo que se selecciono en el paso anterior utilizando técnicas de aprendizaje automático y análisis de datos. Es esencial ajustar los parámetros y evaluar el rendimiento del modelo para garantizar su eficacia.</a:t>
            </a:r>
            <a:endParaRPr lang="es-MX" sz="2000" b="1" dirty="0"/>
          </a:p>
          <a:p>
            <a:pPr marL="0" indent="0">
              <a:buNone/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60124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60EF575D-58F2-70FA-57AD-5DE1006FDDF2}"/>
              </a:ext>
            </a:extLst>
          </p:cNvPr>
          <p:cNvSpPr/>
          <p:nvPr/>
        </p:nvSpPr>
        <p:spPr>
          <a:xfrm>
            <a:off x="581191" y="2037636"/>
            <a:ext cx="11029615" cy="714464"/>
          </a:xfrm>
          <a:prstGeom prst="rect">
            <a:avLst/>
          </a:prstGeom>
          <a:solidFill>
            <a:srgbClr val="1A32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58493D-F6DF-6695-DA99-E712187884C9}"/>
              </a:ext>
            </a:extLst>
          </p:cNvPr>
          <p:cNvSpPr txBox="1">
            <a:spLocks/>
          </p:cNvSpPr>
          <p:nvPr/>
        </p:nvSpPr>
        <p:spPr>
          <a:xfrm>
            <a:off x="581191" y="807415"/>
            <a:ext cx="11029615" cy="822675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s-MX" sz="2000" b="1" dirty="0"/>
              <a:t>Evaluación y ajuste continuo: </a:t>
            </a:r>
            <a:r>
              <a:rPr lang="es-MX" sz="2000" dirty="0"/>
              <a:t>Ya que se implemento el sistema, este debe ser monitoreado y ajustado regularmente para adaptarse a los cambios en las preferencias de los usuarios y tendencias del mercado.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s-MX" sz="2000" dirty="0"/>
          </a:p>
          <a:p>
            <a:pPr marL="0" indent="0">
              <a:buFont typeface="Wingdings 2" panose="05020102010507070707" pitchFamily="18" charset="2"/>
              <a:buNone/>
            </a:pPr>
            <a:endParaRPr lang="es-MX" sz="2000" b="1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4376938-4E1A-E6BC-03D9-DE9390529081}"/>
              </a:ext>
            </a:extLst>
          </p:cNvPr>
          <p:cNvSpPr txBox="1">
            <a:spLocks/>
          </p:cNvSpPr>
          <p:nvPr/>
        </p:nvSpPr>
        <p:spPr>
          <a:xfrm>
            <a:off x="581191" y="2145844"/>
            <a:ext cx="10451569" cy="60625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dirty="0"/>
              <a:t>¿Qué es un framework?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DD63D743-8B9B-310A-FFCD-CF9683C8DDE7}"/>
              </a:ext>
            </a:extLst>
          </p:cNvPr>
          <p:cNvSpPr txBox="1">
            <a:spLocks/>
          </p:cNvSpPr>
          <p:nvPr/>
        </p:nvSpPr>
        <p:spPr>
          <a:xfrm>
            <a:off x="581191" y="3017662"/>
            <a:ext cx="11186088" cy="1088239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s-MX" sz="2000" dirty="0"/>
              <a:t>Un framework es un esquema o marco de trabajo que ofrece una estructura base para elaborar un proyecto con objetivos específicos, es una especie de plantilla que sirve como punto de partida para la organización y desarrollo de software.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s-MX" sz="2000" b="1" dirty="0"/>
          </a:p>
        </p:txBody>
      </p:sp>
      <p:pic>
        <p:nvPicPr>
          <p:cNvPr id="2050" name="Picture 2" descr="O que é framework e porque eu deveria aprender pra ontem">
            <a:extLst>
              <a:ext uri="{FF2B5EF4-FFF2-40B4-BE49-F238E27FC236}">
                <a16:creationId xmlns:a16="http://schemas.microsoft.com/office/drawing/2014/main" id="{40475ECB-8B86-2072-C8A4-5CD0B4522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975" y="3935854"/>
            <a:ext cx="4502046" cy="253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885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00BF9-7284-C8E5-469A-C9C957BD0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4B66F-FB36-745C-5922-B515AA5A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frameworks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B739D6-2FEA-D166-ADA7-CD4E5CB0E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38466"/>
            <a:ext cx="7588447" cy="3552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b="1" dirty="0"/>
              <a:t>Google Cloud Plataform: </a:t>
            </a:r>
            <a:r>
              <a:rPr lang="es-MX" sz="2000" dirty="0"/>
              <a:t>Ofrece varios frameworks y herramientas para desarrollar sistemas de recomendación e inteligencia artificial.</a:t>
            </a:r>
            <a:r>
              <a:rPr lang="es-MX" sz="2000" b="1" dirty="0"/>
              <a:t> </a:t>
            </a:r>
            <a:r>
              <a:rPr lang="es-MX" sz="2000" dirty="0"/>
              <a:t>Como pueden ser: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b="1" dirty="0"/>
              <a:t>Kubeflow: </a:t>
            </a:r>
            <a:r>
              <a:rPr lang="es-MX" sz="2000" dirty="0"/>
              <a:t>Framework para entrenar y desplegar modelos de recomendación.</a:t>
            </a:r>
          </a:p>
          <a:p>
            <a:pPr marL="0" indent="0">
              <a:buNone/>
            </a:pPr>
            <a:r>
              <a:rPr lang="es-MX" sz="2000" b="1" dirty="0"/>
              <a:t>TensorFlow Extended (TFX): </a:t>
            </a:r>
            <a:r>
              <a:rPr lang="es-MX" sz="2000" dirty="0"/>
              <a:t>Framework para el flujo completo de ML en producción, desde la ingesta de datos hasta el despliegue del modelo.</a:t>
            </a:r>
            <a:endParaRPr lang="es-MX" sz="2000" b="1" dirty="0"/>
          </a:p>
          <a:p>
            <a:pPr marL="0" indent="0">
              <a:buNone/>
            </a:pPr>
            <a:endParaRPr lang="es-MX" sz="2000" dirty="0"/>
          </a:p>
        </p:txBody>
      </p:sp>
      <p:pic>
        <p:nvPicPr>
          <p:cNvPr id="3074" name="Picture 2" descr="What is Google Cloud Platform and Why You Shouls Use it? - Rays ...">
            <a:extLst>
              <a:ext uri="{FF2B5EF4-FFF2-40B4-BE49-F238E27FC236}">
                <a16:creationId xmlns:a16="http://schemas.microsoft.com/office/drawing/2014/main" id="{47BC971F-CB37-E81F-DE06-E6FF4C7B30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7" t="2234" r="21752" b="-2234"/>
          <a:stretch/>
        </p:blipFill>
        <p:spPr bwMode="auto">
          <a:xfrm>
            <a:off x="8346388" y="2455955"/>
            <a:ext cx="3046135" cy="303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53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BBC98-A6BA-EA12-8E7D-8E3A83F56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912FB-AFB0-D28B-6E46-C4737C5F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frameworks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54951D-79B7-977B-E759-0D8598C30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3751"/>
            <a:ext cx="7588447" cy="3817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b="1" dirty="0"/>
              <a:t>Amazon web services (AWS): </a:t>
            </a:r>
            <a:r>
              <a:rPr lang="es-MX" sz="2000" dirty="0"/>
              <a:t>Ofrece varios frameworks y herramientas para desarrollar sistemas de recomendación e inteligencia artificial.</a:t>
            </a:r>
            <a:r>
              <a:rPr lang="es-MX" sz="2000" b="1" dirty="0"/>
              <a:t> </a:t>
            </a:r>
            <a:r>
              <a:rPr lang="es-MX" sz="2000" dirty="0"/>
              <a:t>Como pueden ser: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b="1" dirty="0"/>
              <a:t>Sagemaker: </a:t>
            </a:r>
            <a:r>
              <a:rPr lang="es-MX" sz="2000" dirty="0"/>
              <a:t>Framework de AWS para entrenar, desplegar y gestionar modelos de ML, incluyendo </a:t>
            </a:r>
            <a:r>
              <a:rPr lang="es-MX" sz="2000" b="1" dirty="0"/>
              <a:t>sistemas de recomendación.</a:t>
            </a:r>
          </a:p>
          <a:p>
            <a:pPr marL="0" indent="0">
              <a:buNone/>
            </a:pPr>
            <a:r>
              <a:rPr lang="es-MX" sz="2000" b="1" dirty="0"/>
              <a:t>Apache MXNet: </a:t>
            </a:r>
            <a:r>
              <a:rPr lang="es-MX" sz="2000" dirty="0"/>
              <a:t>Framework de Deep learning optimizado para AWS, útil para modelos de recomendación escalables.</a:t>
            </a:r>
          </a:p>
        </p:txBody>
      </p:sp>
      <p:pic>
        <p:nvPicPr>
          <p:cNvPr id="4098" name="Picture 2" descr="8 Fantastic Amazon Web Services (AWS) for Your Next Web App">
            <a:extLst>
              <a:ext uri="{FF2B5EF4-FFF2-40B4-BE49-F238E27FC236}">
                <a16:creationId xmlns:a16="http://schemas.microsoft.com/office/drawing/2014/main" id="{0D98DD5D-B562-ED17-C11E-7AF8D61A8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173" y="2736045"/>
            <a:ext cx="3610962" cy="24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986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37D54-30EB-E7D0-C7B3-04801A17C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A4AC3-F795-ACFC-CF4F-C2DA6B51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frameworks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81974F-F4B3-34DA-E025-A0E391C84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3751"/>
            <a:ext cx="7588447" cy="3817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b="1" dirty="0"/>
              <a:t>Microsoft Azure</a:t>
            </a:r>
            <a:r>
              <a:rPr lang="es-MX" sz="2000" dirty="0"/>
              <a:t>: Plataforma que ofrece herramientas y servicios para desarrollar sistemas basados en machine learning: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b="1" dirty="0"/>
              <a:t>Microsoft recommenders: </a:t>
            </a:r>
            <a:r>
              <a:rPr lang="es-MX" sz="2000" dirty="0"/>
              <a:t>Framework de código abierto con modelos de recomendación listos para usar en </a:t>
            </a:r>
            <a:r>
              <a:rPr lang="es-MX" sz="2000" b="1" dirty="0"/>
              <a:t>Azure.</a:t>
            </a:r>
          </a:p>
          <a:p>
            <a:pPr marL="0" indent="0">
              <a:buNone/>
            </a:pPr>
            <a:r>
              <a:rPr lang="es-MX" sz="2000" b="1" dirty="0"/>
              <a:t>ML.NET: </a:t>
            </a:r>
            <a:r>
              <a:rPr lang="es-MX" sz="2000" dirty="0"/>
              <a:t>Framework de machine learning en .NET compatible con sistemas de recomendación.</a:t>
            </a:r>
          </a:p>
        </p:txBody>
      </p:sp>
      <p:pic>
        <p:nvPicPr>
          <p:cNvPr id="5122" name="Picture 2" descr="What Is Microsoft Azure And How Does Microsoft Azure Work? - Azure Lessons">
            <a:extLst>
              <a:ext uri="{FF2B5EF4-FFF2-40B4-BE49-F238E27FC236}">
                <a16:creationId xmlns:a16="http://schemas.microsoft.com/office/drawing/2014/main" id="{97EA45E4-ABB5-1B70-26D5-F049F25A5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747" y="2957615"/>
            <a:ext cx="4061814" cy="238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82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64953-676A-AC97-F859-69D75AAD7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Algoritmos para optimización de recursos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EF37E1-6969-188C-B9EE-1D2A44E4C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b="1" dirty="0"/>
              <a:t>Algoritmos de programación lineal: </a:t>
            </a:r>
            <a:r>
              <a:rPr lang="es-MX" sz="2000" dirty="0"/>
              <a:t>Estos buscan maximizar y minimizar una función objetivo lineal sujeta a restricciones también lineales. Son utilizados en problemas de asignación de recursos donde las relaciones entre variables son proporcionales.</a:t>
            </a:r>
          </a:p>
          <a:p>
            <a:pPr marL="0" indent="0">
              <a:buNone/>
            </a:pPr>
            <a:r>
              <a:rPr lang="es-MX" sz="2000" b="1" dirty="0"/>
              <a:t>Algoritmos de programación entera: </a:t>
            </a:r>
            <a:r>
              <a:rPr lang="es-MX" sz="2000" dirty="0"/>
              <a:t>Similar a la programación lineal, pero las variables de decisión están restringidas a valores enteros, es decir, son útiles en situaciones donde las soluciones fraccionarias no son viables.</a:t>
            </a:r>
            <a:endParaRPr lang="es-MX" sz="2000" b="1" dirty="0"/>
          </a:p>
          <a:p>
            <a:pPr marL="0" indent="0">
              <a:buNone/>
            </a:pPr>
            <a:r>
              <a:rPr lang="es-MX" sz="2000" b="1" dirty="0"/>
              <a:t>Algoritmos de programación dinámica: </a:t>
            </a:r>
            <a:r>
              <a:rPr lang="es-MX" sz="2000" dirty="0"/>
              <a:t>Descomponen un problema en subproblemas mas simples, resolviéndolos de </a:t>
            </a:r>
            <a:r>
              <a:rPr lang="es-MX" sz="2000"/>
              <a:t>manera recursiva.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15086695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71_TF56390039_Win32" id="{6E439996-84EB-442B-81F0-3A34FA2EB35A}" vid="{07E61665-08E7-4204-B220-B3D664A24A2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{0D228145-76F7-473F-9825-22932002C57B}tf56390039_win32</Template>
  <TotalTime>131</TotalTime>
  <Words>703</Words>
  <Application>Microsoft Office PowerPoint</Application>
  <PresentationFormat>Panorámica</PresentationFormat>
  <Paragraphs>44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Wingdings 2</vt:lpstr>
      <vt:lpstr>Dividendo</vt:lpstr>
      <vt:lpstr>Inteligencia artificial 9-1oAM</vt:lpstr>
      <vt:lpstr>¿Qué es un sistema de recomendación?</vt:lpstr>
      <vt:lpstr>Tipos de sistemas de recomendación</vt:lpstr>
      <vt:lpstr>Pasos para construir un sistema de recomendación</vt:lpstr>
      <vt:lpstr>Presentación de PowerPoint</vt:lpstr>
      <vt:lpstr>Tipos de frameworks</vt:lpstr>
      <vt:lpstr>Tipos de frameworks</vt:lpstr>
      <vt:lpstr>Tipos de frameworks</vt:lpstr>
      <vt:lpstr>Algoritmos para optimización de recursos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LORENZO RIOS SAUCEDA</dc:creator>
  <cp:lastModifiedBy>JOSE LORENZO RIOS SAUCEDA</cp:lastModifiedBy>
  <cp:revision>6</cp:revision>
  <dcterms:created xsi:type="dcterms:W3CDTF">2025-02-15T21:48:49Z</dcterms:created>
  <dcterms:modified xsi:type="dcterms:W3CDTF">2025-02-17T04:30:29Z</dcterms:modified>
</cp:coreProperties>
</file>