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65" r:id="rId4"/>
    <p:sldId id="266" r:id="rId5"/>
    <p:sldId id="273" r:id="rId6"/>
    <p:sldId id="267" r:id="rId7"/>
    <p:sldId id="268" r:id="rId8"/>
    <p:sldId id="261" r:id="rId9"/>
    <p:sldId id="259" r:id="rId10"/>
    <p:sldId id="260" r:id="rId11"/>
    <p:sldId id="263" r:id="rId12"/>
    <p:sldId id="264" r:id="rId13"/>
    <p:sldId id="269" r:id="rId14"/>
    <p:sldId id="271" r:id="rId15"/>
    <p:sldId id="272" r:id="rId16"/>
    <p:sldId id="274"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6" d="100"/>
          <a:sy n="76" d="100"/>
        </p:scale>
        <p:origin x="29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10/21/2022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4154543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10/21/2022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4268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10/21/2022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632801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10/21/2022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4185255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10/21/2022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3924973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10/21/2022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3240079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10/21/2022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344400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10/21/2022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2896979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10/21/2022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3007634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10/21/2022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1852198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10/21/2022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3925026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10/21/2022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‹N›</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90156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3" name="Straight Connector 6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6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5" name="Rectangle 6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D1A48B7-60CD-369C-380D-3DCB24188B9D}"/>
              </a:ext>
            </a:extLst>
          </p:cNvPr>
          <p:cNvSpPr>
            <a:spLocks noGrp="1"/>
          </p:cNvSpPr>
          <p:nvPr>
            <p:ph type="ctrTitle"/>
          </p:nvPr>
        </p:nvSpPr>
        <p:spPr>
          <a:xfrm>
            <a:off x="683373" y="897752"/>
            <a:ext cx="4642389" cy="1955927"/>
          </a:xfrm>
        </p:spPr>
        <p:txBody>
          <a:bodyPr vert="horz" lIns="91440" tIns="45720" rIns="91440" bIns="45720" rtlCol="0" anchor="t">
            <a:normAutofit/>
          </a:bodyPr>
          <a:lstStyle/>
          <a:p>
            <a:r>
              <a:rPr lang="en-US" sz="4000" kern="1200" cap="all" spc="30" baseline="0" dirty="0">
                <a:solidFill>
                  <a:schemeClr val="tx1"/>
                </a:solidFill>
                <a:latin typeface="+mj-lt"/>
                <a:ea typeface="+mj-ea"/>
                <a:cs typeface="+mj-cs"/>
              </a:rPr>
              <a:t>ASSIGNEMENT 1: </a:t>
            </a:r>
            <a:r>
              <a:rPr lang="en-US" sz="4000" kern="1200" cap="all" spc="30" baseline="0" dirty="0" err="1">
                <a:solidFill>
                  <a:schemeClr val="tx1"/>
                </a:solidFill>
                <a:latin typeface="+mj-lt"/>
                <a:ea typeface="+mj-ea"/>
                <a:cs typeface="+mj-cs"/>
              </a:rPr>
              <a:t>needfinding</a:t>
            </a:r>
            <a:endParaRPr lang="en-US" sz="4000" kern="1200" cap="all" spc="30" baseline="0" dirty="0">
              <a:solidFill>
                <a:schemeClr val="tx1"/>
              </a:solidFill>
              <a:latin typeface="+mj-lt"/>
              <a:ea typeface="+mj-ea"/>
              <a:cs typeface="+mj-cs"/>
            </a:endParaRPr>
          </a:p>
        </p:txBody>
      </p:sp>
      <p:cxnSp>
        <p:nvCxnSpPr>
          <p:cNvPr id="76" name="Straight Connector 68">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ottotitolo 2">
            <a:extLst>
              <a:ext uri="{FF2B5EF4-FFF2-40B4-BE49-F238E27FC236}">
                <a16:creationId xmlns:a16="http://schemas.microsoft.com/office/drawing/2014/main" id="{DB55F095-3808-D903-F0E5-CEA2C4A6AC63}"/>
              </a:ext>
            </a:extLst>
          </p:cNvPr>
          <p:cNvSpPr>
            <a:spLocks noGrp="1"/>
          </p:cNvSpPr>
          <p:nvPr>
            <p:ph type="subTitle" idx="1"/>
          </p:nvPr>
        </p:nvSpPr>
        <p:spPr>
          <a:xfrm>
            <a:off x="683372" y="2773467"/>
            <a:ext cx="4642389" cy="1955928"/>
          </a:xfrm>
        </p:spPr>
        <p:txBody>
          <a:bodyPr vert="horz" lIns="91440" tIns="45720" rIns="91440" bIns="45720" rtlCol="0">
            <a:normAutofit/>
          </a:bodyPr>
          <a:lstStyle/>
          <a:p>
            <a:pPr indent="-228600">
              <a:buFont typeface="Arial" panose="020B0604020202020204" pitchFamily="34" charset="0"/>
              <a:buChar char="•"/>
            </a:pPr>
            <a:r>
              <a:rPr lang="en-US" dirty="0"/>
              <a:t> </a:t>
            </a:r>
            <a:r>
              <a:rPr lang="en-US" dirty="0" err="1"/>
              <a:t>Marra</a:t>
            </a:r>
            <a:r>
              <a:rPr lang="en-US" dirty="0"/>
              <a:t> Benito (s295220)</a:t>
            </a:r>
          </a:p>
          <a:p>
            <a:pPr indent="-228600">
              <a:buFont typeface="Arial" panose="020B0604020202020204" pitchFamily="34" charset="0"/>
              <a:buChar char="•"/>
            </a:pPr>
            <a:r>
              <a:rPr lang="en-US" dirty="0"/>
              <a:t>Grande Francesco (s296962)</a:t>
            </a:r>
          </a:p>
          <a:p>
            <a:pPr indent="-228600">
              <a:buFont typeface="Arial" panose="020B0604020202020204" pitchFamily="34" charset="0"/>
              <a:buChar char="•"/>
            </a:pPr>
            <a:r>
              <a:rPr lang="en-US" dirty="0"/>
              <a:t>Rota Luca (s303941)</a:t>
            </a:r>
          </a:p>
          <a:p>
            <a:pPr indent="-228600">
              <a:buFont typeface="Arial" panose="020B0604020202020204" pitchFamily="34" charset="0"/>
              <a:buChar char="•"/>
            </a:pPr>
            <a:r>
              <a:rPr lang="en-US" dirty="0"/>
              <a:t>Sciara Lorenzo (s303462)</a:t>
            </a:r>
          </a:p>
        </p:txBody>
      </p:sp>
      <p:pic>
        <p:nvPicPr>
          <p:cNvPr id="57" name="Picture 3" descr="Struttura bianca">
            <a:extLst>
              <a:ext uri="{FF2B5EF4-FFF2-40B4-BE49-F238E27FC236}">
                <a16:creationId xmlns:a16="http://schemas.microsoft.com/office/drawing/2014/main" id="{0E2DEB4B-8875-9C19-6731-366C6084A232}"/>
              </a:ext>
            </a:extLst>
          </p:cNvPr>
          <p:cNvPicPr>
            <a:picLocks noChangeAspect="1"/>
          </p:cNvPicPr>
          <p:nvPr/>
        </p:nvPicPr>
        <p:blipFill rotWithShape="1">
          <a:blip r:embed="rId2"/>
          <a:srcRect r="20800" b="1"/>
          <a:stretch/>
        </p:blipFill>
        <p:spPr>
          <a:xfrm>
            <a:off x="5619234" y="10"/>
            <a:ext cx="6572766" cy="6857990"/>
          </a:xfrm>
          <a:prstGeom prst="rect">
            <a:avLst/>
          </a:prstGeom>
        </p:spPr>
      </p:pic>
    </p:spTree>
    <p:extLst>
      <p:ext uri="{BB962C8B-B14F-4D97-AF65-F5344CB8AC3E}">
        <p14:creationId xmlns:p14="http://schemas.microsoft.com/office/powerpoint/2010/main" val="2045072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F30C9DB-6BF9-723D-154D-BFE0D9B07EBC}"/>
              </a:ext>
            </a:extLst>
          </p:cNvPr>
          <p:cNvSpPr>
            <a:spLocks noGrp="1"/>
          </p:cNvSpPr>
          <p:nvPr>
            <p:ph type="title"/>
          </p:nvPr>
        </p:nvSpPr>
        <p:spPr>
          <a:xfrm>
            <a:off x="695325" y="4023657"/>
            <a:ext cx="3786178" cy="1137623"/>
          </a:xfrm>
        </p:spPr>
        <p:txBody>
          <a:bodyPr>
            <a:normAutofit/>
          </a:bodyPr>
          <a:lstStyle/>
          <a:p>
            <a:r>
              <a:rPr lang="it-IT" dirty="0"/>
              <a:t>Cristina </a:t>
            </a:r>
            <a:r>
              <a:rPr lang="it-IT" dirty="0" err="1"/>
              <a:t>Gili</a:t>
            </a:r>
            <a:endParaRPr lang="it-IT" dirty="0"/>
          </a:p>
        </p:txBody>
      </p:sp>
      <p:pic>
        <p:nvPicPr>
          <p:cNvPr id="7" name="Segnaposto contenuto 6">
            <a:extLst>
              <a:ext uri="{FF2B5EF4-FFF2-40B4-BE49-F238E27FC236}">
                <a16:creationId xmlns:a16="http://schemas.microsoft.com/office/drawing/2014/main" id="{7DF3FA35-0F19-F7A7-6746-D21CAE1B9473}"/>
              </a:ext>
            </a:extLst>
          </p:cNvPr>
          <p:cNvPicPr>
            <a:picLocks noChangeAspect="1"/>
          </p:cNvPicPr>
          <p:nvPr/>
        </p:nvPicPr>
        <p:blipFill rotWithShape="1">
          <a:blip r:embed="rId2">
            <a:extLst>
              <a:ext uri="{28A0092B-C50C-407E-A947-70E740481C1C}">
                <a14:useLocalDpi xmlns:a14="http://schemas.microsoft.com/office/drawing/2010/main" val="0"/>
              </a:ext>
            </a:extLst>
          </a:blip>
          <a:srcRect t="18166" r="2" b="20170"/>
          <a:stretch/>
        </p:blipFill>
        <p:spPr>
          <a:xfrm>
            <a:off x="0" y="-50800"/>
            <a:ext cx="12192000" cy="3536602"/>
          </a:xfrm>
          <a:prstGeom prst="rect">
            <a:avLst/>
          </a:prstGeom>
        </p:spPr>
      </p:pic>
      <p:cxnSp>
        <p:nvCxnSpPr>
          <p:cNvPr id="23" name="Straight Connector 22">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76800" y="4114590"/>
            <a:ext cx="9818" cy="20195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81A6EFAA-A7CC-3D61-E7C8-FA95F4965A65}"/>
              </a:ext>
            </a:extLst>
          </p:cNvPr>
          <p:cNvSpPr>
            <a:spLocks noGrp="1"/>
          </p:cNvSpPr>
          <p:nvPr>
            <p:ph idx="1"/>
          </p:nvPr>
        </p:nvSpPr>
        <p:spPr>
          <a:xfrm>
            <a:off x="5563915" y="4088704"/>
            <a:ext cx="5922942" cy="2110445"/>
          </a:xfrm>
        </p:spPr>
        <p:txBody>
          <a:bodyPr>
            <a:normAutofit lnSpcReduction="10000"/>
          </a:bodyPr>
          <a:lstStyle/>
          <a:p>
            <a:pPr marL="0" indent="0">
              <a:buNone/>
            </a:pPr>
            <a:r>
              <a:rPr lang="it-IT" dirty="0" err="1"/>
              <a:t>Interviewed</a:t>
            </a:r>
            <a:r>
              <a:rPr lang="it-IT" dirty="0"/>
              <a:t> by Benito and with Luca taking notes, </a:t>
            </a:r>
            <a:r>
              <a:rPr lang="it-IT" dirty="0" err="1"/>
              <a:t>she</a:t>
            </a:r>
            <a:r>
              <a:rPr lang="it-IT" dirty="0"/>
              <a:t> </a:t>
            </a:r>
            <a:r>
              <a:rPr lang="it-IT" dirty="0" err="1"/>
              <a:t>is</a:t>
            </a:r>
            <a:r>
              <a:rPr lang="it-IT" dirty="0"/>
              <a:t> a 22 </a:t>
            </a:r>
            <a:r>
              <a:rPr lang="it-IT" dirty="0" err="1"/>
              <a:t>years</a:t>
            </a:r>
            <a:r>
              <a:rPr lang="it-IT" dirty="0"/>
              <a:t> </a:t>
            </a:r>
            <a:r>
              <a:rPr lang="it-IT" dirty="0" err="1"/>
              <a:t>old</a:t>
            </a:r>
            <a:r>
              <a:rPr lang="it-IT" dirty="0"/>
              <a:t> </a:t>
            </a:r>
            <a:r>
              <a:rPr lang="it-IT" dirty="0" err="1"/>
              <a:t>at</a:t>
            </a:r>
            <a:r>
              <a:rPr lang="it-IT" dirty="0"/>
              <a:t> </a:t>
            </a:r>
            <a:r>
              <a:rPr lang="it-IT" dirty="0" err="1"/>
              <a:t>her</a:t>
            </a:r>
            <a:r>
              <a:rPr lang="it-IT" dirty="0"/>
              <a:t> </a:t>
            </a:r>
            <a:r>
              <a:rPr lang="it-IT" dirty="0" err="1"/>
              <a:t>fourth</a:t>
            </a:r>
            <a:r>
              <a:rPr lang="it-IT" dirty="0"/>
              <a:t> </a:t>
            </a:r>
            <a:r>
              <a:rPr lang="it-IT" dirty="0" err="1"/>
              <a:t>year</a:t>
            </a:r>
            <a:r>
              <a:rPr lang="it-IT" dirty="0"/>
              <a:t> of medicine, </a:t>
            </a:r>
            <a:r>
              <a:rPr lang="it-IT" dirty="0" err="1"/>
              <a:t>that</a:t>
            </a:r>
            <a:r>
              <a:rPr lang="it-IT" dirty="0"/>
              <a:t> </a:t>
            </a:r>
            <a:r>
              <a:rPr lang="it-IT" dirty="0" err="1"/>
              <a:t>followed</a:t>
            </a:r>
            <a:r>
              <a:rPr lang="it-IT" dirty="0"/>
              <a:t> 1 </a:t>
            </a:r>
            <a:r>
              <a:rPr lang="it-IT" dirty="0" err="1"/>
              <a:t>year</a:t>
            </a:r>
            <a:r>
              <a:rPr lang="it-IT" dirty="0"/>
              <a:t> of the </a:t>
            </a:r>
            <a:r>
              <a:rPr lang="it-IT" dirty="0" err="1"/>
              <a:t>preparation</a:t>
            </a:r>
            <a:r>
              <a:rPr lang="it-IT" dirty="0"/>
              <a:t> </a:t>
            </a:r>
            <a:r>
              <a:rPr lang="it-IT" dirty="0" err="1"/>
              <a:t>before</a:t>
            </a:r>
            <a:r>
              <a:rPr lang="it-IT" dirty="0"/>
              <a:t> the Covid-19 disease and started </a:t>
            </a:r>
            <a:r>
              <a:rPr lang="it-IT" dirty="0" err="1"/>
              <a:t>soon</a:t>
            </a:r>
            <a:r>
              <a:rPr lang="it-IT" dirty="0"/>
              <a:t> to do the in hospital </a:t>
            </a:r>
            <a:r>
              <a:rPr lang="it-IT" dirty="0" err="1"/>
              <a:t>experience</a:t>
            </a:r>
            <a:r>
              <a:rPr lang="it-IT" dirty="0"/>
              <a:t>. </a:t>
            </a:r>
            <a:r>
              <a:rPr lang="it-IT" dirty="0" err="1"/>
              <a:t>She</a:t>
            </a:r>
            <a:r>
              <a:rPr lang="it-IT" dirty="0"/>
              <a:t> </a:t>
            </a:r>
            <a:r>
              <a:rPr lang="it-IT" dirty="0" err="1"/>
              <a:t>was</a:t>
            </a:r>
            <a:r>
              <a:rPr lang="it-IT" dirty="0"/>
              <a:t> interview in a bar </a:t>
            </a:r>
            <a:r>
              <a:rPr lang="it-IT" dirty="0" err="1"/>
              <a:t>near</a:t>
            </a:r>
            <a:r>
              <a:rPr lang="it-IT" dirty="0"/>
              <a:t> the </a:t>
            </a:r>
            <a:r>
              <a:rPr lang="it-IT" dirty="0" err="1"/>
              <a:t>university</a:t>
            </a:r>
            <a:r>
              <a:rPr lang="it-IT" dirty="0"/>
              <a:t>.</a:t>
            </a:r>
          </a:p>
          <a:p>
            <a:pPr marL="0" indent="0">
              <a:buNone/>
            </a:pPr>
            <a:endParaRPr lang="en-US" dirty="0"/>
          </a:p>
        </p:txBody>
      </p:sp>
    </p:spTree>
    <p:extLst>
      <p:ext uri="{BB962C8B-B14F-4D97-AF65-F5344CB8AC3E}">
        <p14:creationId xmlns:p14="http://schemas.microsoft.com/office/powerpoint/2010/main" val="3615863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C47E6AF-43A9-8CEC-ED6A-0D1BAE57310C}"/>
              </a:ext>
            </a:extLst>
          </p:cNvPr>
          <p:cNvSpPr>
            <a:spLocks noGrp="1"/>
          </p:cNvSpPr>
          <p:nvPr>
            <p:ph type="title"/>
          </p:nvPr>
        </p:nvSpPr>
        <p:spPr>
          <a:xfrm>
            <a:off x="5604846" y="860615"/>
            <a:ext cx="5922279" cy="1272986"/>
          </a:xfrm>
        </p:spPr>
        <p:txBody>
          <a:bodyPr vert="horz" lIns="91440" tIns="45720" rIns="91440" bIns="45720" rtlCol="0">
            <a:normAutofit/>
          </a:bodyPr>
          <a:lstStyle/>
          <a:p>
            <a:r>
              <a:rPr lang="it-IT" dirty="0"/>
              <a:t>CAMILLA MONCHIO</a:t>
            </a:r>
            <a:endParaRPr lang="en-US" dirty="0"/>
          </a:p>
        </p:txBody>
      </p:sp>
      <p:pic>
        <p:nvPicPr>
          <p:cNvPr id="5" name="Immagine 4" descr="Immagine che contiene persona, esterni, portatile&#10;&#10;Descrizione generata automaticamente">
            <a:extLst>
              <a:ext uri="{FF2B5EF4-FFF2-40B4-BE49-F238E27FC236}">
                <a16:creationId xmlns:a16="http://schemas.microsoft.com/office/drawing/2014/main" id="{BF9AACBD-7A52-9990-00E9-465A5ADA6C86}"/>
              </a:ext>
            </a:extLst>
          </p:cNvPr>
          <p:cNvPicPr>
            <a:picLocks noChangeAspect="1"/>
          </p:cNvPicPr>
          <p:nvPr/>
        </p:nvPicPr>
        <p:blipFill rotWithShape="1">
          <a:blip r:embed="rId2">
            <a:extLst>
              <a:ext uri="{28A0092B-C50C-407E-A947-70E740481C1C}">
                <a14:useLocalDpi xmlns:a14="http://schemas.microsoft.com/office/drawing/2010/main" val="0"/>
              </a:ext>
            </a:extLst>
          </a:blip>
          <a:srcRect l="5433" r="1" b="1"/>
          <a:stretch/>
        </p:blipFill>
        <p:spPr>
          <a:xfrm>
            <a:off x="0" y="0"/>
            <a:ext cx="4876780" cy="6858000"/>
          </a:xfrm>
          <a:prstGeom prst="rect">
            <a:avLst/>
          </a:prstGeom>
        </p:spPr>
      </p:pic>
      <p:cxnSp>
        <p:nvCxnSpPr>
          <p:cNvPr id="29" name="Straight Connector 28">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39D7BE6D-7885-83FF-43FC-144574E18AAE}"/>
              </a:ext>
            </a:extLst>
          </p:cNvPr>
          <p:cNvSpPr>
            <a:spLocks noGrp="1"/>
          </p:cNvSpPr>
          <p:nvPr>
            <p:ph idx="1"/>
          </p:nvPr>
        </p:nvSpPr>
        <p:spPr>
          <a:xfrm>
            <a:off x="5566943" y="2133600"/>
            <a:ext cx="6005933" cy="3774464"/>
          </a:xfrm>
        </p:spPr>
        <p:txBody>
          <a:bodyPr vert="horz" lIns="91440" tIns="45720" rIns="91440" bIns="45720" rtlCol="0">
            <a:normAutofit/>
          </a:bodyPr>
          <a:lstStyle/>
          <a:p>
            <a:pPr marL="0" indent="0">
              <a:buNone/>
            </a:pPr>
            <a:r>
              <a:rPr lang="it-IT" dirty="0" err="1"/>
              <a:t>Interviewed</a:t>
            </a:r>
            <a:r>
              <a:rPr lang="it-IT" dirty="0"/>
              <a:t> by Francesco and with Lorenzo </a:t>
            </a:r>
            <a:r>
              <a:rPr lang="it-IT" dirty="0" err="1"/>
              <a:t>taking</a:t>
            </a:r>
            <a:r>
              <a:rPr lang="it-IT" dirty="0"/>
              <a:t> </a:t>
            </a:r>
            <a:r>
              <a:rPr lang="it-IT" dirty="0" err="1"/>
              <a:t>notes,Camilla</a:t>
            </a:r>
            <a:r>
              <a:rPr lang="it-IT" dirty="0"/>
              <a:t> Monchio a 23 </a:t>
            </a:r>
            <a:r>
              <a:rPr lang="it-IT" dirty="0" err="1"/>
              <a:t>year</a:t>
            </a:r>
            <a:r>
              <a:rPr lang="it-IT" dirty="0"/>
              <a:t> </a:t>
            </a:r>
            <a:r>
              <a:rPr lang="it-IT" dirty="0" err="1"/>
              <a:t>old</a:t>
            </a:r>
            <a:r>
              <a:rPr lang="it-IT" dirty="0"/>
              <a:t> </a:t>
            </a:r>
            <a:r>
              <a:rPr lang="it-IT" dirty="0" err="1"/>
              <a:t>at</a:t>
            </a:r>
            <a:r>
              <a:rPr lang="it-IT" dirty="0"/>
              <a:t> </a:t>
            </a:r>
            <a:r>
              <a:rPr lang="it-IT" dirty="0" err="1"/>
              <a:t>her</a:t>
            </a:r>
            <a:r>
              <a:rPr lang="it-IT" dirty="0"/>
              <a:t> </a:t>
            </a:r>
            <a:r>
              <a:rPr lang="it-IT" dirty="0" err="1"/>
              <a:t>fourth</a:t>
            </a:r>
            <a:r>
              <a:rPr lang="it-IT" dirty="0"/>
              <a:t> </a:t>
            </a:r>
            <a:r>
              <a:rPr lang="it-IT" dirty="0" err="1"/>
              <a:t>year</a:t>
            </a:r>
            <a:r>
              <a:rPr lang="it-IT" dirty="0"/>
              <a:t> of medicine, </a:t>
            </a:r>
            <a:r>
              <a:rPr lang="it-IT" dirty="0" err="1"/>
              <a:t>differently</a:t>
            </a:r>
            <a:r>
              <a:rPr lang="it-IT" dirty="0"/>
              <a:t> from Cristina </a:t>
            </a:r>
            <a:r>
              <a:rPr lang="it-IT" dirty="0" err="1"/>
              <a:t>she</a:t>
            </a:r>
            <a:r>
              <a:rPr lang="it-IT" dirty="0"/>
              <a:t> </a:t>
            </a:r>
            <a:r>
              <a:rPr lang="it-IT" dirty="0" err="1"/>
              <a:t>only</a:t>
            </a:r>
            <a:r>
              <a:rPr lang="it-IT" dirty="0"/>
              <a:t> </a:t>
            </a:r>
            <a:r>
              <a:rPr lang="it-IT" dirty="0" err="1"/>
              <a:t>attended</a:t>
            </a:r>
            <a:r>
              <a:rPr lang="it-IT" dirty="0"/>
              <a:t> the </a:t>
            </a:r>
            <a:r>
              <a:rPr lang="it-IT" dirty="0" err="1"/>
              <a:t>preparation</a:t>
            </a:r>
            <a:r>
              <a:rPr lang="it-IT" dirty="0"/>
              <a:t> </a:t>
            </a:r>
            <a:r>
              <a:rPr lang="it-IT" dirty="0" err="1"/>
              <a:t>courses</a:t>
            </a:r>
            <a:r>
              <a:rPr lang="it-IT" dirty="0"/>
              <a:t> </a:t>
            </a:r>
            <a:r>
              <a:rPr lang="it-IT" dirty="0" err="1"/>
              <a:t>but</a:t>
            </a:r>
            <a:r>
              <a:rPr lang="it-IT" dirty="0"/>
              <a:t> </a:t>
            </a:r>
            <a:r>
              <a:rPr lang="it-IT" dirty="0" err="1"/>
              <a:t>didnt</a:t>
            </a:r>
            <a:r>
              <a:rPr lang="it-IT" dirty="0"/>
              <a:t> </a:t>
            </a:r>
            <a:r>
              <a:rPr lang="it-IT" dirty="0" err="1"/>
              <a:t>had</a:t>
            </a:r>
            <a:r>
              <a:rPr lang="it-IT" dirty="0"/>
              <a:t>  a single </a:t>
            </a:r>
            <a:r>
              <a:rPr lang="it-IT" dirty="0" err="1"/>
              <a:t>experience</a:t>
            </a:r>
            <a:r>
              <a:rPr lang="it-IT" dirty="0"/>
              <a:t> in the hospital </a:t>
            </a:r>
            <a:r>
              <a:rPr lang="it-IT" dirty="0" err="1"/>
              <a:t>enviroment</a:t>
            </a:r>
            <a:r>
              <a:rPr lang="it-IT" dirty="0"/>
              <a:t>. </a:t>
            </a:r>
            <a:r>
              <a:rPr lang="it-IT" dirty="0" err="1"/>
              <a:t>She</a:t>
            </a:r>
            <a:r>
              <a:rPr lang="it-IT" dirty="0"/>
              <a:t> </a:t>
            </a:r>
            <a:r>
              <a:rPr lang="it-IT" dirty="0" err="1"/>
              <a:t>was</a:t>
            </a:r>
            <a:r>
              <a:rPr lang="it-IT" dirty="0"/>
              <a:t> </a:t>
            </a:r>
            <a:r>
              <a:rPr lang="it-IT" dirty="0" err="1"/>
              <a:t>interviewed</a:t>
            </a:r>
            <a:r>
              <a:rPr lang="it-IT" dirty="0"/>
              <a:t> in a bar </a:t>
            </a:r>
            <a:r>
              <a:rPr lang="it-IT" dirty="0" err="1"/>
              <a:t>near</a:t>
            </a:r>
            <a:r>
              <a:rPr lang="it-IT" dirty="0"/>
              <a:t> Politecnico.</a:t>
            </a:r>
          </a:p>
        </p:txBody>
      </p:sp>
      <p:cxnSp>
        <p:nvCxnSpPr>
          <p:cNvPr id="31" name="Straight Connector 30">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092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05DD5A-6F26-4C76-A9F4-98EF127ADF1F}"/>
              </a:ext>
            </a:extLst>
          </p:cNvPr>
          <p:cNvSpPr>
            <a:spLocks noGrp="1"/>
          </p:cNvSpPr>
          <p:nvPr>
            <p:ph type="title"/>
          </p:nvPr>
        </p:nvSpPr>
        <p:spPr>
          <a:xfrm>
            <a:off x="700635" y="922096"/>
            <a:ext cx="10691265" cy="947344"/>
          </a:xfrm>
        </p:spPr>
        <p:txBody>
          <a:bodyPr/>
          <a:lstStyle/>
          <a:p>
            <a:pPr algn="ctr"/>
            <a:r>
              <a:rPr lang="it-IT" dirty="0"/>
              <a:t>The </a:t>
            </a:r>
            <a:r>
              <a:rPr lang="it-IT" dirty="0" err="1"/>
              <a:t>Inteview</a:t>
            </a:r>
            <a:r>
              <a:rPr lang="it-IT" dirty="0"/>
              <a:t> to The Extreme user</a:t>
            </a:r>
          </a:p>
        </p:txBody>
      </p:sp>
      <p:sp>
        <p:nvSpPr>
          <p:cNvPr id="3" name="Segnaposto contenuto 2">
            <a:extLst>
              <a:ext uri="{FF2B5EF4-FFF2-40B4-BE49-F238E27FC236}">
                <a16:creationId xmlns:a16="http://schemas.microsoft.com/office/drawing/2014/main" id="{BB494D4F-9AFA-48F6-9BB5-C892C35B787E}"/>
              </a:ext>
            </a:extLst>
          </p:cNvPr>
          <p:cNvSpPr>
            <a:spLocks noGrp="1"/>
          </p:cNvSpPr>
          <p:nvPr>
            <p:ph idx="1"/>
          </p:nvPr>
        </p:nvSpPr>
        <p:spPr/>
        <p:txBody>
          <a:bodyPr/>
          <a:lstStyle/>
          <a:p>
            <a:pPr marL="0" indent="0">
              <a:buNone/>
            </a:pPr>
            <a:r>
              <a:rPr lang="it-IT" dirty="0"/>
              <a:t>In the end </a:t>
            </a:r>
            <a:r>
              <a:rPr lang="it-IT" dirty="0" err="1"/>
              <a:t>we</a:t>
            </a:r>
            <a:r>
              <a:rPr lang="it-IT" dirty="0"/>
              <a:t> </a:t>
            </a:r>
            <a:r>
              <a:rPr lang="it-IT" dirty="0" err="1"/>
              <a:t>interviewed</a:t>
            </a:r>
            <a:r>
              <a:rPr lang="it-IT" dirty="0"/>
              <a:t> Grazia </a:t>
            </a:r>
            <a:r>
              <a:rPr lang="it-IT" dirty="0" err="1"/>
              <a:t>Papotti</a:t>
            </a:r>
            <a:r>
              <a:rPr lang="it-IT" dirty="0"/>
              <a:t> , one of the hospital </a:t>
            </a:r>
            <a:r>
              <a:rPr lang="it-IT" dirty="0" err="1"/>
              <a:t>medical</a:t>
            </a:r>
            <a:r>
              <a:rPr lang="it-IT" dirty="0"/>
              <a:t> </a:t>
            </a:r>
            <a:r>
              <a:rPr lang="it-IT" dirty="0" err="1"/>
              <a:t>director</a:t>
            </a:r>
            <a:r>
              <a:rPr lang="it-IT" dirty="0"/>
              <a:t> </a:t>
            </a:r>
            <a:r>
              <a:rPr lang="it-IT" dirty="0" err="1"/>
              <a:t>who</a:t>
            </a:r>
            <a:r>
              <a:rPr lang="it-IT" dirty="0"/>
              <a:t> </a:t>
            </a:r>
            <a:r>
              <a:rPr lang="it-IT" dirty="0" err="1"/>
              <a:t>is</a:t>
            </a:r>
            <a:r>
              <a:rPr lang="it-IT" dirty="0"/>
              <a:t> in </a:t>
            </a:r>
            <a:r>
              <a:rPr lang="it-IT" dirty="0" err="1"/>
              <a:t>charge</a:t>
            </a:r>
            <a:r>
              <a:rPr lang="it-IT" dirty="0"/>
              <a:t> of the </a:t>
            </a:r>
            <a:r>
              <a:rPr lang="it-IT" u="sng" dirty="0"/>
              <a:t>trainings</a:t>
            </a:r>
            <a:r>
              <a:rPr lang="it-IT" dirty="0"/>
              <a:t> in «</a:t>
            </a:r>
            <a:r>
              <a:rPr lang="it-IT" dirty="0" err="1"/>
              <a:t>SimTO</a:t>
            </a:r>
            <a:r>
              <a:rPr lang="it-IT" dirty="0"/>
              <a:t>», a </a:t>
            </a:r>
            <a:r>
              <a:rPr lang="it-IT" dirty="0" err="1"/>
              <a:t>structure</a:t>
            </a:r>
            <a:r>
              <a:rPr lang="it-IT" dirty="0"/>
              <a:t> </a:t>
            </a:r>
            <a:r>
              <a:rPr lang="it-IT" dirty="0" err="1"/>
              <a:t>used</a:t>
            </a:r>
            <a:r>
              <a:rPr lang="it-IT" dirty="0"/>
              <a:t> by </a:t>
            </a:r>
            <a:r>
              <a:rPr lang="it-IT" dirty="0" err="1"/>
              <a:t>med</a:t>
            </a:r>
            <a:r>
              <a:rPr lang="it-IT" dirty="0"/>
              <a:t> </a:t>
            </a:r>
            <a:r>
              <a:rPr lang="it-IT" dirty="0" err="1"/>
              <a:t>students</a:t>
            </a:r>
            <a:r>
              <a:rPr lang="it-IT" dirty="0"/>
              <a:t> to </a:t>
            </a:r>
            <a:r>
              <a:rPr lang="it-IT" dirty="0" err="1"/>
              <a:t>train</a:t>
            </a:r>
            <a:r>
              <a:rPr lang="it-IT" dirty="0"/>
              <a:t> with </a:t>
            </a:r>
            <a:r>
              <a:rPr lang="it-IT" dirty="0" err="1"/>
              <a:t>fake</a:t>
            </a:r>
            <a:r>
              <a:rPr lang="it-IT" dirty="0"/>
              <a:t> bodies.</a:t>
            </a:r>
          </a:p>
          <a:p>
            <a:pPr marL="0" indent="0">
              <a:buNone/>
            </a:pPr>
            <a:r>
              <a:rPr lang="en-US" dirty="0"/>
              <a:t>She was chosen since she has been doing this job for 20 years. </a:t>
            </a:r>
          </a:p>
          <a:p>
            <a:pPr marL="0" indent="0">
              <a:buNone/>
            </a:pPr>
            <a:r>
              <a:rPr lang="en-US" dirty="0"/>
              <a:t>She’s experienced different methodologies </a:t>
            </a:r>
            <a:r>
              <a:rPr lang="en-US" dirty="0" err="1"/>
              <a:t>toteach</a:t>
            </a:r>
            <a:r>
              <a:rPr lang="en-US" dirty="0"/>
              <a:t> and probably knows well what the students are in need of and how to give them the best </a:t>
            </a:r>
            <a:r>
              <a:rPr lang="en-US" dirty="0" err="1"/>
              <a:t>teachingexperience</a:t>
            </a:r>
            <a:r>
              <a:rPr lang="en-US" dirty="0"/>
              <a:t> possible; in this particular case she is both an extreme user, because she is the main-head behind the formation of the training tutors and the manager of the pre trainings system; she is also an expert user because her knowledge on the field we are studying is </a:t>
            </a:r>
            <a:r>
              <a:rPr lang="en-US" dirty="0" err="1"/>
              <a:t>verywide</a:t>
            </a:r>
            <a:r>
              <a:rPr lang="en-US" dirty="0"/>
              <a:t>.</a:t>
            </a:r>
            <a:endParaRPr lang="it-IT" dirty="0"/>
          </a:p>
        </p:txBody>
      </p:sp>
    </p:spTree>
    <p:extLst>
      <p:ext uri="{BB962C8B-B14F-4D97-AF65-F5344CB8AC3E}">
        <p14:creationId xmlns:p14="http://schemas.microsoft.com/office/powerpoint/2010/main" val="3111333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25B927-D234-49A4-9FE7-6DA7D17BCB16}"/>
              </a:ext>
            </a:extLst>
          </p:cNvPr>
          <p:cNvSpPr>
            <a:spLocks noGrp="1"/>
          </p:cNvSpPr>
          <p:nvPr>
            <p:ph type="title"/>
          </p:nvPr>
        </p:nvSpPr>
        <p:spPr/>
        <p:txBody>
          <a:bodyPr/>
          <a:lstStyle/>
          <a:p>
            <a:pPr algn="ctr"/>
            <a:r>
              <a:rPr lang="it-IT" dirty="0"/>
              <a:t>Some of the pictures </a:t>
            </a:r>
            <a:r>
              <a:rPr lang="it-IT" dirty="0" err="1"/>
              <a:t>we</a:t>
            </a:r>
            <a:r>
              <a:rPr lang="it-IT" dirty="0"/>
              <a:t> </a:t>
            </a:r>
            <a:r>
              <a:rPr lang="it-IT" dirty="0" err="1"/>
              <a:t>took</a:t>
            </a:r>
            <a:r>
              <a:rPr lang="it-IT" dirty="0"/>
              <a:t> </a:t>
            </a:r>
            <a:r>
              <a:rPr lang="it-IT" dirty="0" err="1"/>
              <a:t>at</a:t>
            </a:r>
            <a:r>
              <a:rPr lang="it-IT" dirty="0"/>
              <a:t> </a:t>
            </a:r>
            <a:r>
              <a:rPr lang="it-IT" dirty="0" err="1"/>
              <a:t>SimTo</a:t>
            </a:r>
            <a:endParaRPr lang="it-IT" dirty="0"/>
          </a:p>
        </p:txBody>
      </p:sp>
      <p:pic>
        <p:nvPicPr>
          <p:cNvPr id="5" name="Immagine 4" descr="Immagine che contiene persona, interni, uomo&#10;&#10;Descrizione generata automaticamente">
            <a:extLst>
              <a:ext uri="{FF2B5EF4-FFF2-40B4-BE49-F238E27FC236}">
                <a16:creationId xmlns:a16="http://schemas.microsoft.com/office/drawing/2014/main" id="{A228A60D-02B6-DF63-6DA1-8510C5E19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5077" y="1920552"/>
            <a:ext cx="6418924" cy="3037527"/>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1F40E4DD-EDFD-00F3-9F85-ED1E17E0AB90}"/>
              </a:ext>
            </a:extLst>
          </p:cNvPr>
          <p:cNvPicPr>
            <a:picLocks noChangeAspect="1"/>
          </p:cNvPicPr>
          <p:nvPr/>
        </p:nvPicPr>
        <p:blipFill rotWithShape="1">
          <a:blip r:embed="rId3">
            <a:extLst>
              <a:ext uri="{28A0092B-C50C-407E-A947-70E740481C1C}">
                <a14:useLocalDpi xmlns:a14="http://schemas.microsoft.com/office/drawing/2010/main" val="0"/>
              </a:ext>
            </a:extLst>
          </a:blip>
          <a:srcRect t="11648" b="20508"/>
          <a:stretch/>
        </p:blipFill>
        <p:spPr>
          <a:xfrm>
            <a:off x="3372086" y="1920553"/>
            <a:ext cx="1896973" cy="3037524"/>
          </a:xfrm>
          <a:prstGeom prst="rect">
            <a:avLst/>
          </a:prstGeom>
        </p:spPr>
      </p:pic>
      <p:pic>
        <p:nvPicPr>
          <p:cNvPr id="17" name="Immagine 16" descr="Immagine che contiene testo, interni&#10;&#10;Descrizione generata automaticamente">
            <a:extLst>
              <a:ext uri="{FF2B5EF4-FFF2-40B4-BE49-F238E27FC236}">
                <a16:creationId xmlns:a16="http://schemas.microsoft.com/office/drawing/2014/main" id="{697DFF04-AEFD-9674-7555-8ADCA81194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636" y="1920553"/>
            <a:ext cx="2675432" cy="4094168"/>
          </a:xfrm>
          <a:prstGeom prst="rect">
            <a:avLst/>
          </a:prstGeom>
        </p:spPr>
      </p:pic>
      <p:pic>
        <p:nvPicPr>
          <p:cNvPr id="9" name="Immagine 8" descr="Immagine che contiene testo, lavagnabianca&#10;&#10;Descrizione generata automaticamente">
            <a:extLst>
              <a:ext uri="{FF2B5EF4-FFF2-40B4-BE49-F238E27FC236}">
                <a16:creationId xmlns:a16="http://schemas.microsoft.com/office/drawing/2014/main" id="{DF5C6AD5-77AC-2268-CC65-C7BED67BE4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7001713" y="1332433"/>
            <a:ext cx="1056642" cy="8307933"/>
          </a:xfrm>
          <a:prstGeom prst="rect">
            <a:avLst/>
          </a:prstGeom>
        </p:spPr>
      </p:pic>
    </p:spTree>
    <p:extLst>
      <p:ext uri="{BB962C8B-B14F-4D97-AF65-F5344CB8AC3E}">
        <p14:creationId xmlns:p14="http://schemas.microsoft.com/office/powerpoint/2010/main" val="1539925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25B927-D234-49A4-9FE7-6DA7D17BCB16}"/>
              </a:ext>
            </a:extLst>
          </p:cNvPr>
          <p:cNvSpPr>
            <a:spLocks noGrp="1"/>
          </p:cNvSpPr>
          <p:nvPr>
            <p:ph type="title"/>
          </p:nvPr>
        </p:nvSpPr>
        <p:spPr>
          <a:xfrm>
            <a:off x="700636" y="922096"/>
            <a:ext cx="10691264" cy="986217"/>
          </a:xfrm>
        </p:spPr>
        <p:txBody>
          <a:bodyPr>
            <a:normAutofit/>
          </a:bodyPr>
          <a:lstStyle/>
          <a:p>
            <a:r>
              <a:rPr lang="it-IT" dirty="0" err="1"/>
              <a:t>What</a:t>
            </a:r>
            <a:r>
              <a:rPr lang="it-IT" dirty="0"/>
              <a:t> </a:t>
            </a:r>
            <a:r>
              <a:rPr lang="it-IT" dirty="0" err="1"/>
              <a:t>did</a:t>
            </a:r>
            <a:r>
              <a:rPr lang="it-IT" dirty="0"/>
              <a:t> </a:t>
            </a:r>
            <a:r>
              <a:rPr lang="it-IT" dirty="0" err="1"/>
              <a:t>we</a:t>
            </a:r>
            <a:r>
              <a:rPr lang="it-IT" dirty="0"/>
              <a:t> </a:t>
            </a:r>
            <a:r>
              <a:rPr lang="it-IT"/>
              <a:t>gather </a:t>
            </a:r>
            <a:r>
              <a:rPr lang="it-IT" dirty="0"/>
              <a:t>from the interviews?</a:t>
            </a:r>
          </a:p>
        </p:txBody>
      </p:sp>
      <p:sp>
        <p:nvSpPr>
          <p:cNvPr id="3" name="Segnaposto contenuto 2">
            <a:extLst>
              <a:ext uri="{FF2B5EF4-FFF2-40B4-BE49-F238E27FC236}">
                <a16:creationId xmlns:a16="http://schemas.microsoft.com/office/drawing/2014/main" id="{2DAE815B-AD02-4749-A01C-C21F07B58537}"/>
              </a:ext>
            </a:extLst>
          </p:cNvPr>
          <p:cNvSpPr>
            <a:spLocks noGrp="1"/>
          </p:cNvSpPr>
          <p:nvPr>
            <p:ph idx="1"/>
          </p:nvPr>
        </p:nvSpPr>
        <p:spPr/>
        <p:txBody>
          <a:bodyPr/>
          <a:lstStyle/>
          <a:p>
            <a:r>
              <a:rPr lang="en-US" dirty="0"/>
              <a:t>All the students think that the training is not enough for the courses</a:t>
            </a:r>
          </a:p>
          <a:p>
            <a:r>
              <a:rPr lang="en-US" dirty="0"/>
              <a:t>The students don't believe in possible changes in the near future</a:t>
            </a:r>
          </a:p>
          <a:p>
            <a:r>
              <a:rPr lang="en-US" dirty="0"/>
              <a:t>The idea of being able to get some practice at home is exciting for everyone</a:t>
            </a:r>
          </a:p>
          <a:p>
            <a:r>
              <a:rPr lang="en-US" dirty="0"/>
              <a:t>Buying all the real tools might be expensive for some students</a:t>
            </a:r>
          </a:p>
          <a:p>
            <a:r>
              <a:rPr lang="en-US" dirty="0"/>
              <a:t>Students are disappointed by the actual medical education in Italy</a:t>
            </a:r>
          </a:p>
          <a:p>
            <a:r>
              <a:rPr lang="en-US" dirty="0"/>
              <a:t>Trainings are made by </a:t>
            </a:r>
            <a:r>
              <a:rPr lang="en-US" dirty="0" err="1"/>
              <a:t>prenotation</a:t>
            </a:r>
            <a:r>
              <a:rPr lang="en-US" dirty="0"/>
              <a:t>, so it is not </a:t>
            </a:r>
            <a:r>
              <a:rPr lang="en-US" dirty="0" err="1"/>
              <a:t>avaiable</a:t>
            </a:r>
            <a:r>
              <a:rPr lang="en-US" dirty="0"/>
              <a:t> instantly</a:t>
            </a:r>
            <a:endParaRPr lang="it-IT" dirty="0"/>
          </a:p>
          <a:p>
            <a:endParaRPr lang="it-IT" dirty="0"/>
          </a:p>
        </p:txBody>
      </p:sp>
    </p:spTree>
    <p:extLst>
      <p:ext uri="{BB962C8B-B14F-4D97-AF65-F5344CB8AC3E}">
        <p14:creationId xmlns:p14="http://schemas.microsoft.com/office/powerpoint/2010/main" val="2249522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7568F3-B128-EC7B-9110-503D7EAA115C}"/>
              </a:ext>
            </a:extLst>
          </p:cNvPr>
          <p:cNvSpPr>
            <a:spLocks noGrp="1"/>
          </p:cNvSpPr>
          <p:nvPr>
            <p:ph type="title"/>
          </p:nvPr>
        </p:nvSpPr>
        <p:spPr>
          <a:xfrm>
            <a:off x="700635" y="928786"/>
            <a:ext cx="10691265" cy="987985"/>
          </a:xfrm>
        </p:spPr>
        <p:txBody>
          <a:bodyPr>
            <a:noAutofit/>
          </a:bodyPr>
          <a:lstStyle/>
          <a:p>
            <a:pPr algn="ctr"/>
            <a:r>
              <a:rPr lang="it-IT" sz="3600" dirty="0" err="1"/>
              <a:t>What</a:t>
            </a:r>
            <a:r>
              <a:rPr lang="it-IT" sz="3600" dirty="0"/>
              <a:t> </a:t>
            </a:r>
            <a:r>
              <a:rPr lang="it-IT" sz="3600" dirty="0" err="1"/>
              <a:t>did</a:t>
            </a:r>
            <a:r>
              <a:rPr lang="it-IT" sz="3600" dirty="0"/>
              <a:t> </a:t>
            </a:r>
            <a:r>
              <a:rPr lang="it-IT" sz="3600" dirty="0" err="1"/>
              <a:t>we</a:t>
            </a:r>
            <a:r>
              <a:rPr lang="it-IT" sz="3600" dirty="0"/>
              <a:t> </a:t>
            </a:r>
            <a:r>
              <a:rPr lang="it-IT" sz="3600" dirty="0" err="1"/>
              <a:t>learn</a:t>
            </a:r>
            <a:r>
              <a:rPr lang="it-IT" sz="3600" dirty="0"/>
              <a:t> from the </a:t>
            </a:r>
            <a:r>
              <a:rPr lang="it-IT" sz="3600" dirty="0" err="1"/>
              <a:t>extreme</a:t>
            </a:r>
            <a:r>
              <a:rPr lang="it-IT" sz="3600" dirty="0"/>
              <a:t> </a:t>
            </a:r>
            <a:r>
              <a:rPr lang="it-IT" sz="3600" dirty="0" err="1"/>
              <a:t>USer</a:t>
            </a:r>
            <a:r>
              <a:rPr lang="it-IT" sz="3600" dirty="0"/>
              <a:t>?</a:t>
            </a:r>
          </a:p>
        </p:txBody>
      </p:sp>
      <p:sp>
        <p:nvSpPr>
          <p:cNvPr id="3" name="Segnaposto contenuto 2">
            <a:extLst>
              <a:ext uri="{FF2B5EF4-FFF2-40B4-BE49-F238E27FC236}">
                <a16:creationId xmlns:a16="http://schemas.microsoft.com/office/drawing/2014/main" id="{FA57C178-5952-AA3F-7C58-003B7802EE01}"/>
              </a:ext>
            </a:extLst>
          </p:cNvPr>
          <p:cNvSpPr>
            <a:spLocks noGrp="1"/>
          </p:cNvSpPr>
          <p:nvPr>
            <p:ph idx="1"/>
          </p:nvPr>
        </p:nvSpPr>
        <p:spPr/>
        <p:txBody>
          <a:bodyPr>
            <a:normAutofit/>
          </a:bodyPr>
          <a:lstStyle/>
          <a:p>
            <a:r>
              <a:rPr lang="it-IT" dirty="0" err="1"/>
              <a:t>There</a:t>
            </a:r>
            <a:r>
              <a:rPr lang="it-IT" dirty="0"/>
              <a:t> are </a:t>
            </a:r>
            <a:r>
              <a:rPr lang="it-IT" dirty="0" err="1"/>
              <a:t>already</a:t>
            </a:r>
            <a:r>
              <a:rPr lang="it-IT" dirty="0"/>
              <a:t> a </a:t>
            </a:r>
            <a:r>
              <a:rPr lang="it-IT" dirty="0" err="1"/>
              <a:t>lot</a:t>
            </a:r>
            <a:r>
              <a:rPr lang="it-IT" dirty="0"/>
              <a:t> of softwares and simulators for first degree </a:t>
            </a:r>
            <a:r>
              <a:rPr lang="it-IT" dirty="0" err="1"/>
              <a:t>pre</a:t>
            </a:r>
            <a:r>
              <a:rPr lang="it-IT" dirty="0"/>
              <a:t>-training, </a:t>
            </a:r>
            <a:r>
              <a:rPr lang="it-IT" dirty="0" err="1"/>
              <a:t>but</a:t>
            </a:r>
            <a:r>
              <a:rPr lang="it-IT" dirty="0"/>
              <a:t> none of </a:t>
            </a:r>
            <a:r>
              <a:rPr lang="it-IT" dirty="0" err="1"/>
              <a:t>them</a:t>
            </a:r>
            <a:r>
              <a:rPr lang="it-IT" dirty="0"/>
              <a:t> are made with </a:t>
            </a:r>
            <a:r>
              <a:rPr lang="it-IT" dirty="0" err="1"/>
              <a:t>virtual</a:t>
            </a:r>
            <a:r>
              <a:rPr lang="it-IT" dirty="0"/>
              <a:t> reality</a:t>
            </a:r>
          </a:p>
          <a:p>
            <a:r>
              <a:rPr lang="en-US" dirty="0">
                <a:solidFill>
                  <a:srgbClr val="000000"/>
                </a:solidFill>
              </a:rPr>
              <a:t>There are too few mannequins available compared to many students, due to the high price</a:t>
            </a:r>
          </a:p>
          <a:p>
            <a:r>
              <a:rPr lang="en-US" dirty="0">
                <a:solidFill>
                  <a:srgbClr val="000000"/>
                </a:solidFill>
              </a:rPr>
              <a:t>There is a need to have more rooms to have more groups of students simultaneously</a:t>
            </a:r>
          </a:p>
          <a:p>
            <a:r>
              <a:rPr lang="en-US" dirty="0">
                <a:solidFill>
                  <a:srgbClr val="000000"/>
                </a:solidFill>
              </a:rPr>
              <a:t>There is a need to save time because a student can only do 3 internships per year</a:t>
            </a:r>
          </a:p>
          <a:p>
            <a:r>
              <a:rPr lang="en-US" dirty="0">
                <a:solidFill>
                  <a:srgbClr val="000000"/>
                </a:solidFill>
              </a:rPr>
              <a:t>There is a need to make the training experience more realistic</a:t>
            </a:r>
          </a:p>
          <a:p>
            <a:r>
              <a:rPr lang="it-IT" dirty="0"/>
              <a:t>The </a:t>
            </a:r>
            <a:r>
              <a:rPr lang="it-IT" dirty="0" err="1"/>
              <a:t>virtual</a:t>
            </a:r>
            <a:r>
              <a:rPr lang="it-IT" dirty="0"/>
              <a:t> reality </a:t>
            </a:r>
            <a:r>
              <a:rPr lang="it-IT" dirty="0" err="1"/>
              <a:t>could</a:t>
            </a:r>
            <a:r>
              <a:rPr lang="it-IT" dirty="0"/>
              <a:t> be more </a:t>
            </a:r>
            <a:r>
              <a:rPr lang="it-IT" dirty="0" err="1"/>
              <a:t>useful</a:t>
            </a:r>
            <a:r>
              <a:rPr lang="it-IT" dirty="0"/>
              <a:t> in post-degree </a:t>
            </a:r>
            <a:r>
              <a:rPr lang="it-IT" dirty="0" err="1"/>
              <a:t>courses</a:t>
            </a:r>
            <a:r>
              <a:rPr lang="it-IT" dirty="0"/>
              <a:t> </a:t>
            </a:r>
            <a:r>
              <a:rPr lang="it-IT" dirty="0" err="1"/>
              <a:t>than</a:t>
            </a:r>
            <a:r>
              <a:rPr lang="it-IT" dirty="0"/>
              <a:t> </a:t>
            </a:r>
            <a:r>
              <a:rPr lang="it-IT" dirty="0" err="1"/>
              <a:t>pre</a:t>
            </a:r>
            <a:r>
              <a:rPr lang="it-IT" dirty="0"/>
              <a:t>-training </a:t>
            </a:r>
            <a:r>
              <a:rPr lang="it-IT" dirty="0" err="1"/>
              <a:t>courses</a:t>
            </a:r>
            <a:r>
              <a:rPr lang="it-IT" dirty="0"/>
              <a:t>, </a:t>
            </a:r>
            <a:r>
              <a:rPr lang="it-IT" dirty="0" err="1"/>
              <a:t>especially</a:t>
            </a:r>
            <a:r>
              <a:rPr lang="it-IT" dirty="0"/>
              <a:t> in the surgery field</a:t>
            </a:r>
          </a:p>
        </p:txBody>
      </p:sp>
    </p:spTree>
    <p:extLst>
      <p:ext uri="{BB962C8B-B14F-4D97-AF65-F5344CB8AC3E}">
        <p14:creationId xmlns:p14="http://schemas.microsoft.com/office/powerpoint/2010/main" val="649219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2868D6-19CE-817C-5242-2299C370390C}"/>
              </a:ext>
            </a:extLst>
          </p:cNvPr>
          <p:cNvSpPr>
            <a:spLocks noGrp="1"/>
          </p:cNvSpPr>
          <p:nvPr>
            <p:ph type="title"/>
          </p:nvPr>
        </p:nvSpPr>
        <p:spPr/>
        <p:txBody>
          <a:bodyPr/>
          <a:lstStyle/>
          <a:p>
            <a:pPr algn="ctr"/>
            <a:r>
              <a:rPr lang="it-IT" dirty="0" err="1"/>
              <a:t>needs</a:t>
            </a:r>
            <a:endParaRPr lang="it-IT" dirty="0"/>
          </a:p>
        </p:txBody>
      </p:sp>
      <p:sp>
        <p:nvSpPr>
          <p:cNvPr id="3" name="Segnaposto contenuto 2">
            <a:extLst>
              <a:ext uri="{FF2B5EF4-FFF2-40B4-BE49-F238E27FC236}">
                <a16:creationId xmlns:a16="http://schemas.microsoft.com/office/drawing/2014/main" id="{0A76400C-757D-E789-EE0D-7D2703D45698}"/>
              </a:ext>
            </a:extLst>
          </p:cNvPr>
          <p:cNvSpPr>
            <a:spLocks noGrp="1"/>
          </p:cNvSpPr>
          <p:nvPr>
            <p:ph idx="1"/>
          </p:nvPr>
        </p:nvSpPr>
        <p:spPr/>
        <p:txBody>
          <a:bodyPr/>
          <a:lstStyle/>
          <a:p>
            <a:r>
              <a:rPr lang="en-US" dirty="0">
                <a:solidFill>
                  <a:srgbClr val="000000"/>
                </a:solidFill>
              </a:rPr>
              <a:t>Students need to spend more time in trainings</a:t>
            </a:r>
          </a:p>
          <a:p>
            <a:r>
              <a:rPr lang="en-US" dirty="0">
                <a:solidFill>
                  <a:srgbClr val="000000"/>
                </a:solidFill>
              </a:rPr>
              <a:t>Students need to train with adequate training tools </a:t>
            </a:r>
          </a:p>
          <a:p>
            <a:r>
              <a:rPr lang="en-US" dirty="0">
                <a:solidFill>
                  <a:srgbClr val="000000"/>
                </a:solidFill>
              </a:rPr>
              <a:t>Students need to experience a more realistic training</a:t>
            </a:r>
          </a:p>
          <a:p>
            <a:r>
              <a:rPr lang="en-US" dirty="0">
                <a:solidFill>
                  <a:srgbClr val="000000"/>
                </a:solidFill>
              </a:rPr>
              <a:t> Training Manager to focus </a:t>
            </a:r>
            <a:r>
              <a:rPr lang="en-US">
                <a:solidFill>
                  <a:srgbClr val="000000"/>
                </a:solidFill>
              </a:rPr>
              <a:t>more time </a:t>
            </a:r>
            <a:r>
              <a:rPr lang="en-US" dirty="0">
                <a:solidFill>
                  <a:srgbClr val="000000"/>
                </a:solidFill>
              </a:rPr>
              <a:t>on the important aspect of the facility</a:t>
            </a:r>
          </a:p>
          <a:p>
            <a:r>
              <a:rPr lang="en-US" dirty="0">
                <a:solidFill>
                  <a:srgbClr val="000000"/>
                </a:solidFill>
              </a:rPr>
              <a:t>Student must have a better basic preparation</a:t>
            </a: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p:txBody>
      </p:sp>
    </p:spTree>
    <p:extLst>
      <p:ext uri="{BB962C8B-B14F-4D97-AF65-F5344CB8AC3E}">
        <p14:creationId xmlns:p14="http://schemas.microsoft.com/office/powerpoint/2010/main" val="2520407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C489C7-C5BC-5C26-C31E-BAE88ECCE647}"/>
              </a:ext>
            </a:extLst>
          </p:cNvPr>
          <p:cNvSpPr>
            <a:spLocks noGrp="1"/>
          </p:cNvSpPr>
          <p:nvPr>
            <p:ph type="title"/>
          </p:nvPr>
        </p:nvSpPr>
        <p:spPr>
          <a:xfrm>
            <a:off x="700635" y="922096"/>
            <a:ext cx="10691265" cy="795493"/>
          </a:xfrm>
        </p:spPr>
        <p:txBody>
          <a:bodyPr/>
          <a:lstStyle/>
          <a:p>
            <a:pPr algn="ctr"/>
            <a:r>
              <a:rPr lang="it-IT" dirty="0"/>
              <a:t>DOMAIN OF INTEREST </a:t>
            </a:r>
          </a:p>
        </p:txBody>
      </p:sp>
      <p:sp>
        <p:nvSpPr>
          <p:cNvPr id="3" name="Segnaposto contenuto 2">
            <a:extLst>
              <a:ext uri="{FF2B5EF4-FFF2-40B4-BE49-F238E27FC236}">
                <a16:creationId xmlns:a16="http://schemas.microsoft.com/office/drawing/2014/main" id="{9660CE73-96C7-33B1-0D5E-5B12D34707AB}"/>
              </a:ext>
            </a:extLst>
          </p:cNvPr>
          <p:cNvSpPr>
            <a:spLocks noGrp="1"/>
          </p:cNvSpPr>
          <p:nvPr>
            <p:ph idx="1"/>
          </p:nvPr>
        </p:nvSpPr>
        <p:spPr/>
        <p:txBody>
          <a:bodyPr>
            <a:normAutofit/>
          </a:bodyPr>
          <a:lstStyle/>
          <a:p>
            <a:pPr marL="0" indent="0">
              <a:buNone/>
            </a:pPr>
            <a:r>
              <a:rPr lang="it-IT" dirty="0" err="1"/>
              <a:t>We</a:t>
            </a:r>
            <a:r>
              <a:rPr lang="it-IT" dirty="0"/>
              <a:t> </a:t>
            </a:r>
            <a:r>
              <a:rPr lang="it-IT" dirty="0" err="1"/>
              <a:t>chose</a:t>
            </a:r>
            <a:r>
              <a:rPr lang="it-IT" dirty="0"/>
              <a:t> the </a:t>
            </a:r>
            <a:r>
              <a:rPr lang="it-IT" dirty="0" err="1"/>
              <a:t>preparation</a:t>
            </a:r>
            <a:r>
              <a:rPr lang="it-IT" dirty="0"/>
              <a:t> of </a:t>
            </a:r>
            <a:r>
              <a:rPr lang="it-IT" dirty="0" err="1"/>
              <a:t>medical</a:t>
            </a:r>
            <a:r>
              <a:rPr lang="it-IT" dirty="0"/>
              <a:t> training, </a:t>
            </a:r>
            <a:r>
              <a:rPr lang="it-IT" dirty="0" err="1"/>
              <a:t>because</a:t>
            </a:r>
            <a:r>
              <a:rPr lang="it-IT" dirty="0"/>
              <a:t> </a:t>
            </a:r>
            <a:r>
              <a:rPr lang="it-IT" dirty="0" err="1"/>
              <a:t>we</a:t>
            </a:r>
            <a:r>
              <a:rPr lang="it-IT" dirty="0"/>
              <a:t> thought </a:t>
            </a:r>
            <a:r>
              <a:rPr lang="it-IT" dirty="0" err="1"/>
              <a:t>it</a:t>
            </a:r>
            <a:r>
              <a:rPr lang="it-IT" dirty="0"/>
              <a:t> </a:t>
            </a:r>
            <a:r>
              <a:rPr lang="it-IT" dirty="0" err="1"/>
              <a:t>could</a:t>
            </a:r>
            <a:r>
              <a:rPr lang="it-IT" dirty="0"/>
              <a:t> </a:t>
            </a:r>
            <a:r>
              <a:rPr lang="it-IT" dirty="0" err="1"/>
              <a:t>improve</a:t>
            </a:r>
            <a:r>
              <a:rPr lang="it-IT" dirty="0"/>
              <a:t> the daily activities </a:t>
            </a:r>
            <a:r>
              <a:rPr lang="it-IT" dirty="0" err="1"/>
              <a:t>that</a:t>
            </a:r>
            <a:r>
              <a:rPr lang="it-IT" dirty="0"/>
              <a:t> a medicine </a:t>
            </a:r>
            <a:r>
              <a:rPr lang="it-IT" dirty="0" err="1"/>
              <a:t>student</a:t>
            </a:r>
            <a:r>
              <a:rPr lang="it-IT" dirty="0"/>
              <a:t> </a:t>
            </a:r>
            <a:r>
              <a:rPr lang="it-IT" dirty="0" err="1"/>
              <a:t>does</a:t>
            </a:r>
            <a:r>
              <a:rPr lang="it-IT" dirty="0"/>
              <a:t>.</a:t>
            </a:r>
          </a:p>
          <a:p>
            <a:pPr marL="0" indent="0">
              <a:buNone/>
            </a:pPr>
            <a:r>
              <a:rPr lang="it-IT" dirty="0"/>
              <a:t>The interviews </a:t>
            </a:r>
            <a:r>
              <a:rPr lang="it-IT" dirty="0" err="1"/>
              <a:t>were</a:t>
            </a:r>
            <a:r>
              <a:rPr lang="it-IT" dirty="0"/>
              <a:t> made by </a:t>
            </a:r>
            <a:r>
              <a:rPr lang="it-IT" dirty="0" err="1"/>
              <a:t>all</a:t>
            </a:r>
            <a:r>
              <a:rPr lang="it-IT" dirty="0"/>
              <a:t> the group </a:t>
            </a:r>
            <a:r>
              <a:rPr lang="it-IT" dirty="0" err="1"/>
              <a:t>members</a:t>
            </a:r>
            <a:r>
              <a:rPr lang="it-IT" dirty="0"/>
              <a:t>, </a:t>
            </a:r>
            <a:r>
              <a:rPr lang="it-IT" dirty="0" err="1"/>
              <a:t>divided</a:t>
            </a:r>
            <a:r>
              <a:rPr lang="it-IT" dirty="0"/>
              <a:t> </a:t>
            </a:r>
            <a:r>
              <a:rPr lang="it-IT" dirty="0" err="1"/>
              <a:t>into</a:t>
            </a:r>
            <a:r>
              <a:rPr lang="it-IT" dirty="0"/>
              <a:t> groups of 2 people, with the </a:t>
            </a:r>
            <a:r>
              <a:rPr lang="it-IT" dirty="0" err="1"/>
              <a:t>only</a:t>
            </a:r>
            <a:r>
              <a:rPr lang="it-IT" dirty="0"/>
              <a:t> </a:t>
            </a:r>
            <a:r>
              <a:rPr lang="it-IT" dirty="0" err="1"/>
              <a:t>exception</a:t>
            </a:r>
            <a:r>
              <a:rPr lang="it-IT" dirty="0"/>
              <a:t> of the </a:t>
            </a:r>
            <a:r>
              <a:rPr lang="it-IT" dirty="0" err="1"/>
              <a:t>extreme</a:t>
            </a:r>
            <a:r>
              <a:rPr lang="it-IT" dirty="0"/>
              <a:t> user </a:t>
            </a:r>
            <a:r>
              <a:rPr lang="it-IT" dirty="0" err="1"/>
              <a:t>that</a:t>
            </a:r>
            <a:r>
              <a:rPr lang="it-IT" dirty="0"/>
              <a:t> </a:t>
            </a:r>
            <a:r>
              <a:rPr lang="it-IT" dirty="0" err="1"/>
              <a:t>was</a:t>
            </a:r>
            <a:r>
              <a:rPr lang="it-IT" dirty="0"/>
              <a:t> </a:t>
            </a:r>
            <a:r>
              <a:rPr lang="it-IT" dirty="0" err="1"/>
              <a:t>interviewed</a:t>
            </a:r>
            <a:r>
              <a:rPr lang="it-IT" dirty="0"/>
              <a:t> by the </a:t>
            </a:r>
            <a:r>
              <a:rPr lang="it-IT" dirty="0" err="1"/>
              <a:t>whole</a:t>
            </a:r>
            <a:r>
              <a:rPr lang="it-IT" dirty="0"/>
              <a:t> group </a:t>
            </a:r>
            <a:r>
              <a:rPr lang="it-IT" dirty="0" err="1"/>
              <a:t>together</a:t>
            </a:r>
            <a:r>
              <a:rPr lang="it-IT" dirty="0"/>
              <a:t>.</a:t>
            </a:r>
          </a:p>
        </p:txBody>
      </p:sp>
    </p:spTree>
    <p:extLst>
      <p:ext uri="{BB962C8B-B14F-4D97-AF65-F5344CB8AC3E}">
        <p14:creationId xmlns:p14="http://schemas.microsoft.com/office/powerpoint/2010/main" val="7629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EDFD4A-5C5F-4681-A713-6D586075CBB4}"/>
              </a:ext>
            </a:extLst>
          </p:cNvPr>
          <p:cNvSpPr>
            <a:spLocks noGrp="1"/>
          </p:cNvSpPr>
          <p:nvPr>
            <p:ph type="title"/>
          </p:nvPr>
        </p:nvSpPr>
        <p:spPr>
          <a:xfrm>
            <a:off x="700635" y="922096"/>
            <a:ext cx="10691265" cy="764464"/>
          </a:xfrm>
        </p:spPr>
        <p:txBody>
          <a:bodyPr/>
          <a:lstStyle/>
          <a:p>
            <a:pPr algn="ctr"/>
            <a:r>
              <a:rPr lang="it-IT" dirty="0"/>
              <a:t>Background </a:t>
            </a:r>
            <a:r>
              <a:rPr lang="it-IT" dirty="0" err="1"/>
              <a:t>Questions</a:t>
            </a:r>
            <a:endParaRPr lang="it-IT" dirty="0"/>
          </a:p>
        </p:txBody>
      </p:sp>
      <p:sp>
        <p:nvSpPr>
          <p:cNvPr id="3" name="Segnaposto contenuto 2">
            <a:extLst>
              <a:ext uri="{FF2B5EF4-FFF2-40B4-BE49-F238E27FC236}">
                <a16:creationId xmlns:a16="http://schemas.microsoft.com/office/drawing/2014/main" id="{0B82F4F1-367B-40A9-AEB5-22E3DD60A1D5}"/>
              </a:ext>
            </a:extLst>
          </p:cNvPr>
          <p:cNvSpPr>
            <a:spLocks noGrp="1"/>
          </p:cNvSpPr>
          <p:nvPr>
            <p:ph idx="1"/>
          </p:nvPr>
        </p:nvSpPr>
        <p:spPr>
          <a:xfrm>
            <a:off x="800100" y="1940560"/>
            <a:ext cx="10591800" cy="3988654"/>
          </a:xfrm>
        </p:spPr>
        <p:txBody>
          <a:bodyPr>
            <a:normAutofit lnSpcReduction="10000"/>
          </a:bodyPr>
          <a:lstStyle/>
          <a:p>
            <a:pPr lvl="0" fontAlgn="base"/>
            <a:r>
              <a:rPr lang="it-IT" dirty="0" err="1"/>
              <a:t>What’s</a:t>
            </a:r>
            <a:r>
              <a:rPr lang="it-IT" dirty="0"/>
              <a:t> </a:t>
            </a:r>
            <a:r>
              <a:rPr lang="it-IT" dirty="0" err="1"/>
              <a:t>your</a:t>
            </a:r>
            <a:r>
              <a:rPr lang="it-IT" dirty="0"/>
              <a:t> name?</a:t>
            </a:r>
          </a:p>
          <a:p>
            <a:pPr lvl="0" fontAlgn="base"/>
            <a:r>
              <a:rPr lang="it-IT" dirty="0" err="1"/>
              <a:t>What’s</a:t>
            </a:r>
            <a:r>
              <a:rPr lang="it-IT" dirty="0"/>
              <a:t> </a:t>
            </a:r>
            <a:r>
              <a:rPr lang="it-IT" dirty="0" err="1"/>
              <a:t>your</a:t>
            </a:r>
            <a:r>
              <a:rPr lang="it-IT" dirty="0"/>
              <a:t> </a:t>
            </a:r>
            <a:r>
              <a:rPr lang="it-IT" dirty="0" err="1"/>
              <a:t>occupation</a:t>
            </a:r>
            <a:r>
              <a:rPr lang="it-IT" dirty="0"/>
              <a:t>?</a:t>
            </a:r>
          </a:p>
          <a:p>
            <a:pPr lvl="0" fontAlgn="base"/>
            <a:r>
              <a:rPr lang="it-IT" dirty="0"/>
              <a:t>How </a:t>
            </a:r>
            <a:r>
              <a:rPr lang="it-IT" dirty="0" err="1"/>
              <a:t>old</a:t>
            </a:r>
            <a:r>
              <a:rPr lang="it-IT" dirty="0"/>
              <a:t> are </a:t>
            </a:r>
            <a:r>
              <a:rPr lang="it-IT" dirty="0" err="1"/>
              <a:t>you</a:t>
            </a:r>
            <a:endParaRPr lang="it-IT" dirty="0"/>
          </a:p>
          <a:p>
            <a:pPr lvl="0" fontAlgn="base"/>
            <a:r>
              <a:rPr lang="it-IT" dirty="0"/>
              <a:t>Can i call </a:t>
            </a:r>
            <a:r>
              <a:rPr lang="it-IT" dirty="0" err="1"/>
              <a:t>you</a:t>
            </a:r>
            <a:r>
              <a:rPr lang="it-IT" dirty="0"/>
              <a:t> …? </a:t>
            </a:r>
          </a:p>
          <a:p>
            <a:pPr lvl="0" fontAlgn="base"/>
            <a:r>
              <a:rPr lang="it-IT" dirty="0"/>
              <a:t>Do i </a:t>
            </a:r>
            <a:r>
              <a:rPr lang="it-IT" dirty="0" err="1"/>
              <a:t>have</a:t>
            </a:r>
            <a:r>
              <a:rPr lang="it-IT" dirty="0"/>
              <a:t> </a:t>
            </a:r>
            <a:r>
              <a:rPr lang="it-IT" dirty="0" err="1"/>
              <a:t>your</a:t>
            </a:r>
            <a:r>
              <a:rPr lang="it-IT" dirty="0"/>
              <a:t> </a:t>
            </a:r>
            <a:r>
              <a:rPr lang="it-IT" dirty="0" err="1"/>
              <a:t>authorization</a:t>
            </a:r>
            <a:r>
              <a:rPr lang="it-IT" dirty="0"/>
              <a:t> to share and to elaborate </a:t>
            </a:r>
            <a:r>
              <a:rPr lang="it-IT" dirty="0" err="1"/>
              <a:t>your</a:t>
            </a:r>
            <a:r>
              <a:rPr lang="it-IT" dirty="0"/>
              <a:t> </a:t>
            </a:r>
            <a:r>
              <a:rPr lang="it-IT" dirty="0" err="1"/>
              <a:t>answers</a:t>
            </a:r>
            <a:r>
              <a:rPr lang="it-IT" dirty="0"/>
              <a:t> in </a:t>
            </a:r>
            <a:r>
              <a:rPr lang="it-IT" dirty="0" err="1"/>
              <a:t>this</a:t>
            </a:r>
            <a:r>
              <a:rPr lang="it-IT" dirty="0"/>
              <a:t> interview? </a:t>
            </a:r>
          </a:p>
          <a:p>
            <a:pPr lvl="0" fontAlgn="base"/>
            <a:r>
              <a:rPr lang="en-US" dirty="0"/>
              <a:t>When and how did your passion for medicine start?</a:t>
            </a:r>
          </a:p>
          <a:p>
            <a:pPr lvl="0" fontAlgn="base"/>
            <a:r>
              <a:rPr lang="en-US" dirty="0"/>
              <a:t>How long have you been in the field of medicine / do you study in this area?</a:t>
            </a:r>
          </a:p>
          <a:p>
            <a:pPr lvl="0" fontAlgn="base"/>
            <a:r>
              <a:rPr lang="en-US" dirty="0"/>
              <a:t>How is your relationship with technology? How much do you use technology in your daily life?</a:t>
            </a:r>
            <a:endParaRPr lang="it-IT" dirty="0"/>
          </a:p>
        </p:txBody>
      </p:sp>
    </p:spTree>
    <p:extLst>
      <p:ext uri="{BB962C8B-B14F-4D97-AF65-F5344CB8AC3E}">
        <p14:creationId xmlns:p14="http://schemas.microsoft.com/office/powerpoint/2010/main" val="3275672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EDFD4A-5C5F-4681-A713-6D586075CBB4}"/>
              </a:ext>
            </a:extLst>
          </p:cNvPr>
          <p:cNvSpPr>
            <a:spLocks noGrp="1"/>
          </p:cNvSpPr>
          <p:nvPr>
            <p:ph type="title"/>
          </p:nvPr>
        </p:nvSpPr>
        <p:spPr>
          <a:xfrm>
            <a:off x="679247" y="898390"/>
            <a:ext cx="10691265" cy="940570"/>
          </a:xfrm>
        </p:spPr>
        <p:txBody>
          <a:bodyPr>
            <a:normAutofit/>
          </a:bodyPr>
          <a:lstStyle/>
          <a:p>
            <a:pPr algn="ctr"/>
            <a:r>
              <a:rPr lang="it-IT" dirty="0" err="1"/>
              <a:t>Going</a:t>
            </a:r>
            <a:r>
              <a:rPr lang="it-IT" dirty="0"/>
              <a:t> deep </a:t>
            </a:r>
            <a:r>
              <a:rPr lang="it-IT" dirty="0" err="1"/>
              <a:t>Questions</a:t>
            </a:r>
            <a:endParaRPr lang="it-IT" dirty="0"/>
          </a:p>
        </p:txBody>
      </p:sp>
      <p:sp>
        <p:nvSpPr>
          <p:cNvPr id="3" name="Segnaposto contenuto 2">
            <a:extLst>
              <a:ext uri="{FF2B5EF4-FFF2-40B4-BE49-F238E27FC236}">
                <a16:creationId xmlns:a16="http://schemas.microsoft.com/office/drawing/2014/main" id="{0B82F4F1-367B-40A9-AEB5-22E3DD60A1D5}"/>
              </a:ext>
            </a:extLst>
          </p:cNvPr>
          <p:cNvSpPr>
            <a:spLocks noGrp="1"/>
          </p:cNvSpPr>
          <p:nvPr>
            <p:ph idx="1"/>
          </p:nvPr>
        </p:nvSpPr>
        <p:spPr>
          <a:xfrm>
            <a:off x="669285" y="1754284"/>
            <a:ext cx="11320789" cy="4162214"/>
          </a:xfrm>
        </p:spPr>
        <p:txBody>
          <a:bodyPr>
            <a:normAutofit/>
          </a:bodyPr>
          <a:lstStyle/>
          <a:p>
            <a:pPr lvl="0" fontAlgn="base"/>
            <a:r>
              <a:rPr lang="en-US" dirty="0"/>
              <a:t>How do you estimate the average practical ability of students when they start the training? (extreme)</a:t>
            </a:r>
          </a:p>
          <a:p>
            <a:pPr lvl="0" fontAlgn="base"/>
            <a:r>
              <a:rPr lang="en-US" dirty="0"/>
              <a:t>How did you estimate his practical ability at the time he started his training</a:t>
            </a:r>
            <a:r>
              <a:rPr lang="it-IT" dirty="0"/>
              <a:t>? </a:t>
            </a:r>
            <a:r>
              <a:rPr lang="en-US" dirty="0"/>
              <a:t>How would you compare it to the current level of medical students? (extreme)</a:t>
            </a:r>
            <a:endParaRPr lang="it-IT" dirty="0"/>
          </a:p>
          <a:p>
            <a:pPr lvl="0" fontAlgn="base"/>
            <a:r>
              <a:rPr lang="en-US" dirty="0"/>
              <a:t>How do you consider your practical ability once you have finished your training? (extreme)</a:t>
            </a:r>
          </a:p>
          <a:p>
            <a:pPr lvl="0" fontAlgn="base"/>
            <a:r>
              <a:rPr lang="en-US" dirty="0"/>
              <a:t>What does the current training consist of?</a:t>
            </a:r>
          </a:p>
          <a:p>
            <a:pPr lvl="0" fontAlgn="base"/>
            <a:r>
              <a:rPr lang="en-US" dirty="0"/>
              <a:t>Can you explain in detail how the pre-training and training for medical students are constituted?</a:t>
            </a:r>
          </a:p>
          <a:p>
            <a:pPr lvl="0" fontAlgn="base"/>
            <a:r>
              <a:rPr lang="en-US" dirty="0"/>
              <a:t>How much time does it take in practical training compared to theory? (immediate)</a:t>
            </a:r>
          </a:p>
          <a:p>
            <a:pPr marL="0" lvl="0" indent="0" fontAlgn="base">
              <a:buNone/>
            </a:pPr>
            <a:endParaRPr lang="en-US" dirty="0"/>
          </a:p>
        </p:txBody>
      </p:sp>
      <p:sp>
        <p:nvSpPr>
          <p:cNvPr id="9" name="Rectangle 6">
            <a:extLst>
              <a:ext uri="{FF2B5EF4-FFF2-40B4-BE49-F238E27FC236}">
                <a16:creationId xmlns:a16="http://schemas.microsoft.com/office/drawing/2014/main" id="{60425F95-AFBC-5190-4733-BCEBB1BF267A}"/>
              </a:ext>
            </a:extLst>
          </p:cNvPr>
          <p:cNvSpPr>
            <a:spLocks noChangeArrowheads="1"/>
          </p:cNvSpPr>
          <p:nvPr/>
        </p:nvSpPr>
        <p:spPr bwMode="auto">
          <a:xfrm>
            <a:off x="304800" y="33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Tree>
    <p:extLst>
      <p:ext uri="{BB962C8B-B14F-4D97-AF65-F5344CB8AC3E}">
        <p14:creationId xmlns:p14="http://schemas.microsoft.com/office/powerpoint/2010/main" val="4284473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4DD54A-7E2F-7391-6486-CD64D4025098}"/>
              </a:ext>
            </a:extLst>
          </p:cNvPr>
          <p:cNvSpPr>
            <a:spLocks noGrp="1"/>
          </p:cNvSpPr>
          <p:nvPr>
            <p:ph type="title"/>
          </p:nvPr>
        </p:nvSpPr>
        <p:spPr>
          <a:xfrm>
            <a:off x="700635" y="922096"/>
            <a:ext cx="10691265" cy="896544"/>
          </a:xfrm>
        </p:spPr>
        <p:txBody>
          <a:bodyPr/>
          <a:lstStyle/>
          <a:p>
            <a:pPr algn="ctr"/>
            <a:r>
              <a:rPr lang="it-IT" dirty="0" err="1"/>
              <a:t>Going</a:t>
            </a:r>
            <a:r>
              <a:rPr lang="it-IT" dirty="0"/>
              <a:t> deep </a:t>
            </a:r>
            <a:r>
              <a:rPr lang="it-IT" dirty="0" err="1"/>
              <a:t>Questions</a:t>
            </a:r>
            <a:endParaRPr lang="it-IT" dirty="0"/>
          </a:p>
        </p:txBody>
      </p:sp>
      <p:sp>
        <p:nvSpPr>
          <p:cNvPr id="3" name="Segnaposto contenuto 2">
            <a:extLst>
              <a:ext uri="{FF2B5EF4-FFF2-40B4-BE49-F238E27FC236}">
                <a16:creationId xmlns:a16="http://schemas.microsoft.com/office/drawing/2014/main" id="{A209CABB-FB72-7695-EC76-A24361C5D5C9}"/>
              </a:ext>
            </a:extLst>
          </p:cNvPr>
          <p:cNvSpPr>
            <a:spLocks noGrp="1"/>
          </p:cNvSpPr>
          <p:nvPr>
            <p:ph idx="1"/>
          </p:nvPr>
        </p:nvSpPr>
        <p:spPr>
          <a:xfrm>
            <a:off x="700635" y="1818640"/>
            <a:ext cx="10691265" cy="3975024"/>
          </a:xfrm>
        </p:spPr>
        <p:txBody>
          <a:bodyPr>
            <a:normAutofit/>
          </a:bodyPr>
          <a:lstStyle/>
          <a:p>
            <a:pPr lvl="0" fontAlgn="base"/>
            <a:r>
              <a:rPr lang="en-US" dirty="0"/>
              <a:t>How much time do students spend in the practical training compared to the theoretical part? (extreme)</a:t>
            </a:r>
          </a:p>
          <a:p>
            <a:pPr lvl="0" fontAlgn="base"/>
            <a:r>
              <a:rPr lang="en-US" dirty="0"/>
              <a:t>How were the trainings supported during the Covid period?</a:t>
            </a:r>
          </a:p>
          <a:p>
            <a:pPr lvl="0" fontAlgn="base"/>
            <a:r>
              <a:rPr lang="en-US" dirty="0"/>
              <a:t>(da </a:t>
            </a:r>
            <a:r>
              <a:rPr lang="en-US" dirty="0" err="1"/>
              <a:t>evitare</a:t>
            </a:r>
            <a:r>
              <a:rPr lang="en-US" dirty="0"/>
              <a:t>) How would you rate the possibility of being able to exercise more at home?(immediate) </a:t>
            </a:r>
          </a:p>
          <a:p>
            <a:pPr lvl="0" fontAlgn="base"/>
            <a:r>
              <a:rPr lang="en-US" dirty="0"/>
              <a:t>How would you evaluate the possibility for your students to practice more at home?(extreme)</a:t>
            </a:r>
          </a:p>
          <a:p>
            <a:pPr lvl="0" fontAlgn="base"/>
            <a:r>
              <a:rPr lang="en-US" dirty="0"/>
              <a:t>How much did you spend to buy the tools to be able to exercise? Such as the stethoscope</a:t>
            </a:r>
          </a:p>
          <a:p>
            <a:pPr lvl="0" fontAlgn="base"/>
            <a:r>
              <a:rPr lang="en-US" dirty="0"/>
              <a:t>Do you believe that the equipment provided to students is sufficient for their pre-training?</a:t>
            </a:r>
            <a:endParaRPr lang="it-IT" dirty="0"/>
          </a:p>
          <a:p>
            <a:endParaRPr lang="it-IT" dirty="0"/>
          </a:p>
        </p:txBody>
      </p:sp>
    </p:spTree>
    <p:extLst>
      <p:ext uri="{BB962C8B-B14F-4D97-AF65-F5344CB8AC3E}">
        <p14:creationId xmlns:p14="http://schemas.microsoft.com/office/powerpoint/2010/main" val="3251021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052BA1-5CD8-42A9-B556-D2215E2A2757}"/>
              </a:ext>
            </a:extLst>
          </p:cNvPr>
          <p:cNvSpPr>
            <a:spLocks noGrp="1"/>
          </p:cNvSpPr>
          <p:nvPr>
            <p:ph type="title"/>
          </p:nvPr>
        </p:nvSpPr>
        <p:spPr/>
        <p:txBody>
          <a:bodyPr/>
          <a:lstStyle/>
          <a:p>
            <a:pPr algn="ctr"/>
            <a:r>
              <a:rPr lang="it-IT" dirty="0" err="1"/>
              <a:t>Clarification</a:t>
            </a:r>
            <a:r>
              <a:rPr lang="it-IT" dirty="0"/>
              <a:t>/</a:t>
            </a:r>
            <a:r>
              <a:rPr lang="it-IT" dirty="0" err="1"/>
              <a:t>Successes</a:t>
            </a:r>
            <a:r>
              <a:rPr lang="it-IT" dirty="0"/>
              <a:t> and </a:t>
            </a:r>
            <a:r>
              <a:rPr lang="it-IT" dirty="0" err="1"/>
              <a:t>failures</a:t>
            </a:r>
            <a:r>
              <a:rPr lang="it-IT" dirty="0"/>
              <a:t> </a:t>
            </a:r>
            <a:r>
              <a:rPr lang="it-IT" dirty="0" err="1"/>
              <a:t>questions</a:t>
            </a:r>
            <a:endParaRPr lang="it-IT" dirty="0"/>
          </a:p>
        </p:txBody>
      </p:sp>
      <p:sp>
        <p:nvSpPr>
          <p:cNvPr id="3" name="Segnaposto contenuto 2">
            <a:extLst>
              <a:ext uri="{FF2B5EF4-FFF2-40B4-BE49-F238E27FC236}">
                <a16:creationId xmlns:a16="http://schemas.microsoft.com/office/drawing/2014/main" id="{28843D37-FCD0-488C-869F-8ECD16244ACC}"/>
              </a:ext>
            </a:extLst>
          </p:cNvPr>
          <p:cNvSpPr>
            <a:spLocks noGrp="1"/>
          </p:cNvSpPr>
          <p:nvPr>
            <p:ph idx="1"/>
          </p:nvPr>
        </p:nvSpPr>
        <p:spPr/>
        <p:txBody>
          <a:bodyPr>
            <a:normAutofit fontScale="92500" lnSpcReduction="10000"/>
          </a:bodyPr>
          <a:lstStyle/>
          <a:p>
            <a:pPr fontAlgn="base"/>
            <a:r>
              <a:rPr lang="en-US" dirty="0"/>
              <a:t>On a scale from 1 to 10, how do you rate the medical education system in Italy?</a:t>
            </a:r>
          </a:p>
          <a:p>
            <a:pPr fontAlgn="base"/>
            <a:r>
              <a:rPr lang="en-US" dirty="0"/>
              <a:t>On a scale from 1 to 10, how did you estimate your practical ability when starting your training? </a:t>
            </a:r>
            <a:r>
              <a:rPr lang="it-IT" dirty="0"/>
              <a:t>(immediate) </a:t>
            </a:r>
            <a:endParaRPr lang="en-US" dirty="0"/>
          </a:p>
          <a:p>
            <a:pPr lvl="0" fontAlgn="base"/>
            <a:r>
              <a:rPr lang="en-US" dirty="0"/>
              <a:t>In your opinion, what is an advantage and a disadvantage of your training? (student) </a:t>
            </a:r>
          </a:p>
          <a:p>
            <a:pPr lvl="0" fontAlgn="base"/>
            <a:r>
              <a:rPr lang="en-US" dirty="0"/>
              <a:t>In your opinion, what is an advantage and a disadvantage of the trainings you have followed? (professor)</a:t>
            </a:r>
          </a:p>
          <a:p>
            <a:pPr lvl="0" fontAlgn="base"/>
            <a:r>
              <a:rPr lang="en-US" dirty="0"/>
              <a:t>In your opinion, what are the three most deficient points of the current training system in relation to the organizational system? (professor, extreme)</a:t>
            </a:r>
          </a:p>
          <a:p>
            <a:pPr lvl="0" fontAlgn="base"/>
            <a:r>
              <a:rPr lang="en-US" dirty="0"/>
              <a:t>So, given the opportunity, what would improve the current training system?</a:t>
            </a:r>
            <a:endParaRPr lang="it-IT" dirty="0"/>
          </a:p>
        </p:txBody>
      </p:sp>
    </p:spTree>
    <p:extLst>
      <p:ext uri="{BB962C8B-B14F-4D97-AF65-F5344CB8AC3E}">
        <p14:creationId xmlns:p14="http://schemas.microsoft.com/office/powerpoint/2010/main" val="1664019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25B927-D234-49A4-9FE7-6DA7D17BCB16}"/>
              </a:ext>
            </a:extLst>
          </p:cNvPr>
          <p:cNvSpPr>
            <a:spLocks noGrp="1"/>
          </p:cNvSpPr>
          <p:nvPr>
            <p:ph type="title"/>
          </p:nvPr>
        </p:nvSpPr>
        <p:spPr/>
        <p:txBody>
          <a:bodyPr/>
          <a:lstStyle/>
          <a:p>
            <a:pPr algn="ctr"/>
            <a:r>
              <a:rPr lang="it-IT" dirty="0" err="1"/>
              <a:t>Reflection</a:t>
            </a:r>
            <a:r>
              <a:rPr lang="it-IT" dirty="0"/>
              <a:t> </a:t>
            </a:r>
            <a:r>
              <a:rPr lang="it-IT" dirty="0" err="1"/>
              <a:t>Questions</a:t>
            </a:r>
            <a:endParaRPr lang="it-IT" dirty="0"/>
          </a:p>
        </p:txBody>
      </p:sp>
      <p:sp>
        <p:nvSpPr>
          <p:cNvPr id="3" name="Segnaposto contenuto 2">
            <a:extLst>
              <a:ext uri="{FF2B5EF4-FFF2-40B4-BE49-F238E27FC236}">
                <a16:creationId xmlns:a16="http://schemas.microsoft.com/office/drawing/2014/main" id="{2DAE815B-AD02-4749-A01C-C21F07B58537}"/>
              </a:ext>
            </a:extLst>
          </p:cNvPr>
          <p:cNvSpPr>
            <a:spLocks noGrp="1"/>
          </p:cNvSpPr>
          <p:nvPr>
            <p:ph idx="1"/>
          </p:nvPr>
        </p:nvSpPr>
        <p:spPr>
          <a:xfrm>
            <a:off x="700635" y="2293126"/>
            <a:ext cx="10691265" cy="1537194"/>
          </a:xfrm>
        </p:spPr>
        <p:txBody>
          <a:bodyPr/>
          <a:lstStyle/>
          <a:p>
            <a:pPr lvl="0" fontAlgn="base"/>
            <a:r>
              <a:rPr lang="it-IT" dirty="0" err="1"/>
              <a:t>What</a:t>
            </a:r>
            <a:r>
              <a:rPr lang="it-IT" dirty="0"/>
              <a:t> do </a:t>
            </a:r>
            <a:r>
              <a:rPr lang="it-IT" dirty="0" err="1"/>
              <a:t>you</a:t>
            </a:r>
            <a:r>
              <a:rPr lang="it-IT" dirty="0"/>
              <a:t> </a:t>
            </a:r>
            <a:r>
              <a:rPr lang="it-IT" dirty="0" err="1"/>
              <a:t>think</a:t>
            </a:r>
            <a:r>
              <a:rPr lang="it-IT" dirty="0"/>
              <a:t> </a:t>
            </a:r>
            <a:r>
              <a:rPr lang="it-IT" dirty="0" err="1"/>
              <a:t>about</a:t>
            </a:r>
            <a:r>
              <a:rPr lang="it-IT" dirty="0"/>
              <a:t> Virtual/</a:t>
            </a:r>
            <a:r>
              <a:rPr lang="it-IT" dirty="0" err="1"/>
              <a:t>Augmented</a:t>
            </a:r>
            <a:r>
              <a:rPr lang="it-IT" dirty="0"/>
              <a:t> Reality in </a:t>
            </a:r>
            <a:r>
              <a:rPr lang="it-IT" dirty="0" err="1"/>
              <a:t>this</a:t>
            </a:r>
            <a:r>
              <a:rPr lang="it-IT" dirty="0"/>
              <a:t> field? Do </a:t>
            </a:r>
            <a:r>
              <a:rPr lang="it-IT" dirty="0" err="1"/>
              <a:t>you</a:t>
            </a:r>
            <a:r>
              <a:rPr lang="it-IT" dirty="0"/>
              <a:t> </a:t>
            </a:r>
            <a:r>
              <a:rPr lang="it-IT" dirty="0" err="1"/>
              <a:t>think</a:t>
            </a:r>
            <a:r>
              <a:rPr lang="it-IT" dirty="0"/>
              <a:t> </a:t>
            </a:r>
            <a:r>
              <a:rPr lang="it-IT" dirty="0" err="1"/>
              <a:t>that</a:t>
            </a:r>
            <a:r>
              <a:rPr lang="it-IT" dirty="0"/>
              <a:t> </a:t>
            </a:r>
            <a:r>
              <a:rPr lang="it-IT" dirty="0" err="1"/>
              <a:t>it</a:t>
            </a:r>
            <a:r>
              <a:rPr lang="it-IT" dirty="0"/>
              <a:t> </a:t>
            </a:r>
            <a:r>
              <a:rPr lang="it-IT" dirty="0" err="1"/>
              <a:t>could</a:t>
            </a:r>
            <a:r>
              <a:rPr lang="it-IT" dirty="0"/>
              <a:t> be </a:t>
            </a:r>
            <a:r>
              <a:rPr lang="it-IT" dirty="0" err="1"/>
              <a:t>helpful</a:t>
            </a:r>
            <a:r>
              <a:rPr lang="it-IT" dirty="0"/>
              <a:t> </a:t>
            </a:r>
            <a:r>
              <a:rPr lang="it-IT" dirty="0" err="1"/>
              <a:t>towards</a:t>
            </a:r>
            <a:r>
              <a:rPr lang="it-IT" dirty="0"/>
              <a:t> the </a:t>
            </a:r>
            <a:r>
              <a:rPr lang="it-IT" dirty="0" err="1"/>
              <a:t>actual</a:t>
            </a:r>
            <a:r>
              <a:rPr lang="it-IT" dirty="0"/>
              <a:t> system? </a:t>
            </a:r>
          </a:p>
          <a:p>
            <a:pPr lvl="0" fontAlgn="base"/>
            <a:r>
              <a:rPr lang="it-IT" dirty="0"/>
              <a:t>Do </a:t>
            </a:r>
            <a:r>
              <a:rPr lang="it-IT" dirty="0" err="1"/>
              <a:t>you</a:t>
            </a:r>
            <a:r>
              <a:rPr lang="it-IT" dirty="0"/>
              <a:t> </a:t>
            </a:r>
            <a:r>
              <a:rPr lang="it-IT" dirty="0" err="1"/>
              <a:t>think</a:t>
            </a:r>
            <a:r>
              <a:rPr lang="it-IT" dirty="0"/>
              <a:t> </a:t>
            </a:r>
            <a:r>
              <a:rPr lang="it-IT" dirty="0" err="1"/>
              <a:t>that</a:t>
            </a:r>
            <a:r>
              <a:rPr lang="it-IT" dirty="0"/>
              <a:t> the </a:t>
            </a:r>
            <a:r>
              <a:rPr lang="it-IT" dirty="0" err="1"/>
              <a:t>Medical</a:t>
            </a:r>
            <a:r>
              <a:rPr lang="it-IT" dirty="0"/>
              <a:t> Educational System </a:t>
            </a:r>
            <a:r>
              <a:rPr lang="it-IT" dirty="0" err="1"/>
              <a:t>could</a:t>
            </a:r>
            <a:r>
              <a:rPr lang="it-IT" dirty="0"/>
              <a:t> </a:t>
            </a:r>
            <a:r>
              <a:rPr lang="it-IT" dirty="0" err="1"/>
              <a:t>change</a:t>
            </a:r>
            <a:r>
              <a:rPr lang="it-IT" dirty="0"/>
              <a:t> in the short future?</a:t>
            </a:r>
          </a:p>
        </p:txBody>
      </p:sp>
    </p:spTree>
    <p:extLst>
      <p:ext uri="{BB962C8B-B14F-4D97-AF65-F5344CB8AC3E}">
        <p14:creationId xmlns:p14="http://schemas.microsoft.com/office/powerpoint/2010/main" val="1868236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17AD0A-B9A2-4993-FCE2-2CF8EDDF1397}"/>
              </a:ext>
            </a:extLst>
          </p:cNvPr>
          <p:cNvSpPr>
            <a:spLocks noGrp="1"/>
          </p:cNvSpPr>
          <p:nvPr>
            <p:ph type="title"/>
          </p:nvPr>
        </p:nvSpPr>
        <p:spPr>
          <a:xfrm>
            <a:off x="700635" y="922096"/>
            <a:ext cx="10691265" cy="784784"/>
          </a:xfrm>
        </p:spPr>
        <p:txBody>
          <a:bodyPr/>
          <a:lstStyle/>
          <a:p>
            <a:pPr algn="ctr"/>
            <a:r>
              <a:rPr lang="it-IT" dirty="0"/>
              <a:t>The </a:t>
            </a:r>
            <a:r>
              <a:rPr lang="it-IT" dirty="0" err="1"/>
              <a:t>Inteviews</a:t>
            </a:r>
            <a:r>
              <a:rPr lang="it-IT" dirty="0"/>
              <a:t> to immediate users</a:t>
            </a:r>
          </a:p>
        </p:txBody>
      </p:sp>
      <p:sp>
        <p:nvSpPr>
          <p:cNvPr id="3" name="Segnaposto contenuto 2">
            <a:extLst>
              <a:ext uri="{FF2B5EF4-FFF2-40B4-BE49-F238E27FC236}">
                <a16:creationId xmlns:a16="http://schemas.microsoft.com/office/drawing/2014/main" id="{90C14F92-C647-5691-5CB5-4248D20880BA}"/>
              </a:ext>
            </a:extLst>
          </p:cNvPr>
          <p:cNvSpPr>
            <a:spLocks noGrp="1"/>
          </p:cNvSpPr>
          <p:nvPr>
            <p:ph idx="1"/>
          </p:nvPr>
        </p:nvSpPr>
        <p:spPr>
          <a:xfrm>
            <a:off x="700635" y="2293126"/>
            <a:ext cx="10691265" cy="3142474"/>
          </a:xfrm>
        </p:spPr>
        <p:txBody>
          <a:bodyPr/>
          <a:lstStyle/>
          <a:p>
            <a:pPr marL="0" indent="0">
              <a:buNone/>
            </a:pPr>
            <a:r>
              <a:rPr lang="en-US" dirty="0"/>
              <a:t>All the interviews were made by two of us, one asking the questions and the other one taking notes of the interviewee’s answers, and were audio recorded. We have chosen students who have different experience with the trainings: one, for example, had never participated to one of them, whereas another student had already ended all the trainings. The reason behind this choice is that we wanted to underline their expectations and their final thoughts on the actual trainings in order to highlight which problems there are in the current system and how to fix them. Before each interview a document was singed by the interviewees: it allowed us to use the pictures you will see in this presentation.</a:t>
            </a:r>
            <a:endParaRPr lang="it-IT" dirty="0"/>
          </a:p>
        </p:txBody>
      </p:sp>
    </p:spTree>
    <p:extLst>
      <p:ext uri="{BB962C8B-B14F-4D97-AF65-F5344CB8AC3E}">
        <p14:creationId xmlns:p14="http://schemas.microsoft.com/office/powerpoint/2010/main" val="2802029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C47E6AF-43A9-8CEC-ED6A-0D1BAE57310C}"/>
              </a:ext>
            </a:extLst>
          </p:cNvPr>
          <p:cNvSpPr>
            <a:spLocks noGrp="1"/>
          </p:cNvSpPr>
          <p:nvPr>
            <p:ph type="title"/>
          </p:nvPr>
        </p:nvSpPr>
        <p:spPr>
          <a:xfrm>
            <a:off x="5604846" y="860615"/>
            <a:ext cx="5922279" cy="1272986"/>
          </a:xfrm>
        </p:spPr>
        <p:txBody>
          <a:bodyPr vert="horz" lIns="91440" tIns="45720" rIns="91440" bIns="45720" rtlCol="0">
            <a:normAutofit/>
          </a:bodyPr>
          <a:lstStyle/>
          <a:p>
            <a:r>
              <a:rPr lang="it-IT" dirty="0"/>
              <a:t>Gaia La Torre</a:t>
            </a:r>
            <a:endParaRPr lang="en-US" dirty="0"/>
          </a:p>
        </p:txBody>
      </p:sp>
      <p:pic>
        <p:nvPicPr>
          <p:cNvPr id="5" name="Immagine 4" descr="Immagine che contiene persona, interni, soffitto&#10;&#10;Descrizione generata automaticamente">
            <a:extLst>
              <a:ext uri="{FF2B5EF4-FFF2-40B4-BE49-F238E27FC236}">
                <a16:creationId xmlns:a16="http://schemas.microsoft.com/office/drawing/2014/main" id="{468B9A58-C610-51F3-47AC-7F1754299948}"/>
              </a:ext>
            </a:extLst>
          </p:cNvPr>
          <p:cNvPicPr>
            <a:picLocks noChangeAspect="1"/>
          </p:cNvPicPr>
          <p:nvPr/>
        </p:nvPicPr>
        <p:blipFill rotWithShape="1">
          <a:blip r:embed="rId2">
            <a:extLst>
              <a:ext uri="{28A0092B-C50C-407E-A947-70E740481C1C}">
                <a14:useLocalDpi xmlns:a14="http://schemas.microsoft.com/office/drawing/2010/main" val="0"/>
              </a:ext>
            </a:extLst>
          </a:blip>
          <a:srcRect r="5434" b="1"/>
          <a:stretch/>
        </p:blipFill>
        <p:spPr>
          <a:xfrm>
            <a:off x="20" y="-17929"/>
            <a:ext cx="4876780" cy="6875929"/>
          </a:xfrm>
          <a:prstGeom prst="rect">
            <a:avLst/>
          </a:prstGeom>
        </p:spPr>
      </p:pic>
      <p:cxnSp>
        <p:nvCxnSpPr>
          <p:cNvPr id="29" name="Straight Connector 28">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39D7BE6D-7885-83FF-43FC-144574E18AAE}"/>
              </a:ext>
            </a:extLst>
          </p:cNvPr>
          <p:cNvSpPr>
            <a:spLocks noGrp="1"/>
          </p:cNvSpPr>
          <p:nvPr>
            <p:ph idx="1"/>
          </p:nvPr>
        </p:nvSpPr>
        <p:spPr>
          <a:xfrm>
            <a:off x="5566943" y="2133600"/>
            <a:ext cx="6005933" cy="3774464"/>
          </a:xfrm>
        </p:spPr>
        <p:txBody>
          <a:bodyPr vert="horz" lIns="91440" tIns="45720" rIns="91440" bIns="45720" rtlCol="0">
            <a:normAutofit/>
          </a:bodyPr>
          <a:lstStyle/>
          <a:p>
            <a:pPr marL="0" indent="0">
              <a:buNone/>
            </a:pPr>
            <a:r>
              <a:rPr lang="it-IT" err="1"/>
              <a:t>Interviewed</a:t>
            </a:r>
            <a:r>
              <a:rPr lang="it-IT"/>
              <a:t> by Lorenzo and with Francesco taking notes, </a:t>
            </a:r>
            <a:r>
              <a:rPr lang="it-IT" err="1"/>
              <a:t>she</a:t>
            </a:r>
            <a:r>
              <a:rPr lang="it-IT"/>
              <a:t> </a:t>
            </a:r>
            <a:r>
              <a:rPr lang="it-IT" err="1"/>
              <a:t>is</a:t>
            </a:r>
            <a:r>
              <a:rPr lang="it-IT"/>
              <a:t> a 21 </a:t>
            </a:r>
            <a:r>
              <a:rPr lang="it-IT" err="1"/>
              <a:t>years</a:t>
            </a:r>
            <a:r>
              <a:rPr lang="it-IT"/>
              <a:t> </a:t>
            </a:r>
            <a:r>
              <a:rPr lang="it-IT" err="1"/>
              <a:t>old</a:t>
            </a:r>
            <a:r>
              <a:rPr lang="it-IT"/>
              <a:t> </a:t>
            </a:r>
            <a:r>
              <a:rPr lang="it-IT" err="1"/>
              <a:t>at</a:t>
            </a:r>
            <a:r>
              <a:rPr lang="it-IT"/>
              <a:t> </a:t>
            </a:r>
            <a:r>
              <a:rPr lang="it-IT" err="1"/>
              <a:t>her</a:t>
            </a:r>
            <a:r>
              <a:rPr lang="it-IT"/>
              <a:t> </a:t>
            </a:r>
            <a:r>
              <a:rPr lang="it-IT" err="1"/>
              <a:t>third</a:t>
            </a:r>
            <a:r>
              <a:rPr lang="it-IT"/>
              <a:t> </a:t>
            </a:r>
            <a:r>
              <a:rPr lang="it-IT" err="1"/>
              <a:t>year</a:t>
            </a:r>
            <a:r>
              <a:rPr lang="it-IT"/>
              <a:t> of medicine studies, </a:t>
            </a:r>
            <a:r>
              <a:rPr lang="it-IT" err="1"/>
              <a:t>who</a:t>
            </a:r>
            <a:r>
              <a:rPr lang="it-IT"/>
              <a:t> </a:t>
            </a:r>
            <a:r>
              <a:rPr lang="it-IT" err="1"/>
              <a:t>experienced</a:t>
            </a:r>
            <a:r>
              <a:rPr lang="it-IT"/>
              <a:t> the full Covid situation </a:t>
            </a:r>
            <a:r>
              <a:rPr lang="it-IT" err="1"/>
              <a:t>that</a:t>
            </a:r>
            <a:r>
              <a:rPr lang="it-IT"/>
              <a:t> </a:t>
            </a:r>
            <a:r>
              <a:rPr lang="it-IT" err="1"/>
              <a:t>didn’t</a:t>
            </a:r>
            <a:r>
              <a:rPr lang="it-IT"/>
              <a:t> </a:t>
            </a:r>
            <a:r>
              <a:rPr lang="it-IT" err="1"/>
              <a:t>allow</a:t>
            </a:r>
            <a:r>
              <a:rPr lang="it-IT"/>
              <a:t> </a:t>
            </a:r>
            <a:r>
              <a:rPr lang="it-IT" err="1"/>
              <a:t>her</a:t>
            </a:r>
            <a:r>
              <a:rPr lang="it-IT"/>
              <a:t> to follow the </a:t>
            </a:r>
            <a:r>
              <a:rPr lang="it-IT" err="1"/>
              <a:t>preparation</a:t>
            </a:r>
            <a:r>
              <a:rPr lang="it-IT"/>
              <a:t> </a:t>
            </a:r>
            <a:r>
              <a:rPr lang="it-IT" err="1"/>
              <a:t>courses</a:t>
            </a:r>
            <a:r>
              <a:rPr lang="it-IT"/>
              <a:t>. </a:t>
            </a:r>
            <a:r>
              <a:rPr lang="it-IT" err="1"/>
              <a:t>She</a:t>
            </a:r>
            <a:r>
              <a:rPr lang="it-IT"/>
              <a:t> </a:t>
            </a:r>
            <a:r>
              <a:rPr lang="it-IT" err="1"/>
              <a:t>was</a:t>
            </a:r>
            <a:r>
              <a:rPr lang="it-IT"/>
              <a:t> </a:t>
            </a:r>
            <a:r>
              <a:rPr lang="it-IT" err="1"/>
              <a:t>interviewed</a:t>
            </a:r>
            <a:r>
              <a:rPr lang="it-IT"/>
              <a:t> </a:t>
            </a:r>
            <a:r>
              <a:rPr lang="it-IT" err="1"/>
              <a:t>at</a:t>
            </a:r>
            <a:r>
              <a:rPr lang="it-IT"/>
              <a:t> </a:t>
            </a:r>
            <a:r>
              <a:rPr lang="it-IT" err="1"/>
              <a:t>UniTO</a:t>
            </a:r>
            <a:r>
              <a:rPr lang="it-IT"/>
              <a:t> in the medicine department</a:t>
            </a:r>
          </a:p>
        </p:txBody>
      </p:sp>
      <p:cxnSp>
        <p:nvCxnSpPr>
          <p:cNvPr id="31" name="Straight Connector 30">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309673"/>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TM04033925[[fn=Goccia]]</Template>
  <TotalTime>341</TotalTime>
  <Words>1222</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16</vt:i4>
      </vt:variant>
    </vt:vector>
  </HeadingPairs>
  <TitlesOfParts>
    <vt:vector size="20" baseType="lpstr">
      <vt:lpstr>Arial</vt:lpstr>
      <vt:lpstr>Calisto MT</vt:lpstr>
      <vt:lpstr>Univers Condensed</vt:lpstr>
      <vt:lpstr>ChronicleVTI</vt:lpstr>
      <vt:lpstr>ASSIGNEMENT 1: needfinding</vt:lpstr>
      <vt:lpstr>DOMAIN OF INTEREST </vt:lpstr>
      <vt:lpstr>Background Questions</vt:lpstr>
      <vt:lpstr>Going deep Questions</vt:lpstr>
      <vt:lpstr>Going deep Questions</vt:lpstr>
      <vt:lpstr>Clarification/Successes and failures questions</vt:lpstr>
      <vt:lpstr>Reflection Questions</vt:lpstr>
      <vt:lpstr>The Inteviews to immediate users</vt:lpstr>
      <vt:lpstr>Gaia La Torre</vt:lpstr>
      <vt:lpstr>Cristina Gili</vt:lpstr>
      <vt:lpstr>CAMILLA MONCHIO</vt:lpstr>
      <vt:lpstr>The Inteview to The Extreme user</vt:lpstr>
      <vt:lpstr>Some of the pictures we took at SimTo</vt:lpstr>
      <vt:lpstr>What did we gather from the interviews?</vt:lpstr>
      <vt:lpstr>What did we learn from the extreme USer?</vt:lpstr>
      <vt:lpstr>needs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ASSIGNEMENT 1: needfinding</dc:title>
  <dc:creator>SCIARA LORENZO</dc:creator>
  <cp:lastModifiedBy>SCIARA LORENZO</cp:lastModifiedBy>
  <cp:revision>23</cp:revision>
  <dcterms:created xsi:type="dcterms:W3CDTF">2022-10-11T10:10:52Z</dcterms:created>
  <dcterms:modified xsi:type="dcterms:W3CDTF">2022-10-21T14:06:20Z</dcterms:modified>
</cp:coreProperties>
</file>