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77" r:id="rId4"/>
    <p:sldId id="263" r:id="rId5"/>
    <p:sldId id="264" r:id="rId6"/>
    <p:sldId id="278" r:id="rId7"/>
    <p:sldId id="276" r:id="rId8"/>
    <p:sldId id="281" r:id="rId9"/>
    <p:sldId id="280" r:id="rId10"/>
    <p:sldId id="279" r:id="rId11"/>
    <p:sldId id="282"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15454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268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63280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18525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9249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24007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44400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89697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00763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85219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10/27/2022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92502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10/27/2022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0156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6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6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6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1A48B7-60CD-369C-380D-3DCB24188B9D}"/>
              </a:ext>
            </a:extLst>
          </p:cNvPr>
          <p:cNvSpPr>
            <a:spLocks noGrp="1"/>
          </p:cNvSpPr>
          <p:nvPr>
            <p:ph type="ctrTitle"/>
          </p:nvPr>
        </p:nvSpPr>
        <p:spPr>
          <a:xfrm>
            <a:off x="683373" y="897752"/>
            <a:ext cx="4642389" cy="1955927"/>
          </a:xfrm>
        </p:spPr>
        <p:txBody>
          <a:bodyPr vert="horz" lIns="91440" tIns="45720" rIns="91440" bIns="45720" rtlCol="0" anchor="t">
            <a:normAutofit/>
          </a:bodyPr>
          <a:lstStyle/>
          <a:p>
            <a:r>
              <a:rPr lang="en-US" sz="4000" kern="1200" cap="all" spc="30" baseline="0" dirty="0">
                <a:solidFill>
                  <a:schemeClr val="tx1"/>
                </a:solidFill>
                <a:latin typeface="+mj-lt"/>
                <a:ea typeface="+mj-ea"/>
                <a:cs typeface="+mj-cs"/>
              </a:rPr>
              <a:t>ASSIGNEMENT 2: </a:t>
            </a:r>
            <a:r>
              <a:rPr lang="en-US" sz="4000" kern="1200" cap="all" spc="30" baseline="0" dirty="0" err="1">
                <a:solidFill>
                  <a:schemeClr val="tx1"/>
                </a:solidFill>
                <a:latin typeface="+mj-lt"/>
                <a:ea typeface="+mj-ea"/>
                <a:cs typeface="+mj-cs"/>
              </a:rPr>
              <a:t>needfinding</a:t>
            </a:r>
            <a:endParaRPr lang="en-US" sz="4000" kern="1200" cap="all" spc="30" baseline="0" dirty="0">
              <a:solidFill>
                <a:schemeClr val="tx1"/>
              </a:solidFill>
              <a:latin typeface="+mj-lt"/>
              <a:ea typeface="+mj-ea"/>
              <a:cs typeface="+mj-cs"/>
            </a:endParaRPr>
          </a:p>
        </p:txBody>
      </p:sp>
      <p:cxnSp>
        <p:nvCxnSpPr>
          <p:cNvPr id="76" name="Straight Connector 6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DB55F095-3808-D903-F0E5-CEA2C4A6AC63}"/>
              </a:ext>
            </a:extLst>
          </p:cNvPr>
          <p:cNvSpPr>
            <a:spLocks noGrp="1"/>
          </p:cNvSpPr>
          <p:nvPr>
            <p:ph type="subTitle" idx="1"/>
          </p:nvPr>
        </p:nvSpPr>
        <p:spPr>
          <a:xfrm>
            <a:off x="683372" y="2773467"/>
            <a:ext cx="4642389" cy="1955928"/>
          </a:xfrm>
        </p:spPr>
        <p:txBody>
          <a:bodyPr vert="horz" lIns="91440" tIns="45720" rIns="91440" bIns="45720" rtlCol="0">
            <a:normAutofit/>
          </a:bodyPr>
          <a:lstStyle/>
          <a:p>
            <a:pPr indent="-228600">
              <a:buFont typeface="Arial" panose="020B0604020202020204" pitchFamily="34" charset="0"/>
              <a:buChar char="•"/>
            </a:pPr>
            <a:r>
              <a:rPr lang="en-US" dirty="0"/>
              <a:t> </a:t>
            </a:r>
            <a:r>
              <a:rPr lang="en-US" dirty="0" err="1"/>
              <a:t>Marra</a:t>
            </a:r>
            <a:r>
              <a:rPr lang="en-US" dirty="0"/>
              <a:t> Benito (s295220)</a:t>
            </a:r>
          </a:p>
          <a:p>
            <a:pPr indent="-228600">
              <a:buFont typeface="Arial" panose="020B0604020202020204" pitchFamily="34" charset="0"/>
              <a:buChar char="•"/>
            </a:pPr>
            <a:r>
              <a:rPr lang="en-US" dirty="0"/>
              <a:t>Grande Francesco (s296962)</a:t>
            </a:r>
          </a:p>
          <a:p>
            <a:pPr indent="-228600">
              <a:buFont typeface="Arial" panose="020B0604020202020204" pitchFamily="34" charset="0"/>
              <a:buChar char="•"/>
            </a:pPr>
            <a:r>
              <a:rPr lang="en-US" dirty="0"/>
              <a:t>Rota Luca (s303941)</a:t>
            </a:r>
          </a:p>
          <a:p>
            <a:pPr indent="-228600">
              <a:buFont typeface="Arial" panose="020B0604020202020204" pitchFamily="34" charset="0"/>
              <a:buChar char="•"/>
            </a:pPr>
            <a:r>
              <a:rPr lang="en-US" dirty="0"/>
              <a:t>Sciara Lorenzo (s303462)</a:t>
            </a:r>
          </a:p>
        </p:txBody>
      </p:sp>
      <p:pic>
        <p:nvPicPr>
          <p:cNvPr id="57" name="Picture 3" descr="Struttura bianca">
            <a:extLst>
              <a:ext uri="{FF2B5EF4-FFF2-40B4-BE49-F238E27FC236}">
                <a16:creationId xmlns:a16="http://schemas.microsoft.com/office/drawing/2014/main" id="{0E2DEB4B-8875-9C19-6731-366C6084A232}"/>
              </a:ext>
            </a:extLst>
          </p:cNvPr>
          <p:cNvPicPr>
            <a:picLocks noChangeAspect="1"/>
          </p:cNvPicPr>
          <p:nvPr/>
        </p:nvPicPr>
        <p:blipFill rotWithShape="1">
          <a:blip r:embed="rId2"/>
          <a:srcRect r="20800" b="1"/>
          <a:stretch/>
        </p:blipFill>
        <p:spPr>
          <a:xfrm>
            <a:off x="5619234" y="10"/>
            <a:ext cx="6572766" cy="6857990"/>
          </a:xfrm>
          <a:prstGeom prst="rect">
            <a:avLst/>
          </a:prstGeom>
        </p:spPr>
      </p:pic>
    </p:spTree>
    <p:extLst>
      <p:ext uri="{BB962C8B-B14F-4D97-AF65-F5344CB8AC3E}">
        <p14:creationId xmlns:p14="http://schemas.microsoft.com/office/powerpoint/2010/main" val="204507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D1E2EE-EAA6-02FE-90B2-11CC9C71F084}"/>
              </a:ext>
            </a:extLst>
          </p:cNvPr>
          <p:cNvSpPr>
            <a:spLocks noGrp="1"/>
          </p:cNvSpPr>
          <p:nvPr>
            <p:ph type="title"/>
          </p:nvPr>
        </p:nvSpPr>
        <p:spPr/>
        <p:txBody>
          <a:bodyPr/>
          <a:lstStyle/>
          <a:p>
            <a:pPr algn="ctr"/>
            <a:r>
              <a:rPr lang="it-IT" dirty="0"/>
              <a:t>SOLUTIONS</a:t>
            </a:r>
          </a:p>
        </p:txBody>
      </p:sp>
      <p:sp>
        <p:nvSpPr>
          <p:cNvPr id="3" name="Segnaposto contenuto 2">
            <a:extLst>
              <a:ext uri="{FF2B5EF4-FFF2-40B4-BE49-F238E27FC236}">
                <a16:creationId xmlns:a16="http://schemas.microsoft.com/office/drawing/2014/main" id="{71D26F34-3AE8-8866-F622-1D6B240B0DE4}"/>
              </a:ext>
            </a:extLst>
          </p:cNvPr>
          <p:cNvSpPr>
            <a:spLocks noGrp="1"/>
          </p:cNvSpPr>
          <p:nvPr>
            <p:ph idx="1"/>
          </p:nvPr>
        </p:nvSpPr>
        <p:spPr/>
        <p:txBody>
          <a:bodyPr>
            <a:normAutofit lnSpcReduction="10000"/>
          </a:bodyPr>
          <a:lstStyle/>
          <a:p>
            <a:pPr marL="0" indent="0" fontAlgn="base">
              <a:buNone/>
            </a:pPr>
            <a:r>
              <a:rPr lang="en-US" b="1" i="0" dirty="0">
                <a:solidFill>
                  <a:srgbClr val="000000"/>
                </a:solidFill>
                <a:effectLst/>
              </a:rPr>
              <a:t>AIM NEED: </a:t>
            </a:r>
            <a:r>
              <a:rPr lang="en-US" b="0" i="0" dirty="0">
                <a:effectLst/>
              </a:rPr>
              <a:t>Students need to have more knowledge before the start of the pre-training.</a:t>
            </a:r>
          </a:p>
          <a:p>
            <a:pPr marL="0" indent="0" fontAlgn="base">
              <a:buNone/>
            </a:pPr>
            <a:r>
              <a:rPr lang="en-US" b="0" i="0" dirty="0">
                <a:solidFill>
                  <a:srgbClr val="000000"/>
                </a:solidFill>
                <a:effectLst/>
              </a:rPr>
              <a:t> </a:t>
            </a:r>
            <a:r>
              <a:rPr lang="en-US" b="1" i="0" dirty="0">
                <a:solidFill>
                  <a:srgbClr val="000000"/>
                </a:solidFill>
                <a:effectLst/>
              </a:rPr>
              <a:t>SOLUTION: </a:t>
            </a:r>
            <a:r>
              <a:rPr lang="en-US" b="0" i="0" dirty="0">
                <a:effectLst/>
              </a:rPr>
              <a:t>Provide interactive materials to learn-alone</a:t>
            </a:r>
            <a:r>
              <a:rPr lang="en-US" b="0" i="0" dirty="0">
                <a:solidFill>
                  <a:srgbClr val="000000"/>
                </a:solidFill>
                <a:effectLst/>
              </a:rPr>
              <a:t>.</a:t>
            </a:r>
          </a:p>
          <a:p>
            <a:pPr marL="0" indent="0" fontAlgn="base">
              <a:buNone/>
            </a:pPr>
            <a:r>
              <a:rPr lang="en-US" b="1" i="0" dirty="0">
                <a:solidFill>
                  <a:srgbClr val="000000"/>
                </a:solidFill>
                <a:effectLst/>
              </a:rPr>
              <a:t>SOLUTION DESCRI</a:t>
            </a:r>
            <a:r>
              <a:rPr lang="en-US" b="1" dirty="0">
                <a:solidFill>
                  <a:srgbClr val="000000"/>
                </a:solidFill>
              </a:rPr>
              <a:t>PTION: </a:t>
            </a:r>
            <a:r>
              <a:rPr lang="en-US" dirty="0">
                <a:solidFill>
                  <a:srgbClr val="000000"/>
                </a:solidFill>
              </a:rPr>
              <a:t>The student can be part of an immersive experience: with the use a graphical interface, he can participate in a training simulation; in addition, he could interact with the surrounding environment, make choices and receive feedback, in order to increasing realism.</a:t>
            </a:r>
          </a:p>
          <a:p>
            <a:pPr marL="0" indent="0" fontAlgn="base">
              <a:buNone/>
            </a:pPr>
            <a:r>
              <a:rPr lang="en-US" b="1" i="0" dirty="0">
                <a:solidFill>
                  <a:srgbClr val="000000"/>
                </a:solidFill>
                <a:effectLst/>
              </a:rPr>
              <a:t>WHY WE </a:t>
            </a:r>
            <a:r>
              <a:rPr lang="en-US" b="1" dirty="0">
                <a:solidFill>
                  <a:srgbClr val="000000"/>
                </a:solidFill>
              </a:rPr>
              <a:t>SELECT IT: </a:t>
            </a:r>
            <a:r>
              <a:rPr lang="en-US" b="1" i="0" dirty="0">
                <a:solidFill>
                  <a:srgbClr val="000000"/>
                </a:solidFill>
                <a:effectLst/>
              </a:rPr>
              <a:t> </a:t>
            </a:r>
            <a:r>
              <a:rPr lang="en-US" i="0" dirty="0">
                <a:solidFill>
                  <a:srgbClr val="000000"/>
                </a:solidFill>
                <a:effectLst/>
              </a:rPr>
              <a:t>Most of the students interviewed expressed their feeling of inexperience at the beginning of the internship; moreover, the interview with the extreme user showed that the individual preparation for the pre thyroid greatly increases the learning during the internship.</a:t>
            </a:r>
            <a:endParaRPr lang="it-IT" b="0" i="0" dirty="0">
              <a:solidFill>
                <a:srgbClr val="000000"/>
              </a:solidFill>
              <a:effectLst/>
            </a:endParaRPr>
          </a:p>
        </p:txBody>
      </p:sp>
    </p:spTree>
    <p:extLst>
      <p:ext uri="{BB962C8B-B14F-4D97-AF65-F5344CB8AC3E}">
        <p14:creationId xmlns:p14="http://schemas.microsoft.com/office/powerpoint/2010/main" val="164361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8C81EC-F885-3F47-514B-9E5DE8412188}"/>
              </a:ext>
            </a:extLst>
          </p:cNvPr>
          <p:cNvSpPr>
            <a:spLocks noGrp="1"/>
          </p:cNvSpPr>
          <p:nvPr>
            <p:ph type="title"/>
          </p:nvPr>
        </p:nvSpPr>
        <p:spPr/>
        <p:txBody>
          <a:bodyPr/>
          <a:lstStyle/>
          <a:p>
            <a:pPr algn="ctr"/>
            <a:r>
              <a:rPr lang="it-IT" dirty="0"/>
              <a:t>Project name and </a:t>
            </a:r>
            <a:r>
              <a:rPr lang="it-IT" dirty="0" err="1"/>
              <a:t>value</a:t>
            </a:r>
            <a:r>
              <a:rPr lang="it-IT" dirty="0"/>
              <a:t> </a:t>
            </a:r>
            <a:r>
              <a:rPr lang="it-IT" dirty="0" err="1"/>
              <a:t>proposition</a:t>
            </a:r>
            <a:endParaRPr lang="it-IT" dirty="0"/>
          </a:p>
        </p:txBody>
      </p:sp>
      <p:sp>
        <p:nvSpPr>
          <p:cNvPr id="3" name="Segnaposto contenuto 2">
            <a:extLst>
              <a:ext uri="{FF2B5EF4-FFF2-40B4-BE49-F238E27FC236}">
                <a16:creationId xmlns:a16="http://schemas.microsoft.com/office/drawing/2014/main" id="{BE26BED0-A2B8-B1F7-AD8D-44E5087E6847}"/>
              </a:ext>
            </a:extLst>
          </p:cNvPr>
          <p:cNvSpPr>
            <a:spLocks noGrp="1"/>
          </p:cNvSpPr>
          <p:nvPr>
            <p:ph idx="1"/>
          </p:nvPr>
        </p:nvSpPr>
        <p:spPr>
          <a:xfrm>
            <a:off x="700635" y="2447043"/>
            <a:ext cx="10691265" cy="1963914"/>
          </a:xfrm>
        </p:spPr>
        <p:txBody>
          <a:bodyPr/>
          <a:lstStyle/>
          <a:p>
            <a:pPr marL="0" indent="0">
              <a:buNone/>
            </a:pPr>
            <a:r>
              <a:rPr lang="it-IT" b="1" dirty="0"/>
              <a:t>PROJECT NAME:</a:t>
            </a:r>
            <a:r>
              <a:rPr lang="it-IT" dirty="0"/>
              <a:t> </a:t>
            </a:r>
            <a:r>
              <a:rPr lang="it-IT" dirty="0" err="1"/>
              <a:t>Medical</a:t>
            </a:r>
            <a:r>
              <a:rPr lang="it-IT" dirty="0"/>
              <a:t> Reality</a:t>
            </a:r>
          </a:p>
          <a:p>
            <a:pPr marL="0" indent="0">
              <a:buNone/>
            </a:pPr>
            <a:r>
              <a:rPr lang="it-IT" b="1" dirty="0"/>
              <a:t>HOW THE TEAM LAND ON THE NAME: </a:t>
            </a:r>
            <a:r>
              <a:rPr lang="en-US" b="1" dirty="0"/>
              <a:t>T</a:t>
            </a:r>
            <a:r>
              <a:rPr lang="en-US" dirty="0"/>
              <a:t>he name of the project is the fusion of the two basic concepts of the project itself: the study in the medical field and virtual reality. </a:t>
            </a:r>
            <a:endParaRPr lang="en-US" sz="1800" b="0" i="0" u="none" strike="noStrike" baseline="0" dirty="0">
              <a:solidFill>
                <a:srgbClr val="000000"/>
              </a:solidFill>
              <a:latin typeface="Calibri" panose="020F0502020204030204" pitchFamily="34" charset="0"/>
            </a:endParaRPr>
          </a:p>
          <a:p>
            <a:pPr marL="0" indent="0">
              <a:buNone/>
            </a:pPr>
            <a:r>
              <a:rPr lang="it-IT" b="1" dirty="0"/>
              <a:t>VALUE PROPOSITION: </a:t>
            </a:r>
            <a:r>
              <a:rPr lang="it-IT" dirty="0"/>
              <a:t>Train on Bytes </a:t>
            </a:r>
            <a:r>
              <a:rPr lang="it-IT" dirty="0" err="1"/>
              <a:t>before</a:t>
            </a:r>
            <a:r>
              <a:rPr lang="it-IT" dirty="0"/>
              <a:t> training on </a:t>
            </a:r>
            <a:r>
              <a:rPr lang="it-IT" dirty="0" err="1"/>
              <a:t>real</a:t>
            </a:r>
            <a:r>
              <a:rPr lang="it-IT" dirty="0"/>
              <a:t> bodies.</a:t>
            </a:r>
          </a:p>
        </p:txBody>
      </p:sp>
    </p:spTree>
    <p:extLst>
      <p:ext uri="{BB962C8B-B14F-4D97-AF65-F5344CB8AC3E}">
        <p14:creationId xmlns:p14="http://schemas.microsoft.com/office/powerpoint/2010/main" val="384381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C489C7-C5BC-5C26-C31E-BAE88ECCE647}"/>
              </a:ext>
            </a:extLst>
          </p:cNvPr>
          <p:cNvSpPr>
            <a:spLocks noGrp="1"/>
          </p:cNvSpPr>
          <p:nvPr>
            <p:ph type="title"/>
          </p:nvPr>
        </p:nvSpPr>
        <p:spPr>
          <a:xfrm>
            <a:off x="700635" y="922096"/>
            <a:ext cx="10691265" cy="795493"/>
          </a:xfrm>
        </p:spPr>
        <p:txBody>
          <a:bodyPr/>
          <a:lstStyle/>
          <a:p>
            <a:pPr algn="ctr"/>
            <a:r>
              <a:rPr lang="it-IT" dirty="0"/>
              <a:t>DOMAIN OF INTEREST </a:t>
            </a:r>
          </a:p>
        </p:txBody>
      </p:sp>
      <p:sp>
        <p:nvSpPr>
          <p:cNvPr id="3" name="Segnaposto contenuto 2">
            <a:extLst>
              <a:ext uri="{FF2B5EF4-FFF2-40B4-BE49-F238E27FC236}">
                <a16:creationId xmlns:a16="http://schemas.microsoft.com/office/drawing/2014/main" id="{9660CE73-96C7-33B1-0D5E-5B12D34707AB}"/>
              </a:ext>
            </a:extLst>
          </p:cNvPr>
          <p:cNvSpPr>
            <a:spLocks noGrp="1"/>
          </p:cNvSpPr>
          <p:nvPr>
            <p:ph idx="1"/>
          </p:nvPr>
        </p:nvSpPr>
        <p:spPr/>
        <p:txBody>
          <a:bodyPr>
            <a:normAutofit/>
          </a:bodyPr>
          <a:lstStyle/>
          <a:p>
            <a:pPr marL="0" indent="0">
              <a:buNone/>
            </a:pPr>
            <a:r>
              <a:rPr lang="it-IT" dirty="0" err="1"/>
              <a:t>We</a:t>
            </a:r>
            <a:r>
              <a:rPr lang="it-IT" dirty="0"/>
              <a:t> </a:t>
            </a:r>
            <a:r>
              <a:rPr lang="it-IT" dirty="0" err="1"/>
              <a:t>chose</a:t>
            </a:r>
            <a:r>
              <a:rPr lang="it-IT" dirty="0"/>
              <a:t> the </a:t>
            </a:r>
            <a:r>
              <a:rPr lang="it-IT" dirty="0" err="1"/>
              <a:t>preparation</a:t>
            </a:r>
            <a:r>
              <a:rPr lang="it-IT" dirty="0"/>
              <a:t> of </a:t>
            </a:r>
            <a:r>
              <a:rPr lang="it-IT" dirty="0" err="1"/>
              <a:t>medical</a:t>
            </a:r>
            <a:r>
              <a:rPr lang="it-IT" dirty="0"/>
              <a:t> </a:t>
            </a:r>
            <a:r>
              <a:rPr lang="it-IT" dirty="0" err="1"/>
              <a:t>pre</a:t>
            </a:r>
            <a:r>
              <a:rPr lang="it-IT" dirty="0"/>
              <a:t>-trainings, </a:t>
            </a:r>
            <a:r>
              <a:rPr lang="it-IT" dirty="0" err="1"/>
              <a:t>because</a:t>
            </a:r>
            <a:r>
              <a:rPr lang="it-IT" dirty="0"/>
              <a:t> </a:t>
            </a:r>
            <a:r>
              <a:rPr lang="it-IT" dirty="0" err="1"/>
              <a:t>we</a:t>
            </a:r>
            <a:r>
              <a:rPr lang="it-IT" dirty="0"/>
              <a:t> thought </a:t>
            </a:r>
            <a:r>
              <a:rPr lang="it-IT" dirty="0" err="1"/>
              <a:t>it</a:t>
            </a:r>
            <a:r>
              <a:rPr lang="it-IT" dirty="0"/>
              <a:t> </a:t>
            </a:r>
            <a:r>
              <a:rPr lang="it-IT" dirty="0" err="1"/>
              <a:t>could</a:t>
            </a:r>
            <a:r>
              <a:rPr lang="it-IT" dirty="0"/>
              <a:t> </a:t>
            </a:r>
            <a:r>
              <a:rPr lang="it-IT" dirty="0" err="1"/>
              <a:t>improve</a:t>
            </a:r>
            <a:r>
              <a:rPr lang="it-IT" dirty="0"/>
              <a:t> the daily activities </a:t>
            </a:r>
            <a:r>
              <a:rPr lang="it-IT" dirty="0" err="1"/>
              <a:t>that</a:t>
            </a:r>
            <a:r>
              <a:rPr lang="it-IT" dirty="0"/>
              <a:t> a medicine </a:t>
            </a:r>
            <a:r>
              <a:rPr lang="it-IT" dirty="0" err="1"/>
              <a:t>student</a:t>
            </a:r>
            <a:r>
              <a:rPr lang="it-IT" dirty="0"/>
              <a:t> </a:t>
            </a:r>
            <a:r>
              <a:rPr lang="it-IT" dirty="0" err="1"/>
              <a:t>does</a:t>
            </a:r>
            <a:r>
              <a:rPr lang="it-IT" dirty="0"/>
              <a:t>.</a:t>
            </a:r>
          </a:p>
          <a:p>
            <a:pPr marL="0" indent="0">
              <a:buNone/>
            </a:pPr>
            <a:r>
              <a:rPr lang="en-US" dirty="0"/>
              <a:t>Based on the additional interviews, we focused our attention on post-graduate surgery pre-trainings.</a:t>
            </a:r>
            <a:endParaRPr lang="it-IT" dirty="0"/>
          </a:p>
        </p:txBody>
      </p:sp>
    </p:spTree>
    <p:extLst>
      <p:ext uri="{BB962C8B-B14F-4D97-AF65-F5344CB8AC3E}">
        <p14:creationId xmlns:p14="http://schemas.microsoft.com/office/powerpoint/2010/main" val="762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C47E6AF-43A9-8CEC-ED6A-0D1BAE57310C}"/>
              </a:ext>
            </a:extLst>
          </p:cNvPr>
          <p:cNvSpPr>
            <a:spLocks noGrp="1"/>
          </p:cNvSpPr>
          <p:nvPr>
            <p:ph type="title"/>
          </p:nvPr>
        </p:nvSpPr>
        <p:spPr>
          <a:xfrm>
            <a:off x="7992709" y="895448"/>
            <a:ext cx="3619697" cy="1919469"/>
          </a:xfrm>
        </p:spPr>
        <p:txBody>
          <a:bodyPr vert="horz" lIns="91440" tIns="45720" rIns="91440" bIns="45720" rtlCol="0">
            <a:normAutofit/>
          </a:bodyPr>
          <a:lstStyle/>
          <a:p>
            <a:r>
              <a:rPr lang="en-US" dirty="0" err="1"/>
              <a:t>ElELENA</a:t>
            </a:r>
            <a:r>
              <a:rPr lang="en-US" dirty="0"/>
              <a:t> BARRILE</a:t>
            </a:r>
          </a:p>
        </p:txBody>
      </p:sp>
      <p:pic>
        <p:nvPicPr>
          <p:cNvPr id="6" name="Immagine 5" descr="Immagine che contiene testo, persona, interni, uomo&#10;&#10;Descrizione generata automaticamente">
            <a:extLst>
              <a:ext uri="{FF2B5EF4-FFF2-40B4-BE49-F238E27FC236}">
                <a16:creationId xmlns:a16="http://schemas.microsoft.com/office/drawing/2014/main" id="{46A6691A-D439-3905-8C7B-E07892C62525}"/>
              </a:ext>
            </a:extLst>
          </p:cNvPr>
          <p:cNvPicPr>
            <a:picLocks noChangeAspect="1"/>
          </p:cNvPicPr>
          <p:nvPr/>
        </p:nvPicPr>
        <p:blipFill rotWithShape="1">
          <a:blip r:embed="rId2">
            <a:extLst>
              <a:ext uri="{28A0092B-C50C-407E-A947-70E740481C1C}">
                <a14:useLocalDpi xmlns:a14="http://schemas.microsoft.com/office/drawing/2010/main" val="0"/>
              </a:ext>
            </a:extLst>
          </a:blip>
          <a:srcRect l="22575" r="16625"/>
          <a:stretch/>
        </p:blipFill>
        <p:spPr>
          <a:xfrm>
            <a:off x="20" y="10"/>
            <a:ext cx="7315180" cy="6857984"/>
          </a:xfrm>
          <a:prstGeom prst="rect">
            <a:avLst/>
          </a:prstGeom>
        </p:spPr>
      </p:pic>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39D7BE6D-7885-83FF-43FC-144574E18AAE}"/>
              </a:ext>
            </a:extLst>
          </p:cNvPr>
          <p:cNvSpPr>
            <a:spLocks noGrp="1"/>
          </p:cNvSpPr>
          <p:nvPr>
            <p:ph idx="1"/>
          </p:nvPr>
        </p:nvSpPr>
        <p:spPr>
          <a:xfrm>
            <a:off x="7991572" y="2823015"/>
            <a:ext cx="3581303" cy="3554891"/>
          </a:xfrm>
        </p:spPr>
        <p:txBody>
          <a:bodyPr vert="horz" lIns="91440" tIns="45720" rIns="91440" bIns="45720" rtlCol="0">
            <a:normAutofit/>
          </a:bodyPr>
          <a:lstStyle/>
          <a:p>
            <a:pPr marL="0" indent="0">
              <a:lnSpc>
                <a:spcPct val="110000"/>
              </a:lnSpc>
              <a:buNone/>
            </a:pPr>
            <a:r>
              <a:rPr lang="it-IT" dirty="0" err="1"/>
              <a:t>Interviewed</a:t>
            </a:r>
            <a:r>
              <a:rPr lang="it-IT" dirty="0"/>
              <a:t> by Lorenzo and with Benito </a:t>
            </a:r>
            <a:r>
              <a:rPr lang="it-IT" dirty="0" err="1"/>
              <a:t>taking</a:t>
            </a:r>
            <a:r>
              <a:rPr lang="it-IT" dirty="0"/>
              <a:t> notes, </a:t>
            </a:r>
            <a:r>
              <a:rPr lang="it-IT" dirty="0" err="1"/>
              <a:t>she</a:t>
            </a:r>
            <a:r>
              <a:rPr lang="it-IT" dirty="0"/>
              <a:t> </a:t>
            </a:r>
            <a:r>
              <a:rPr lang="it-IT" dirty="0" err="1"/>
              <a:t>is</a:t>
            </a:r>
            <a:r>
              <a:rPr lang="it-IT" dirty="0"/>
              <a:t> a 26 </a:t>
            </a:r>
            <a:r>
              <a:rPr lang="it-IT" dirty="0" err="1"/>
              <a:t>years</a:t>
            </a:r>
            <a:r>
              <a:rPr lang="it-IT" dirty="0"/>
              <a:t> </a:t>
            </a:r>
            <a:r>
              <a:rPr lang="it-IT" dirty="0" err="1"/>
              <a:t>old</a:t>
            </a:r>
            <a:r>
              <a:rPr lang="it-IT" dirty="0"/>
              <a:t> </a:t>
            </a:r>
            <a:r>
              <a:rPr lang="it-IT" dirty="0" err="1"/>
              <a:t>at</a:t>
            </a:r>
            <a:r>
              <a:rPr lang="it-IT" dirty="0"/>
              <a:t> </a:t>
            </a:r>
            <a:r>
              <a:rPr lang="it-IT" dirty="0" err="1"/>
              <a:t>her</a:t>
            </a:r>
            <a:r>
              <a:rPr lang="it-IT" dirty="0"/>
              <a:t> last </a:t>
            </a:r>
            <a:r>
              <a:rPr lang="it-IT" dirty="0" err="1"/>
              <a:t>year</a:t>
            </a:r>
            <a:r>
              <a:rPr lang="it-IT" dirty="0"/>
              <a:t> of medicine studies, </a:t>
            </a:r>
            <a:r>
              <a:rPr lang="en-US" dirty="0"/>
              <a:t>who has had several training experiences also in the field of surgery</a:t>
            </a:r>
            <a:r>
              <a:rPr lang="it-IT" dirty="0"/>
              <a:t>. </a:t>
            </a:r>
            <a:r>
              <a:rPr lang="en-US" dirty="0"/>
              <a:t>During Covid period she could not do any training because of the emergency.</a:t>
            </a:r>
            <a:endParaRPr lang="it-IT" dirty="0"/>
          </a:p>
        </p:txBody>
      </p:sp>
    </p:spTree>
    <p:extLst>
      <p:ext uri="{BB962C8B-B14F-4D97-AF65-F5344CB8AC3E}">
        <p14:creationId xmlns:p14="http://schemas.microsoft.com/office/powerpoint/2010/main" val="156274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C47E6AF-43A9-8CEC-ED6A-0D1BAE57310C}"/>
              </a:ext>
            </a:extLst>
          </p:cNvPr>
          <p:cNvSpPr>
            <a:spLocks noGrp="1"/>
          </p:cNvSpPr>
          <p:nvPr>
            <p:ph type="title"/>
          </p:nvPr>
        </p:nvSpPr>
        <p:spPr>
          <a:xfrm>
            <a:off x="695324" y="897752"/>
            <a:ext cx="3601757" cy="1955927"/>
          </a:xfrm>
        </p:spPr>
        <p:txBody>
          <a:bodyPr vert="horz" lIns="91440" tIns="45720" rIns="91440" bIns="45720" rtlCol="0">
            <a:normAutofit/>
          </a:bodyPr>
          <a:lstStyle/>
          <a:p>
            <a:r>
              <a:rPr lang="it-IT" dirty="0"/>
              <a:t>VINCENZO IANNIBELLI</a:t>
            </a:r>
            <a:endParaRPr lang="en-US" dirty="0"/>
          </a:p>
        </p:txBody>
      </p:sp>
      <p:cxnSp>
        <p:nvCxnSpPr>
          <p:cNvPr id="38" name="Straight Connector 3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39D7BE6D-7885-83FF-43FC-144574E18AAE}"/>
              </a:ext>
            </a:extLst>
          </p:cNvPr>
          <p:cNvSpPr>
            <a:spLocks noGrp="1"/>
          </p:cNvSpPr>
          <p:nvPr>
            <p:ph idx="1"/>
          </p:nvPr>
        </p:nvSpPr>
        <p:spPr>
          <a:xfrm>
            <a:off x="386226" y="2568515"/>
            <a:ext cx="2872627" cy="3391733"/>
          </a:xfrm>
        </p:spPr>
        <p:txBody>
          <a:bodyPr vert="horz" lIns="91440" tIns="45720" rIns="91440" bIns="45720" rtlCol="0">
            <a:normAutofit/>
          </a:bodyPr>
          <a:lstStyle/>
          <a:p>
            <a:pPr marL="0" indent="0">
              <a:lnSpc>
                <a:spcPct val="110000"/>
              </a:lnSpc>
              <a:buNone/>
            </a:pPr>
            <a:r>
              <a:rPr lang="it-IT" sz="1700" dirty="0" err="1"/>
              <a:t>Interviewed</a:t>
            </a:r>
            <a:r>
              <a:rPr lang="it-IT" sz="1700" dirty="0"/>
              <a:t> by Lorenzo and with Luca </a:t>
            </a:r>
            <a:r>
              <a:rPr lang="it-IT" sz="1700" dirty="0" err="1"/>
              <a:t>taking</a:t>
            </a:r>
            <a:r>
              <a:rPr lang="it-IT" sz="1700" dirty="0"/>
              <a:t> notes, He </a:t>
            </a:r>
            <a:r>
              <a:rPr lang="it-IT" sz="1700" dirty="0" err="1"/>
              <a:t>is</a:t>
            </a:r>
            <a:r>
              <a:rPr lang="it-IT" sz="1700" dirty="0"/>
              <a:t> a 29 </a:t>
            </a:r>
            <a:r>
              <a:rPr lang="it-IT" sz="1700" dirty="0" err="1"/>
              <a:t>year</a:t>
            </a:r>
            <a:r>
              <a:rPr lang="it-IT" sz="1700" dirty="0"/>
              <a:t> </a:t>
            </a:r>
            <a:r>
              <a:rPr lang="it-IT" sz="1700" dirty="0" err="1"/>
              <a:t>old</a:t>
            </a:r>
            <a:r>
              <a:rPr lang="en-US" sz="1700" dirty="0"/>
              <a:t> at the specialization in </a:t>
            </a:r>
            <a:r>
              <a:rPr lang="en-US" sz="1700" dirty="0" err="1"/>
              <a:t>radiodiagnostics</a:t>
            </a:r>
            <a:r>
              <a:rPr lang="it-IT" sz="1700" dirty="0"/>
              <a:t>. </a:t>
            </a:r>
            <a:r>
              <a:rPr lang="en-US" sz="1700" dirty="0"/>
              <a:t>He has many years of experience in both theoretical and practical fields</a:t>
            </a:r>
            <a:endParaRPr lang="it-IT" sz="1700" dirty="0"/>
          </a:p>
        </p:txBody>
      </p:sp>
      <p:pic>
        <p:nvPicPr>
          <p:cNvPr id="6" name="Immagine 5">
            <a:extLst>
              <a:ext uri="{FF2B5EF4-FFF2-40B4-BE49-F238E27FC236}">
                <a16:creationId xmlns:a16="http://schemas.microsoft.com/office/drawing/2014/main" id="{B096B9F9-25D5-AC18-52AE-CD0ABA0E580F}"/>
              </a:ext>
            </a:extLst>
          </p:cNvPr>
          <p:cNvPicPr>
            <a:picLocks noChangeAspect="1"/>
          </p:cNvPicPr>
          <p:nvPr/>
        </p:nvPicPr>
        <p:blipFill rotWithShape="1">
          <a:blip r:embed="rId2">
            <a:extLst>
              <a:ext uri="{28A0092B-C50C-407E-A947-70E740481C1C}">
                <a14:useLocalDpi xmlns:a14="http://schemas.microsoft.com/office/drawing/2010/main" val="0"/>
              </a:ext>
            </a:extLst>
          </a:blip>
          <a:srcRect l="26130" r="25070" b="9151"/>
          <a:stretch/>
        </p:blipFill>
        <p:spPr>
          <a:xfrm>
            <a:off x="3645078" y="9"/>
            <a:ext cx="8546922" cy="6857991"/>
          </a:xfrm>
          <a:prstGeom prst="rect">
            <a:avLst/>
          </a:prstGeom>
        </p:spPr>
      </p:pic>
    </p:spTree>
    <p:extLst>
      <p:ext uri="{BB962C8B-B14F-4D97-AF65-F5344CB8AC3E}">
        <p14:creationId xmlns:p14="http://schemas.microsoft.com/office/powerpoint/2010/main" val="21180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05DD5A-6F26-4C76-A9F4-98EF127ADF1F}"/>
              </a:ext>
            </a:extLst>
          </p:cNvPr>
          <p:cNvSpPr>
            <a:spLocks noGrp="1"/>
          </p:cNvSpPr>
          <p:nvPr>
            <p:ph type="title"/>
          </p:nvPr>
        </p:nvSpPr>
        <p:spPr>
          <a:xfrm>
            <a:off x="700635" y="922096"/>
            <a:ext cx="10691265" cy="947344"/>
          </a:xfrm>
        </p:spPr>
        <p:txBody>
          <a:bodyPr/>
          <a:lstStyle/>
          <a:p>
            <a:pPr algn="ctr"/>
            <a:r>
              <a:rPr lang="it-IT" dirty="0"/>
              <a:t>ADDITTIONAL LEARNING AND RESULTS</a:t>
            </a:r>
          </a:p>
        </p:txBody>
      </p:sp>
      <p:sp>
        <p:nvSpPr>
          <p:cNvPr id="3" name="Segnaposto contenuto 2">
            <a:extLst>
              <a:ext uri="{FF2B5EF4-FFF2-40B4-BE49-F238E27FC236}">
                <a16:creationId xmlns:a16="http://schemas.microsoft.com/office/drawing/2014/main" id="{BB494D4F-9AFA-48F6-9BB5-C892C35B787E}"/>
              </a:ext>
            </a:extLst>
          </p:cNvPr>
          <p:cNvSpPr>
            <a:spLocks noGrp="1"/>
          </p:cNvSpPr>
          <p:nvPr>
            <p:ph idx="1"/>
          </p:nvPr>
        </p:nvSpPr>
        <p:spPr/>
        <p:txBody>
          <a:bodyPr/>
          <a:lstStyle/>
          <a:p>
            <a:pPr marL="0" indent="0">
              <a:buNone/>
            </a:pPr>
            <a:r>
              <a:rPr lang="en-US" dirty="0"/>
              <a:t>Both new respondents had a lot of experience in the medical field and were able to experience different types of training; since they studied in two distant parts of Italy, it emerged from the interviews that the approach to training was also different.</a:t>
            </a:r>
            <a:endParaRPr lang="it-IT" dirty="0"/>
          </a:p>
          <a:p>
            <a:pPr marL="0" indent="0">
              <a:buNone/>
            </a:pPr>
            <a:r>
              <a:rPr lang="en-US" dirty="0"/>
              <a:t>Both think that the theoretical part of their studies is greater than the practical part, with different points of view: Elena believes that it would be useful to have more hours of internship (as also emerged from previous interviews), while Vincenzo thinks that theoretical studies are very important also about the preparation for the training.</a:t>
            </a:r>
            <a:endParaRPr lang="it-IT" dirty="0"/>
          </a:p>
        </p:txBody>
      </p:sp>
    </p:spTree>
    <p:extLst>
      <p:ext uri="{BB962C8B-B14F-4D97-AF65-F5344CB8AC3E}">
        <p14:creationId xmlns:p14="http://schemas.microsoft.com/office/powerpoint/2010/main" val="311133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031853-3C1F-6652-2091-8153E150B03F}"/>
              </a:ext>
            </a:extLst>
          </p:cNvPr>
          <p:cNvSpPr>
            <a:spLocks noGrp="1"/>
          </p:cNvSpPr>
          <p:nvPr>
            <p:ph type="title"/>
          </p:nvPr>
        </p:nvSpPr>
        <p:spPr>
          <a:xfrm>
            <a:off x="750367" y="892898"/>
            <a:ext cx="10691265" cy="1371030"/>
          </a:xfrm>
        </p:spPr>
        <p:txBody>
          <a:bodyPr/>
          <a:lstStyle/>
          <a:p>
            <a:pPr algn="ctr"/>
            <a:r>
              <a:rPr lang="it-IT" dirty="0"/>
              <a:t>BRAINSTORMING</a:t>
            </a:r>
          </a:p>
        </p:txBody>
      </p:sp>
      <p:pic>
        <p:nvPicPr>
          <p:cNvPr id="7" name="Immagine 6" descr="Immagine che contiene testo, persona, uomo, interni&#10;&#10;Descrizione generata automaticamente">
            <a:extLst>
              <a:ext uri="{FF2B5EF4-FFF2-40B4-BE49-F238E27FC236}">
                <a16:creationId xmlns:a16="http://schemas.microsoft.com/office/drawing/2014/main" id="{76AEEFC9-4BA0-8127-00FC-EE5F893F0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2785"/>
            <a:ext cx="3233098" cy="4348747"/>
          </a:xfrm>
          <a:prstGeom prst="rect">
            <a:avLst/>
          </a:prstGeom>
        </p:spPr>
      </p:pic>
      <p:pic>
        <p:nvPicPr>
          <p:cNvPr id="9" name="Immagine 8" descr="Immagine che contiene testo, persona, uomo&#10;&#10;Descrizione generata automaticamente">
            <a:extLst>
              <a:ext uri="{FF2B5EF4-FFF2-40B4-BE49-F238E27FC236}">
                <a16:creationId xmlns:a16="http://schemas.microsoft.com/office/drawing/2014/main" id="{25E38BE1-3996-806B-F346-462049140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6793" y="1587158"/>
            <a:ext cx="2455207" cy="4348747"/>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D4EABCFC-DC69-339D-DCB2-FE8FF086D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3098" y="1587157"/>
            <a:ext cx="6503695" cy="4348747"/>
          </a:xfrm>
          <a:prstGeom prst="rect">
            <a:avLst/>
          </a:prstGeom>
        </p:spPr>
      </p:pic>
    </p:spTree>
    <p:extLst>
      <p:ext uri="{BB962C8B-B14F-4D97-AF65-F5344CB8AC3E}">
        <p14:creationId xmlns:p14="http://schemas.microsoft.com/office/powerpoint/2010/main" val="107575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2868D6-19CE-817C-5242-2299C370390C}"/>
              </a:ext>
            </a:extLst>
          </p:cNvPr>
          <p:cNvSpPr>
            <a:spLocks noGrp="1"/>
          </p:cNvSpPr>
          <p:nvPr>
            <p:ph type="title"/>
          </p:nvPr>
        </p:nvSpPr>
        <p:spPr>
          <a:xfrm>
            <a:off x="700635" y="922096"/>
            <a:ext cx="10691265" cy="1140384"/>
          </a:xfrm>
        </p:spPr>
        <p:txBody>
          <a:bodyPr/>
          <a:lstStyle/>
          <a:p>
            <a:pPr algn="ctr"/>
            <a:r>
              <a:rPr lang="it-IT" dirty="0"/>
              <a:t>DEEP USER NEED</a:t>
            </a:r>
          </a:p>
        </p:txBody>
      </p:sp>
      <p:sp>
        <p:nvSpPr>
          <p:cNvPr id="3" name="Segnaposto contenuto 2">
            <a:extLst>
              <a:ext uri="{FF2B5EF4-FFF2-40B4-BE49-F238E27FC236}">
                <a16:creationId xmlns:a16="http://schemas.microsoft.com/office/drawing/2014/main" id="{0A76400C-757D-E789-EE0D-7D2703D45698}"/>
              </a:ext>
            </a:extLst>
          </p:cNvPr>
          <p:cNvSpPr>
            <a:spLocks noGrp="1"/>
          </p:cNvSpPr>
          <p:nvPr>
            <p:ph idx="1"/>
          </p:nvPr>
        </p:nvSpPr>
        <p:spPr>
          <a:xfrm>
            <a:off x="700635" y="2124510"/>
            <a:ext cx="10691265" cy="2671011"/>
          </a:xfrm>
        </p:spPr>
        <p:txBody>
          <a:bodyPr>
            <a:normAutofit/>
          </a:bodyPr>
          <a:lstStyle/>
          <a:p>
            <a:pPr marL="457200" indent="-457200" fontAlgn="base">
              <a:buFont typeface="+mj-lt"/>
              <a:buAutoNum type="arabicPeriod"/>
            </a:pPr>
            <a:r>
              <a:rPr lang="en-US" b="0" i="0" dirty="0">
                <a:solidFill>
                  <a:srgbClr val="000000"/>
                </a:solidFill>
                <a:effectLst/>
              </a:rPr>
              <a:t>Students need to </a:t>
            </a:r>
            <a:r>
              <a:rPr lang="en-US" b="0" i="0" dirty="0" err="1">
                <a:solidFill>
                  <a:srgbClr val="000000"/>
                </a:solidFill>
                <a:effectLst/>
              </a:rPr>
              <a:t>partecipate</a:t>
            </a:r>
            <a:r>
              <a:rPr lang="en-US" b="0" i="0" dirty="0">
                <a:solidFill>
                  <a:srgbClr val="000000"/>
                </a:solidFill>
                <a:effectLst/>
              </a:rPr>
              <a:t> in the pre-training in a more efficient way (edited)</a:t>
            </a:r>
          </a:p>
          <a:p>
            <a:pPr lvl="1" fontAlgn="base"/>
            <a:r>
              <a:rPr lang="en-US" b="0" i="0" dirty="0">
                <a:solidFill>
                  <a:srgbClr val="000000"/>
                </a:solidFill>
                <a:effectLst/>
              </a:rPr>
              <a:t>Mannequins with more sensors</a:t>
            </a:r>
          </a:p>
          <a:p>
            <a:pPr lvl="1" fontAlgn="base"/>
            <a:r>
              <a:rPr lang="en-US" dirty="0">
                <a:solidFill>
                  <a:srgbClr val="000000"/>
                </a:solidFill>
              </a:rPr>
              <a:t>T</a:t>
            </a:r>
            <a:r>
              <a:rPr lang="en-US" b="0" i="0" dirty="0">
                <a:solidFill>
                  <a:srgbClr val="000000"/>
                </a:solidFill>
                <a:effectLst/>
              </a:rPr>
              <a:t>raining with volunteer patients for simple interventions</a:t>
            </a:r>
            <a:endParaRPr lang="en-US" dirty="0">
              <a:solidFill>
                <a:srgbClr val="000000"/>
              </a:solidFill>
            </a:endParaRPr>
          </a:p>
          <a:p>
            <a:pPr lvl="1" fontAlgn="base"/>
            <a:r>
              <a:rPr lang="en-US" dirty="0">
                <a:solidFill>
                  <a:srgbClr val="000000"/>
                </a:solidFill>
              </a:rPr>
              <a:t>T</a:t>
            </a:r>
            <a:r>
              <a:rPr lang="en-US" b="0" i="0" dirty="0">
                <a:solidFill>
                  <a:srgbClr val="000000"/>
                </a:solidFill>
                <a:effectLst/>
              </a:rPr>
              <a:t>alking mannequins with human actors</a:t>
            </a:r>
          </a:p>
          <a:p>
            <a:pPr lvl="1" fontAlgn="base"/>
            <a:r>
              <a:rPr lang="en-US" b="0" i="0" dirty="0">
                <a:solidFill>
                  <a:srgbClr val="000000"/>
                </a:solidFill>
                <a:effectLst/>
              </a:rPr>
              <a:t>Interactive displays on the various body parts and the human parameters</a:t>
            </a:r>
          </a:p>
          <a:p>
            <a:pPr lvl="1" fontAlgn="base"/>
            <a:r>
              <a:rPr lang="en-US" b="0" i="0" dirty="0">
                <a:solidFill>
                  <a:srgbClr val="000000"/>
                </a:solidFill>
                <a:effectLst/>
              </a:rPr>
              <a:t>Mannequins with different somatic characteristics</a:t>
            </a:r>
            <a:endParaRPr lang="en-US" b="0" i="0" dirty="0">
              <a:effectLst/>
              <a:latin typeface="Whitney"/>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370212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2868D6-19CE-817C-5242-2299C370390C}"/>
              </a:ext>
            </a:extLst>
          </p:cNvPr>
          <p:cNvSpPr>
            <a:spLocks noGrp="1"/>
          </p:cNvSpPr>
          <p:nvPr>
            <p:ph type="title"/>
          </p:nvPr>
        </p:nvSpPr>
        <p:spPr>
          <a:xfrm>
            <a:off x="700635" y="922096"/>
            <a:ext cx="10691265" cy="1140384"/>
          </a:xfrm>
        </p:spPr>
        <p:txBody>
          <a:bodyPr/>
          <a:lstStyle/>
          <a:p>
            <a:pPr algn="ctr"/>
            <a:r>
              <a:rPr lang="it-IT" dirty="0"/>
              <a:t>DEEP USER NEED</a:t>
            </a:r>
          </a:p>
        </p:txBody>
      </p:sp>
      <p:sp>
        <p:nvSpPr>
          <p:cNvPr id="3" name="Segnaposto contenuto 2">
            <a:extLst>
              <a:ext uri="{FF2B5EF4-FFF2-40B4-BE49-F238E27FC236}">
                <a16:creationId xmlns:a16="http://schemas.microsoft.com/office/drawing/2014/main" id="{0A76400C-757D-E789-EE0D-7D2703D45698}"/>
              </a:ext>
            </a:extLst>
          </p:cNvPr>
          <p:cNvSpPr>
            <a:spLocks noGrp="1"/>
          </p:cNvSpPr>
          <p:nvPr>
            <p:ph idx="1"/>
          </p:nvPr>
        </p:nvSpPr>
        <p:spPr>
          <a:xfrm>
            <a:off x="800100" y="2195763"/>
            <a:ext cx="10691265" cy="2466474"/>
          </a:xfrm>
        </p:spPr>
        <p:txBody>
          <a:bodyPr>
            <a:normAutofit/>
          </a:bodyPr>
          <a:lstStyle/>
          <a:p>
            <a:pPr marL="0" indent="0" fontAlgn="base">
              <a:buNone/>
            </a:pPr>
            <a:r>
              <a:rPr lang="en-US" dirty="0">
                <a:solidFill>
                  <a:srgbClr val="000000"/>
                </a:solidFill>
              </a:rPr>
              <a:t>2.    </a:t>
            </a:r>
            <a:r>
              <a:rPr lang="en-US" b="0" i="0" dirty="0">
                <a:solidFill>
                  <a:srgbClr val="000000"/>
                </a:solidFill>
                <a:effectLst/>
              </a:rPr>
              <a:t>Students need to spend more time in the pre-training</a:t>
            </a:r>
          </a:p>
          <a:p>
            <a:pPr lvl="1" fontAlgn="base"/>
            <a:r>
              <a:rPr lang="en-US" b="0" i="0" dirty="0">
                <a:effectLst/>
              </a:rPr>
              <a:t>Buy more rooms in the facility</a:t>
            </a:r>
          </a:p>
          <a:p>
            <a:pPr lvl="1" fontAlgn="base"/>
            <a:r>
              <a:rPr lang="en-US" b="0" i="0" dirty="0">
                <a:effectLst/>
              </a:rPr>
              <a:t>Dedicate sometimes during university lesson to practical exercises</a:t>
            </a:r>
          </a:p>
          <a:p>
            <a:pPr lvl="1" fontAlgn="base"/>
            <a:r>
              <a:rPr lang="en-US" b="0" i="0" dirty="0">
                <a:effectLst/>
              </a:rPr>
              <a:t>Working as groups instead of alone </a:t>
            </a:r>
          </a:p>
          <a:p>
            <a:pPr lvl="1" fontAlgn="base"/>
            <a:r>
              <a:rPr lang="en-US" b="0" i="0" dirty="0">
                <a:effectLst/>
              </a:rPr>
              <a:t>Provide students tools to try at home things that they will have to experiment in the trainings</a:t>
            </a:r>
          </a:p>
          <a:p>
            <a:pPr lvl="1" fontAlgn="base"/>
            <a:r>
              <a:rPr lang="it-IT" b="0" i="0" dirty="0" err="1">
                <a:effectLst/>
              </a:rPr>
              <a:t>Hire</a:t>
            </a:r>
            <a:r>
              <a:rPr lang="it-IT" b="0" i="0" dirty="0">
                <a:effectLst/>
              </a:rPr>
              <a:t> more tutors</a:t>
            </a:r>
            <a:endParaRPr lang="en-US" dirty="0"/>
          </a:p>
          <a:p>
            <a:pPr marL="0" indent="0">
              <a:buNone/>
            </a:pP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9252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2868D6-19CE-817C-5242-2299C370390C}"/>
              </a:ext>
            </a:extLst>
          </p:cNvPr>
          <p:cNvSpPr>
            <a:spLocks noGrp="1"/>
          </p:cNvSpPr>
          <p:nvPr>
            <p:ph type="title"/>
          </p:nvPr>
        </p:nvSpPr>
        <p:spPr>
          <a:xfrm>
            <a:off x="700635" y="922096"/>
            <a:ext cx="10691265" cy="1140384"/>
          </a:xfrm>
        </p:spPr>
        <p:txBody>
          <a:bodyPr/>
          <a:lstStyle/>
          <a:p>
            <a:pPr algn="ctr"/>
            <a:r>
              <a:rPr lang="it-IT" dirty="0"/>
              <a:t>DEEP USER NEED</a:t>
            </a:r>
          </a:p>
        </p:txBody>
      </p:sp>
      <p:sp>
        <p:nvSpPr>
          <p:cNvPr id="3" name="Segnaposto contenuto 2">
            <a:extLst>
              <a:ext uri="{FF2B5EF4-FFF2-40B4-BE49-F238E27FC236}">
                <a16:creationId xmlns:a16="http://schemas.microsoft.com/office/drawing/2014/main" id="{0A76400C-757D-E789-EE0D-7D2703D45698}"/>
              </a:ext>
            </a:extLst>
          </p:cNvPr>
          <p:cNvSpPr>
            <a:spLocks noGrp="1"/>
          </p:cNvSpPr>
          <p:nvPr>
            <p:ph idx="1"/>
          </p:nvPr>
        </p:nvSpPr>
        <p:spPr>
          <a:xfrm>
            <a:off x="700635" y="2225843"/>
            <a:ext cx="10691265" cy="2935706"/>
          </a:xfrm>
        </p:spPr>
        <p:txBody>
          <a:bodyPr>
            <a:normAutofit/>
          </a:bodyPr>
          <a:lstStyle/>
          <a:p>
            <a:pPr marL="457200" indent="-457200" fontAlgn="base">
              <a:buFont typeface="+mj-lt"/>
              <a:buAutoNum type="arabicPeriod" startAt="3"/>
            </a:pPr>
            <a:r>
              <a:rPr lang="en-US" b="0" i="0" dirty="0">
                <a:effectLst/>
              </a:rPr>
              <a:t>Students need to have more knowledge before the start of the pre-training</a:t>
            </a:r>
          </a:p>
          <a:p>
            <a:pPr lvl="1" fontAlgn="base"/>
            <a:r>
              <a:rPr lang="en-US" b="0" i="0" dirty="0">
                <a:effectLst/>
              </a:rPr>
              <a:t>Have a chance to see in the clinic the basics of medicine</a:t>
            </a:r>
          </a:p>
          <a:p>
            <a:pPr lvl="1" fontAlgn="base"/>
            <a:r>
              <a:rPr lang="en-US" b="0" i="0" dirty="0">
                <a:effectLst/>
              </a:rPr>
              <a:t>Provide interactive materials to learn-alone e.g. like book-games</a:t>
            </a:r>
          </a:p>
          <a:p>
            <a:pPr lvl="1" fontAlgn="base"/>
            <a:r>
              <a:rPr lang="en-US" b="0" i="0" dirty="0">
                <a:effectLst/>
              </a:rPr>
              <a:t>Give students videos where they can see the same operation they are going to perform in the pre-training</a:t>
            </a:r>
          </a:p>
          <a:p>
            <a:pPr lvl="1" fontAlgn="base"/>
            <a:r>
              <a:rPr lang="en-US" b="0" i="0" dirty="0">
                <a:effectLst/>
              </a:rPr>
              <a:t>Fake operations in classroom lessons where the doctor tries to replicate the thing on dead animals</a:t>
            </a:r>
          </a:p>
          <a:p>
            <a:pPr lvl="1" fontAlgn="base"/>
            <a:r>
              <a:rPr lang="en-US" b="0" i="0" dirty="0">
                <a:effectLst/>
              </a:rPr>
              <a:t>Making groups where the student who already learnt the basic can explain to newbie</a:t>
            </a:r>
            <a:endParaRPr lang="en-US" dirty="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06020735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TM04033925[[fn=Goccia]]</Template>
  <TotalTime>514</TotalTime>
  <Words>636</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Calisto MT</vt:lpstr>
      <vt:lpstr>Univers Condensed</vt:lpstr>
      <vt:lpstr>Whitney</vt:lpstr>
      <vt:lpstr>ChronicleVTI</vt:lpstr>
      <vt:lpstr>ASSIGNEMENT 2: needfinding</vt:lpstr>
      <vt:lpstr>DOMAIN OF INTEREST </vt:lpstr>
      <vt:lpstr>ElELENA BARRILE</vt:lpstr>
      <vt:lpstr>VINCENZO IANNIBELLI</vt:lpstr>
      <vt:lpstr>ADDITTIONAL LEARNING AND RESULTS</vt:lpstr>
      <vt:lpstr>BRAINSTORMING</vt:lpstr>
      <vt:lpstr>DEEP USER NEED</vt:lpstr>
      <vt:lpstr>DEEP USER NEED</vt:lpstr>
      <vt:lpstr>DEEP USER NEED</vt:lpstr>
      <vt:lpstr>SOLUTIONS</vt:lpstr>
      <vt:lpstr>Project name and value proposition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ASSIGNEMENT 1: needfinding</dc:title>
  <dc:creator>SCIARA LORENZO</dc:creator>
  <cp:lastModifiedBy>SCIARA LORENZO</cp:lastModifiedBy>
  <cp:revision>30</cp:revision>
  <dcterms:created xsi:type="dcterms:W3CDTF">2022-10-11T10:10:52Z</dcterms:created>
  <dcterms:modified xsi:type="dcterms:W3CDTF">2022-10-27T16:42:16Z</dcterms:modified>
</cp:coreProperties>
</file>