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82" r:id="rId3"/>
    <p:sldId id="283" r:id="rId4"/>
    <p:sldId id="284" r:id="rId5"/>
    <p:sldId id="285" r:id="rId6"/>
    <p:sldId id="292" r:id="rId7"/>
    <p:sldId id="286" r:id="rId8"/>
    <p:sldId id="287" r:id="rId9"/>
    <p:sldId id="288" r:id="rId10"/>
    <p:sldId id="289" r:id="rId11"/>
    <p:sldId id="290" r:id="rId12"/>
    <p:sldId id="299" r:id="rId13"/>
    <p:sldId id="293" r:id="rId14"/>
    <p:sldId id="294" r:id="rId15"/>
    <p:sldId id="296" r:id="rId16"/>
    <p:sldId id="298" r:id="rId17"/>
    <p:sldId id="295" r:id="rId18"/>
    <p:sldId id="301" r:id="rId19"/>
    <p:sldId id="30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FCEBE7C-59F0-4640-B2CD-45135A1F20D8}">
          <p14:sldIdLst>
            <p14:sldId id="256"/>
            <p14:sldId id="282"/>
            <p14:sldId id="283"/>
            <p14:sldId id="284"/>
            <p14:sldId id="285"/>
            <p14:sldId id="292"/>
            <p14:sldId id="286"/>
            <p14:sldId id="287"/>
            <p14:sldId id="288"/>
            <p14:sldId id="289"/>
            <p14:sldId id="290"/>
            <p14:sldId id="299"/>
            <p14:sldId id="293"/>
            <p14:sldId id="294"/>
            <p14:sldId id="296"/>
            <p14:sldId id="298"/>
            <p14:sldId id="295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6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6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1A48B7-60CD-369C-380D-3DCB2418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373" y="897752"/>
            <a:ext cx="4642389" cy="19559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ASSIGNEMENT 3: </a:t>
            </a:r>
            <a:b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STORYBOARD AND LOW-Fi </a:t>
            </a:r>
            <a:r>
              <a:rPr lang="en-US" sz="4000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PROTOTypes</a:t>
            </a:r>
            <a:endParaRPr lang="en-US" sz="4000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6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DB55F095-3808-D903-F0E5-CEA2C4A6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72" y="3429000"/>
            <a:ext cx="4642389" cy="19559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Marra</a:t>
            </a:r>
            <a:r>
              <a:rPr lang="en-US" dirty="0"/>
              <a:t> Benito (s295220)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Grande Francesco (s296962)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Rota Luca (s303941)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Sciara Lorenzo (s303462)</a:t>
            </a:r>
          </a:p>
        </p:txBody>
      </p:sp>
      <p:pic>
        <p:nvPicPr>
          <p:cNvPr id="57" name="Picture 3" descr="Struttura bianca">
            <a:extLst>
              <a:ext uri="{FF2B5EF4-FFF2-40B4-BE49-F238E27FC236}">
                <a16:creationId xmlns:a16="http://schemas.microsoft.com/office/drawing/2014/main" id="{0E2DEB4B-8875-9C19-6731-366C6084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00" b="1"/>
          <a:stretch/>
        </p:blipFill>
        <p:spPr>
          <a:xfrm>
            <a:off x="5619234" y="10"/>
            <a:ext cx="657276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30AEF-C354-5099-C7E3-210648D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A9F25F9-FA75-272C-325F-394CAC466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5" y="1835391"/>
            <a:ext cx="9438250" cy="4100513"/>
          </a:xfrm>
        </p:spPr>
      </p:pic>
    </p:spTree>
    <p:extLst>
      <p:ext uri="{BB962C8B-B14F-4D97-AF65-F5344CB8AC3E}">
        <p14:creationId xmlns:p14="http://schemas.microsoft.com/office/powerpoint/2010/main" val="193058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D05CF-8F9C-BB76-6CD4-F0C0522E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#1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A5A686-9D7D-2481-EB72-83DE97FF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27" y="1557287"/>
            <a:ext cx="5381745" cy="43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F5853-872E-01C7-39F9-2AF74E80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4464"/>
          </a:xfrm>
        </p:spPr>
        <p:txBody>
          <a:bodyPr/>
          <a:lstStyle/>
          <a:p>
            <a:pPr algn="ctr"/>
            <a:r>
              <a:rPr lang="it-IT" dirty="0"/>
              <a:t>PROS&amp;CONS PROTOTYPE #1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F8BE2-122D-9BD0-9E81-97462FED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>
            <a:normAutofit/>
          </a:bodyPr>
          <a:lstStyle/>
          <a:p>
            <a:pPr algn="just"/>
            <a:r>
              <a:rPr lang="it-IT" b="1" dirty="0"/>
              <a:t>PROS: </a:t>
            </a:r>
          </a:p>
          <a:p>
            <a:pPr lvl="1" algn="just"/>
            <a:r>
              <a:rPr lang="it-IT" dirty="0"/>
              <a:t>The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portable</a:t>
            </a:r>
            <a:r>
              <a:rPr lang="it-IT" dirty="0"/>
              <a:t> and with moderate price;</a:t>
            </a:r>
          </a:p>
          <a:p>
            <a:pPr lvl="1" algn="just"/>
            <a:r>
              <a:rPr lang="it-IT" dirty="0"/>
              <a:t>Different options are </a:t>
            </a:r>
            <a:r>
              <a:rPr lang="en-US" dirty="0"/>
              <a:t>clearly distinguishable</a:t>
            </a:r>
            <a:r>
              <a:rPr lang="it-IT" dirty="0"/>
              <a:t> and </a:t>
            </a:r>
            <a:r>
              <a:rPr lang="it-IT" dirty="0" err="1"/>
              <a:t>easly</a:t>
            </a:r>
            <a:r>
              <a:rPr lang="it-IT" dirty="0"/>
              <a:t> </a:t>
            </a:r>
            <a:r>
              <a:rPr lang="it-IT" dirty="0" err="1"/>
              <a:t>selectable</a:t>
            </a:r>
            <a:r>
              <a:rPr lang="it-IT" dirty="0"/>
              <a:t> with the touchscreen;</a:t>
            </a:r>
          </a:p>
          <a:p>
            <a:pPr lvl="1" algn="just"/>
            <a:r>
              <a:rPr lang="en-US" dirty="0"/>
              <a:t>Pages are clearly distinguished so that the user can always know where it is;</a:t>
            </a:r>
          </a:p>
          <a:p>
            <a:pPr lvl="1" algn="just"/>
            <a:r>
              <a:rPr lang="en-US" dirty="0"/>
              <a:t>User can do a login;</a:t>
            </a:r>
            <a:endParaRPr lang="it-IT" b="1" dirty="0"/>
          </a:p>
          <a:p>
            <a:pPr algn="just"/>
            <a:r>
              <a:rPr lang="it-IT" b="1" dirty="0"/>
              <a:t>CONS: </a:t>
            </a:r>
          </a:p>
          <a:p>
            <a:pPr lvl="1" algn="just"/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immersive;</a:t>
            </a:r>
          </a:p>
          <a:p>
            <a:pPr lvl="1" algn="just"/>
            <a:r>
              <a:rPr lang="it-IT" dirty="0"/>
              <a:t>User can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interact</a:t>
            </a:r>
            <a:r>
              <a:rPr lang="it-IT" dirty="0"/>
              <a:t> with touch screen;</a:t>
            </a:r>
          </a:p>
          <a:p>
            <a:pPr lvl="1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55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1E79D-4A26-D94E-39EA-DBB41120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226BF-424F-DFD6-3182-09451000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CONNECTION WITH STORYBOARD: </a:t>
            </a:r>
            <a:r>
              <a:rPr lang="en-US" dirty="0"/>
              <a:t>The prototype is connected with the storyboard because it represents the graphical interface that was not present in the storyboard  </a:t>
            </a:r>
          </a:p>
          <a:p>
            <a:r>
              <a:rPr lang="en-US" b="1" dirty="0"/>
              <a:t>CONNECTION WITH TASKS:</a:t>
            </a:r>
            <a:r>
              <a:rPr lang="en-US" dirty="0"/>
              <a:t> The prototype is perfectly connected with the tasks. More in deep the simple task is represented by figure 5, the moderate task is represented by figure 8 and the complex task is represented by figure 4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825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3E92D-B6AC-924A-F848-B932ABF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1744CD-239F-8798-74CC-57DD9CE7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739900"/>
            <a:ext cx="11698514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3E92D-B6AC-924A-F848-B932ABF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E16236-7F20-4456-B212-AAADD847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" y="1682750"/>
            <a:ext cx="12016888" cy="48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3E92D-B6AC-924A-F848-B932ABF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D0BACE-64AB-8855-1DC6-F1E595CF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1607611"/>
            <a:ext cx="12087225" cy="49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3E92D-B6AC-924A-F848-B932ABF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309192-B5BC-DDFA-754A-7449641FE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" y="1721911"/>
            <a:ext cx="12144452" cy="48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9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ED9DC-E600-331E-6B91-84A53424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02957"/>
          </a:xfrm>
        </p:spPr>
        <p:txBody>
          <a:bodyPr/>
          <a:lstStyle/>
          <a:p>
            <a:pPr algn="ctr"/>
            <a:r>
              <a:rPr lang="it-IT" dirty="0"/>
              <a:t>PROS&amp;CONS PROTOTYPE #2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F803C-4253-1DAF-9913-E86B46038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6716"/>
            <a:ext cx="10691265" cy="4132498"/>
          </a:xfrm>
        </p:spPr>
        <p:txBody>
          <a:bodyPr>
            <a:normAutofit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More immersive since people can interact with the experience using their hands directly;</a:t>
            </a:r>
          </a:p>
          <a:p>
            <a:pPr lvl="1"/>
            <a:r>
              <a:rPr lang="en-US" dirty="0"/>
              <a:t>Video recordings of the simulation can help  to analyze the students mistake in a very efficient way;</a:t>
            </a:r>
          </a:p>
          <a:p>
            <a:pPr lvl="1"/>
            <a:r>
              <a:rPr lang="en-US" dirty="0"/>
              <a:t>It provides a more detailed view during the simulation;</a:t>
            </a:r>
            <a:endParaRPr lang="en-US" b="1" dirty="0"/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Tiring to the eyes (virtual reality can't be used for long time); </a:t>
            </a:r>
          </a:p>
          <a:p>
            <a:pPr lvl="1"/>
            <a:r>
              <a:rPr lang="en-US" dirty="0"/>
              <a:t>Create a custom lesson requires more time since you have to scroll the book pages;</a:t>
            </a:r>
          </a:p>
          <a:p>
            <a:pPr lvl="1"/>
            <a:r>
              <a:rPr lang="en-US" dirty="0"/>
              <a:t>It may be portable but it’s not optimal to use everywhere;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63C71-09E3-3F05-BF50-7FCA3196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4199"/>
          </a:xfrm>
        </p:spPr>
        <p:txBody>
          <a:bodyPr/>
          <a:lstStyle/>
          <a:p>
            <a:pPr algn="ctr"/>
            <a:r>
              <a:rPr lang="it-IT" dirty="0"/>
              <a:t>CHOICE OF PROTOTYPE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84A636-ED20-66FF-5332-6CA31599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46" y="1788160"/>
            <a:ext cx="11293642" cy="414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chose prototype #2 because, although prototype #1 apparently has more pros than cons, since the main objective of the project is to provide the most interactive and immersive lessons possible, the prototype #2 responds better to this need. </a:t>
            </a:r>
          </a:p>
          <a:p>
            <a:pPr marL="0" indent="0">
              <a:buNone/>
            </a:pPr>
            <a:r>
              <a:rPr lang="en-US" dirty="0"/>
              <a:t>Furthermore, the menu presented by a scrollable book, in the prototype #2, is more user friendly as it seems like a study book for the med students. </a:t>
            </a:r>
          </a:p>
        </p:txBody>
      </p:sp>
    </p:spTree>
    <p:extLst>
      <p:ext uri="{BB962C8B-B14F-4D97-AF65-F5344CB8AC3E}">
        <p14:creationId xmlns:p14="http://schemas.microsoft.com/office/powerpoint/2010/main" val="255147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C81EC-F885-3F47-514B-9E5DE84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name and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proposition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26BED0-A2B8-B1F7-AD8D-44E5087E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47043"/>
            <a:ext cx="10691265" cy="3086010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PROJECT NAME:</a:t>
            </a:r>
            <a:r>
              <a:rPr lang="it-IT" dirty="0"/>
              <a:t> </a:t>
            </a:r>
            <a:r>
              <a:rPr lang="it-IT" dirty="0" err="1"/>
              <a:t>Medical</a:t>
            </a:r>
            <a:r>
              <a:rPr lang="it-IT" dirty="0"/>
              <a:t> Reality</a:t>
            </a:r>
          </a:p>
          <a:p>
            <a:pPr marL="0" indent="0">
              <a:buNone/>
            </a:pPr>
            <a:r>
              <a:rPr lang="it-IT" b="1" dirty="0"/>
              <a:t>VALUE PROPOSITION: </a:t>
            </a:r>
            <a:r>
              <a:rPr lang="it-IT" dirty="0"/>
              <a:t>Train on Bytes </a:t>
            </a:r>
            <a:r>
              <a:rPr lang="it-IT" dirty="0" err="1"/>
              <a:t>before</a:t>
            </a:r>
            <a:r>
              <a:rPr lang="it-IT" dirty="0"/>
              <a:t> training on </a:t>
            </a:r>
            <a:r>
              <a:rPr lang="it-IT" dirty="0" err="1"/>
              <a:t>real</a:t>
            </a:r>
            <a:r>
              <a:rPr lang="it-IT" dirty="0"/>
              <a:t> bodies.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PROBLEM: </a:t>
            </a:r>
            <a:r>
              <a:rPr lang="en-US" b="0" i="0" dirty="0">
                <a:effectLst/>
              </a:rPr>
              <a:t>Students need to have more knowledge before the start of the pre-training.</a:t>
            </a:r>
          </a:p>
          <a:p>
            <a:pPr marL="0" indent="0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SOLUTION: </a:t>
            </a:r>
            <a:r>
              <a:rPr lang="en-US" b="0" i="0" dirty="0">
                <a:effectLst/>
              </a:rPr>
              <a:t>Provide interactive materials to learn-alone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81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BADC8-F807-C674-51FC-362A92AC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TASks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A955B1-3DDD-DECB-D3F4-7857DA26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2185568"/>
          </a:xfrm>
        </p:spPr>
        <p:txBody>
          <a:bodyPr/>
          <a:lstStyle/>
          <a:p>
            <a:r>
              <a:rPr lang="it-IT" b="1" dirty="0"/>
              <a:t>SIMPLE TASK:</a:t>
            </a:r>
            <a:r>
              <a:rPr lang="it-IT" dirty="0"/>
              <a:t> Begin a new </a:t>
            </a:r>
            <a:r>
              <a:rPr lang="it-IT" dirty="0" err="1"/>
              <a:t>preparatory</a:t>
            </a:r>
            <a:r>
              <a:rPr lang="it-IT" dirty="0"/>
              <a:t> </a:t>
            </a:r>
            <a:r>
              <a:rPr lang="it-IT" dirty="0" err="1"/>
              <a:t>lesson</a:t>
            </a:r>
            <a:r>
              <a:rPr lang="it-IT" dirty="0"/>
              <a:t> to the </a:t>
            </a:r>
            <a:r>
              <a:rPr lang="it-IT" dirty="0" err="1"/>
              <a:t>pre</a:t>
            </a:r>
            <a:r>
              <a:rPr lang="it-IT" dirty="0"/>
              <a:t>-training</a:t>
            </a:r>
          </a:p>
          <a:p>
            <a:r>
              <a:rPr lang="it-IT" b="1" dirty="0"/>
              <a:t>MODERATE TASK:</a:t>
            </a:r>
            <a:r>
              <a:rPr lang="it-IT" dirty="0"/>
              <a:t> Share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to the professor</a:t>
            </a:r>
          </a:p>
          <a:p>
            <a:r>
              <a:rPr lang="it-IT" b="1" dirty="0"/>
              <a:t>COMPLEX TASK: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tips</a:t>
            </a:r>
            <a:r>
              <a:rPr lang="it-IT" dirty="0"/>
              <a:t> on future </a:t>
            </a:r>
            <a:r>
              <a:rPr lang="it-IT" dirty="0" err="1"/>
              <a:t>medical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-training </a:t>
            </a:r>
            <a:r>
              <a:rPr lang="it-IT" dirty="0" err="1"/>
              <a:t>lessons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demonstrated</a:t>
            </a:r>
            <a:r>
              <a:rPr lang="it-IT" dirty="0"/>
              <a:t> skills </a:t>
            </a:r>
          </a:p>
        </p:txBody>
      </p:sp>
    </p:spTree>
    <p:extLst>
      <p:ext uri="{BB962C8B-B14F-4D97-AF65-F5344CB8AC3E}">
        <p14:creationId xmlns:p14="http://schemas.microsoft.com/office/powerpoint/2010/main" val="23623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9B74D-E12D-0BBC-BE55-DB28410E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48" y="1055446"/>
            <a:ext cx="7134227" cy="1371030"/>
          </a:xfrm>
        </p:spPr>
        <p:txBody>
          <a:bodyPr/>
          <a:lstStyle/>
          <a:p>
            <a:pPr algn="ctr"/>
            <a:r>
              <a:rPr lang="it-IT" dirty="0"/>
              <a:t>storyboard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D8A3BB7-32E1-03A9-74A7-30256EDF2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922096"/>
            <a:ext cx="3471315" cy="5013807"/>
          </a:xfr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56BC298-357F-2544-7B90-B5EC4E8784F7}"/>
              </a:ext>
            </a:extLst>
          </p:cNvPr>
          <p:cNvSpPr txBox="1">
            <a:spLocks/>
          </p:cNvSpPr>
          <p:nvPr/>
        </p:nvSpPr>
        <p:spPr>
          <a:xfrm>
            <a:off x="4257673" y="2133599"/>
            <a:ext cx="7134227" cy="380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WHY:</a:t>
            </a:r>
            <a:r>
              <a:rPr lang="it-IT" dirty="0"/>
              <a:t> </a:t>
            </a:r>
            <a:r>
              <a:rPr lang="en-US" dirty="0"/>
              <a:t>These figures best express our idea</a:t>
            </a:r>
            <a:endParaRPr lang="it-IT" dirty="0"/>
          </a:p>
          <a:p>
            <a:r>
              <a:rPr lang="it-IT" b="1" dirty="0"/>
              <a:t>STRENGHTHS:</a:t>
            </a:r>
            <a:r>
              <a:rPr lang="it-IT" dirty="0"/>
              <a:t> </a:t>
            </a:r>
            <a:r>
              <a:rPr lang="en-US" dirty="0"/>
              <a:t>It represents all chosen tasks </a:t>
            </a:r>
            <a:endParaRPr lang="it-IT" dirty="0"/>
          </a:p>
          <a:p>
            <a:r>
              <a:rPr lang="it-IT" b="1" dirty="0"/>
              <a:t>WEANESSES:</a:t>
            </a:r>
            <a:r>
              <a:rPr lang="it-IT" dirty="0"/>
              <a:t> </a:t>
            </a:r>
            <a:r>
              <a:rPr lang="en-US" dirty="0"/>
              <a:t>Our drawing may not be totally clear</a:t>
            </a:r>
            <a:r>
              <a:rPr lang="it-IT" dirty="0"/>
              <a:t> </a:t>
            </a:r>
          </a:p>
          <a:p>
            <a:r>
              <a:rPr lang="it-IT" b="1" dirty="0"/>
              <a:t>HOW WELL GOAL ARE ACHIEVED: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i="0" dirty="0">
                <a:solidFill>
                  <a:srgbClr val="000000"/>
                </a:solidFill>
                <a:effectLst/>
              </a:rPr>
              <a:t>he </a:t>
            </a:r>
            <a:r>
              <a:rPr lang="en-US" dirty="0">
                <a:solidFill>
                  <a:srgbClr val="000000"/>
                </a:solidFill>
              </a:rPr>
              <a:t>goal</a:t>
            </a:r>
            <a:r>
              <a:rPr lang="en-US" i="0" dirty="0">
                <a:solidFill>
                  <a:srgbClr val="000000"/>
                </a:solidFill>
                <a:effectLst/>
              </a:rPr>
              <a:t>s have been partially represented because to show them at best we would need to represent also the graphical interface </a:t>
            </a:r>
            <a:endParaRPr lang="en-US" i="0" dirty="0">
              <a:effectLst/>
            </a:endParaRP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450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068DB-12CF-9DD7-49A1-448B541B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Modalities</a:t>
            </a:r>
            <a:r>
              <a:rPr lang="it-IT" dirty="0"/>
              <a:t> </a:t>
            </a:r>
            <a:r>
              <a:rPr lang="it-IT" dirty="0" err="1"/>
              <a:t>exploration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E81CA9-5BC1-A14A-0507-BBEAF436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OVERVIEW: </a:t>
            </a:r>
            <a:r>
              <a:rPr lang="en-US" dirty="0"/>
              <a:t>We focused on portable and immersive devices that can meet our tasks</a:t>
            </a:r>
          </a:p>
          <a:p>
            <a:r>
              <a:rPr lang="en-US" b="1" dirty="0"/>
              <a:t>ALTERNATIVES: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Tablet / VR:</a:t>
            </a:r>
            <a:r>
              <a:rPr lang="en-US" dirty="0"/>
              <a:t> Has an affordable cost and has a very large screen that increases the immersivity of the experience</a:t>
            </a:r>
          </a:p>
          <a:p>
            <a:pPr lvl="1"/>
            <a:r>
              <a:rPr lang="en-US" b="1" dirty="0"/>
              <a:t>Visor / VR:</a:t>
            </a:r>
            <a:r>
              <a:rPr lang="en-US" dirty="0"/>
              <a:t> Maximizes the immersivity of the experience and allows you to interact with the environment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5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1E79D-4A26-D94E-39EA-DBB41120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226BF-424F-DFD6-3182-09451000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CONNECTION WITH STORYBOARD: </a:t>
            </a:r>
            <a:r>
              <a:rPr lang="en-US" dirty="0"/>
              <a:t>The prototype is connected with the storyboard but the device used for this prototype is not the same of the storyboard one.</a:t>
            </a:r>
          </a:p>
          <a:p>
            <a:r>
              <a:rPr lang="en-US" b="1" dirty="0"/>
              <a:t>CONNECTION WITH TASKS:</a:t>
            </a:r>
            <a:r>
              <a:rPr lang="en-US" dirty="0"/>
              <a:t> The prototype is perfectly connected with the tasks. More in deep the simple task is represented by figure 5, the moderate task is represented by figure 8 and the complex task is represented by figure 4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59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7378D-7806-632C-961F-6683C871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PROTOTYPE #1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8BDE993-2B0B-0E66-D161-07A8625D5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4" y="1658201"/>
            <a:ext cx="8413931" cy="4229463"/>
          </a:xfrm>
        </p:spPr>
      </p:pic>
    </p:spTree>
    <p:extLst>
      <p:ext uri="{BB962C8B-B14F-4D97-AF65-F5344CB8AC3E}">
        <p14:creationId xmlns:p14="http://schemas.microsoft.com/office/powerpoint/2010/main" val="1626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E40F5-157D-598F-25D0-9CF5C773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DB29FB-E7C7-1F1A-94C3-5D2DEFE6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6" y="1645920"/>
            <a:ext cx="8397868" cy="4202113"/>
          </a:xfrm>
        </p:spPr>
      </p:pic>
    </p:spTree>
    <p:extLst>
      <p:ext uri="{BB962C8B-B14F-4D97-AF65-F5344CB8AC3E}">
        <p14:creationId xmlns:p14="http://schemas.microsoft.com/office/powerpoint/2010/main" val="17343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985B2-93A7-BCA1-4E46-564F8F1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Prototype</a:t>
            </a:r>
            <a:r>
              <a:rPr lang="it-IT" dirty="0"/>
              <a:t> #1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F386B7-2019-3F45-24AA-0B9374C6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57" y="1687738"/>
            <a:ext cx="8937086" cy="3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09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749</TotalTime>
  <Words>629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Univers Condensed</vt:lpstr>
      <vt:lpstr>ChronicleVTI</vt:lpstr>
      <vt:lpstr>ASSIGNEMENT 3:  STORYBOARD AND LOW-Fi PROTOTypes</vt:lpstr>
      <vt:lpstr>Project name and value proposition</vt:lpstr>
      <vt:lpstr>TASks</vt:lpstr>
      <vt:lpstr>storyboard</vt:lpstr>
      <vt:lpstr>Modalities exploration</vt:lpstr>
      <vt:lpstr>Prototype #1</vt:lpstr>
      <vt:lpstr>PROTOTYPE #1</vt:lpstr>
      <vt:lpstr>Prototype #1</vt:lpstr>
      <vt:lpstr>Prototype #1</vt:lpstr>
      <vt:lpstr>Prototype #1</vt:lpstr>
      <vt:lpstr>Prototype #1</vt:lpstr>
      <vt:lpstr>PROS&amp;CONS PROTOTYPE #1</vt:lpstr>
      <vt:lpstr>Prototype #2</vt:lpstr>
      <vt:lpstr>Prototype #2</vt:lpstr>
      <vt:lpstr>Prototype #2</vt:lpstr>
      <vt:lpstr>Prototype #2</vt:lpstr>
      <vt:lpstr>Prototype #2</vt:lpstr>
      <vt:lpstr>PROS&amp;CONS PROTOTYPE #2</vt:lpstr>
      <vt:lpstr>CHOICE OF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ASSIGNEMENT 1: needfinding</dc:title>
  <dc:creator>SCIARA LORENZO</dc:creator>
  <cp:lastModifiedBy>FRANCESCO GRANDE</cp:lastModifiedBy>
  <cp:revision>43</cp:revision>
  <dcterms:created xsi:type="dcterms:W3CDTF">2022-10-11T10:10:52Z</dcterms:created>
  <dcterms:modified xsi:type="dcterms:W3CDTF">2022-11-23T15:10:09Z</dcterms:modified>
</cp:coreProperties>
</file>