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23"/>
  </p:notesMasterIdLst>
  <p:sldIdLst>
    <p:sldId id="256" r:id="rId2"/>
    <p:sldId id="257" r:id="rId3"/>
    <p:sldId id="258" r:id="rId4"/>
    <p:sldId id="352" r:id="rId5"/>
    <p:sldId id="261" r:id="rId6"/>
    <p:sldId id="264" r:id="rId7"/>
    <p:sldId id="266" r:id="rId8"/>
    <p:sldId id="273" r:id="rId9"/>
    <p:sldId id="274" r:id="rId10"/>
    <p:sldId id="276" r:id="rId11"/>
    <p:sldId id="291" r:id="rId12"/>
    <p:sldId id="311" r:id="rId13"/>
    <p:sldId id="351" r:id="rId14"/>
    <p:sldId id="331" r:id="rId15"/>
    <p:sldId id="333" r:id="rId16"/>
    <p:sldId id="282" r:id="rId17"/>
    <p:sldId id="284" r:id="rId18"/>
    <p:sldId id="287" r:id="rId19"/>
    <p:sldId id="355" r:id="rId20"/>
    <p:sldId id="346" r:id="rId21"/>
    <p:sldId id="34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1485C0-0FA0-284B-BD03-5CA719E77D4D}">
          <p14:sldIdLst>
            <p14:sldId id="256"/>
            <p14:sldId id="257"/>
            <p14:sldId id="258"/>
            <p14:sldId id="352"/>
            <p14:sldId id="261"/>
            <p14:sldId id="264"/>
            <p14:sldId id="266"/>
            <p14:sldId id="273"/>
            <p14:sldId id="274"/>
            <p14:sldId id="276"/>
            <p14:sldId id="291"/>
            <p14:sldId id="311"/>
            <p14:sldId id="351"/>
            <p14:sldId id="331"/>
            <p14:sldId id="333"/>
            <p14:sldId id="282"/>
            <p14:sldId id="284"/>
            <p14:sldId id="287"/>
            <p14:sldId id="35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295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F1D39-CC5E-2543-B9DF-9AB854FB08D9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ACA19-51F6-3E44-9667-EBD18027A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0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ACA19-51F6-3E44-9667-EBD18027AE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ACA19-51F6-3E44-9667-EBD18027AE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ACA19-51F6-3E44-9667-EBD18027AE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0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ACA19-51F6-3E44-9667-EBD18027AE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ACA19-51F6-3E44-9667-EBD18027AE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1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ACA19-51F6-3E44-9667-EBD18027AE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96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ACA19-51F6-3E44-9667-EBD18027AE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4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C276-6A4D-F745-AA07-39AEB974B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B5F3D-CEF1-B743-94D7-19D2367DB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616F-41C6-0349-82AA-A7B67AB1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08BE-1977-E44E-8447-91B71D8A00E0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64231-0900-3D42-BCA1-6AB0DA36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EDB5-9DEB-FF43-A6AE-376654C9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10B-0C0E-504B-A361-BEFA8AC5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7FC5-7E02-954D-A11B-511C4F32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5D081-B3C0-644D-BE6F-28BFDA16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F7D48-D12D-C444-86B3-59E0AB3E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08BE-1977-E44E-8447-91B71D8A00E0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0639-841A-5749-A0CD-21565191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7C63-1064-E047-B711-F352213D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10B-0C0E-504B-A361-BEFA8AC5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7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A427A-F0F9-7D42-8DAB-1B511D447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54F88-2D54-744A-B895-0ACA41736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09D99-0CC2-C548-ABF7-89744E0C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08BE-1977-E44E-8447-91B71D8A00E0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9CEB6-20AB-6145-B40B-F4CCAD93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FC045-FD94-6847-8FB0-BE077656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10B-0C0E-504B-A361-BEFA8AC5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2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9AB0-8AA6-6B4B-A45C-D8ACDB9E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8BEE-3F2C-9240-8586-34BB59E5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EB87F-0089-AB4A-924A-B7945578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08BE-1977-E44E-8447-91B71D8A00E0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355D-14CD-514B-991B-93FA7EFD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395AD-0CE2-C24D-98D2-009C674A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10B-0C0E-504B-A361-BEFA8AC5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6DA6-8D54-AB4D-B875-2AE93770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1D500-A203-BC45-8774-6BF60235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9D7CB-2BB5-164D-9F9F-94AB5A2D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08BE-1977-E44E-8447-91B71D8A00E0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A8C1-91DD-9C4B-8B09-204FF35C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088C-A921-D444-B332-D5BF631A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10B-0C0E-504B-A361-BEFA8AC5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03F-207D-D641-AE2A-B41D1B84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922C-B7DB-0346-9203-32954B0D5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4AFB-6EBA-8A4C-8239-71064D1AC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A62E0-B632-4646-A4F3-3234BAEC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08BE-1977-E44E-8447-91B71D8A00E0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10CCA-B4F6-A647-AB3B-D47ABE46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B475D-B5F8-F54D-89DE-2F907348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10B-0C0E-504B-A361-BEFA8AC5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9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A9EE-331D-8E46-8879-7FE1F19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264F6-D5FC-DE48-9855-0039C872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E4C2B-A710-4B4B-A2FD-C3AA82E68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AB170-FCED-D74A-AEF1-F9ACD860D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21679-9AF8-DF47-A56E-B6B4FAC47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E6203-7CED-3045-94D0-3310EF98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08BE-1977-E44E-8447-91B71D8A00E0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FAEB4-FE75-5243-B244-81A6E7C1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5E4FA-FB4A-4A46-9CA0-37A8A10E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10B-0C0E-504B-A361-BEFA8AC5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6592-761F-7645-8E67-0B9E4992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C0238-A1AD-1444-B63B-2547E43A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08BE-1977-E44E-8447-91B71D8A00E0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3EAB0-ECF9-B14F-9F90-DA02E12C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3B084-5A85-044F-A5DE-B5214EAD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10B-0C0E-504B-A361-BEFA8AC5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1B9E6-5B8F-E442-815E-4314F1BB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08BE-1977-E44E-8447-91B71D8A00E0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02187-B8D3-134D-B926-4DF0F751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547FB-2896-944B-83DC-5EDC650E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10B-0C0E-504B-A361-BEFA8AC5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4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576F-0EEC-9643-83F2-D197BFC1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C103-44E5-FB43-89CD-639F0AE97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B3354-9274-D74C-9C2C-725094BB0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6693-73DA-6546-9A16-970454C3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08BE-1977-E44E-8447-91B71D8A00E0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9D877-FDE1-1D40-822E-35F70C57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A8FF-101D-9741-9DE7-0035184D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10B-0C0E-504B-A361-BEFA8AC5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D6F8-DC25-FB4E-8B57-312C0A33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06FE8-E286-904D-9FD7-DF0BB489B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803AE-91EE-B647-A9F4-CBFFA0426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B2F72-0CD5-AC42-BB69-9F50B181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F08BE-1977-E44E-8447-91B71D8A00E0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35ACE-C64D-9443-B343-5C32C669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A8FFC-D65C-5546-9C08-F0403854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410B-0C0E-504B-A361-BEFA8AC5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7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E233B-B065-274C-B887-0EE3DA06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0931-3998-5243-B142-AC67413B2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F77C-5093-C147-BE64-1D3213DB6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F08BE-1977-E44E-8447-91B71D8A00E0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A956-DC7D-FA40-A649-84C9DD987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D6C2-2FA6-DE4C-A7D5-8FEAC8EFA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410B-0C0E-504B-A361-BEFA8AC59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1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A8533-47AC-BF46-A687-196970E0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522438"/>
            <a:ext cx="10506455" cy="1538558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Introduction to inverse problems and Markov chain Monte Carlo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D9A0C-4246-A245-AC71-C8609D78B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GB" sz="1500" dirty="0"/>
              <a:t>School of Mathematics, University of Edinburgh</a:t>
            </a:r>
            <a:endParaRPr lang="en-US" sz="1500" dirty="0"/>
          </a:p>
          <a:p>
            <a:pPr algn="r"/>
            <a:r>
              <a:rPr lang="en-US" sz="1500" dirty="0"/>
              <a:t>Lorenzo Gabriel Stigliano</a:t>
            </a:r>
          </a:p>
          <a:p>
            <a:pPr algn="r"/>
            <a:r>
              <a:rPr lang="en-US" sz="1500" dirty="0"/>
              <a:t>24th April 2021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63ABC-3EDD-D940-8800-D4BDCA27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2.3. Implementing MCMC – Reversible Samplers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BA2D1-4825-994C-A96B-B372E1AFE5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7868" y="2276856"/>
                <a:ext cx="10168128" cy="4136571"/>
              </a:xfrm>
            </p:spPr>
            <p:txBody>
              <a:bodyPr>
                <a:noAutofit/>
              </a:bodyPr>
              <a:lstStyle/>
              <a:p>
                <a:r>
                  <a:rPr lang="en-US" sz="1800" b="1" dirty="0"/>
                  <a:t>Reversible chain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) =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),∀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∈Ω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i="1" u="sng" dirty="0"/>
              </a:p>
              <a:p>
                <a:pPr marL="0" indent="0">
                  <a:buNone/>
                </a:pPr>
                <a:r>
                  <a:rPr lang="en-US" sz="1800" i="1" u="sng" dirty="0"/>
                  <a:t>Metropolis Hastings Algorithm</a:t>
                </a:r>
                <a:r>
                  <a:rPr lang="en-US" sz="1800" dirty="0"/>
                  <a:t>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sz="18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with 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endParaRPr lang="en-GB" sz="180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sz="1800" dirty="0"/>
                  <a:t>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, sample a proposal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1800" dirty="0"/>
                  <a:t> from density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GB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sz="180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sz="1800" dirty="0"/>
                  <a:t>Accept sample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1800" dirty="0"/>
                  <a:t> with probability: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GB" sz="18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</m:t>
                          </m:r>
                          <m:f>
                            <m:fPr>
                              <m:ctrlPr>
                                <a:rPr lang="en-GB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l-GR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18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sz="18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GB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num>
                            <m:den>
                              <m:r>
                                <a:rPr lang="el-GR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l-GR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1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GB" sz="1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GB" sz="1800" dirty="0"/>
              </a:p>
              <a:p>
                <a:endParaRPr lang="en-US" sz="1800" dirty="0"/>
              </a:p>
              <a:p>
                <a:r>
                  <a:rPr lang="en-US" sz="1800" dirty="0"/>
                  <a:t>We accept a proposal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800" dirty="0"/>
                  <a:t>when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′)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′|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 are large.</a:t>
                </a:r>
              </a:p>
              <a:p>
                <a:r>
                  <a:rPr lang="en-US" sz="1800" dirty="0"/>
                  <a:t>We need to properly tune the parameters in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sz="1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BA2D1-4825-994C-A96B-B372E1AFE5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7868" y="2276856"/>
                <a:ext cx="10168128" cy="4136571"/>
              </a:xfrm>
              <a:blipFill>
                <a:blip r:embed="rId2"/>
                <a:stretch>
                  <a:fillRect l="-499" t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9129F79-8EDD-1647-98C8-12DEF93357EF}"/>
              </a:ext>
            </a:extLst>
          </p:cNvPr>
          <p:cNvSpPr txBox="1"/>
          <p:nvPr/>
        </p:nvSpPr>
        <p:spPr>
          <a:xfrm rot="16200000">
            <a:off x="1073465" y="4074270"/>
            <a:ext cx="535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Loop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CD31CF7-1015-5D42-BD9F-8D845DDE32E6}"/>
              </a:ext>
            </a:extLst>
          </p:cNvPr>
          <p:cNvSpPr/>
          <p:nvPr/>
        </p:nvSpPr>
        <p:spPr>
          <a:xfrm>
            <a:off x="1438074" y="3701142"/>
            <a:ext cx="129469" cy="102325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7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E39FE-7770-EB4C-83AC-A818B3F8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dirty="0"/>
              <a:t>2.4. Example – Reversible Sampler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CD58C5-3714-1641-A085-B8A9398BE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r>
                  <a:rPr lang="en-US" sz="1800" b="1" dirty="0"/>
                  <a:t>Target distribution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(10,2) </m:t>
                    </m:r>
                  </m:oMath>
                </a14:m>
                <a:endParaRPr lang="en-US" sz="1800" dirty="0"/>
              </a:p>
              <a:p>
                <a:r>
                  <a:rPr lang="en-US" sz="1800" b="1" dirty="0"/>
                  <a:t>Algorithm</a:t>
                </a:r>
                <a:r>
                  <a:rPr lang="en-US" sz="1800" dirty="0"/>
                  <a:t>: Metropolis Hastings algorithm with a random walk proposal density.</a:t>
                </a:r>
                <a:endParaRPr lang="en-GB" sz="1800" b="1" dirty="0"/>
              </a:p>
              <a:p>
                <a:r>
                  <a:rPr lang="en-GB" sz="1800" b="1" dirty="0"/>
                  <a:t>Random walk proposal</a:t>
                </a:r>
                <a:r>
                  <a:rPr lang="en-GB" sz="1800" dirty="0"/>
                  <a:t>: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</a:rPr>
                      <m:t>∼ 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sz="18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We are interested at the </a:t>
                </a:r>
                <a:r>
                  <a:rPr lang="en-US" sz="1800" b="1" dirty="0"/>
                  <a:t>rate</a:t>
                </a:r>
                <a:r>
                  <a:rPr lang="en-US" sz="1800" dirty="0"/>
                  <a:t> at which the autocorrelation function decays.</a:t>
                </a:r>
              </a:p>
              <a:p>
                <a:r>
                  <a:rPr lang="en-US" sz="1800" b="1" dirty="0"/>
                  <a:t>Autocorrelation function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l-G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𝑜𝑣</m:t>
                        </m:r>
                        <m:d>
                          <m:d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𝑜𝑣</m:t>
                        </m:r>
                        <m:d>
                          <m:d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GB" sz="1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CD58C5-3714-1641-A085-B8A9398BE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374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56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A9AB0C-362A-7649-BBEA-3E84708528BB}"/>
                  </a:ext>
                </a:extLst>
              </p:cNvPr>
              <p:cNvSpPr/>
              <p:nvPr/>
            </p:nvSpPr>
            <p:spPr>
              <a:xfrm>
                <a:off x="841247" y="978619"/>
                <a:ext cx="3410712" cy="110642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24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1. Importance of tuning </a:t>
                </a:r>
                <a14:m>
                  <m:oMath xmlns:m="http://schemas.openxmlformats.org/officeDocument/2006/math"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</m:oMath>
                </a14:m>
                <a:r>
                  <a:rPr lang="en-US" sz="24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A9AB0C-362A-7649-BBEA-3E8470852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7" y="978619"/>
                <a:ext cx="3410712" cy="1106424"/>
              </a:xfrm>
              <a:prstGeom prst="rect">
                <a:avLst/>
              </a:prstGeom>
              <a:blipFill>
                <a:blip r:embed="rId2"/>
                <a:stretch>
                  <a:fillRect l="-2974" r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A3AD71-9952-E44F-AD1E-4BCF7F102093}"/>
                  </a:ext>
                </a:extLst>
              </p:cNvPr>
              <p:cNvSpPr txBox="1"/>
              <p:nvPr/>
            </p:nvSpPr>
            <p:spPr>
              <a:xfrm>
                <a:off x="841248" y="2252870"/>
                <a:ext cx="3412219" cy="356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285750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Chains ran for 4000 iterations using small and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indent="-285750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i="1" dirty="0"/>
              </a:p>
              <a:p>
                <a:pPr marL="342900" indent="-285750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i="1" dirty="0"/>
                  <a:t>Top figure</a:t>
                </a:r>
                <a:r>
                  <a:rPr lang="en-US" dirty="0"/>
                  <a:t>: 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marL="57150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=20.</m:t>
                      </m:r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</a:endParaRPr>
              </a:p>
              <a:p>
                <a:pPr marL="342900" indent="-285750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GB" i="1" dirty="0"/>
                  <a:t>Bottom figure</a:t>
                </a:r>
                <a:r>
                  <a:rPr lang="en-GB" dirty="0"/>
                  <a:t>: </a:t>
                </a:r>
              </a:p>
              <a:p>
                <a:pPr marL="57150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342900" indent="-285750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GB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285750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num>
                          <m:den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′|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GB" sz="1600" dirty="0"/>
              </a:p>
              <a:p>
                <a:pPr marL="342900" indent="-285750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A3AD71-9952-E44F-AD1E-4BCF7F102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" y="2252870"/>
                <a:ext cx="3412219" cy="3560251"/>
              </a:xfrm>
              <a:prstGeom prst="rect">
                <a:avLst/>
              </a:prstGeom>
              <a:blipFill>
                <a:blip r:embed="rId3"/>
                <a:stretch>
                  <a:fillRect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42E87961-B38C-D747-887F-63B36C710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779" y="543399"/>
            <a:ext cx="5427468" cy="27005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558B0A-A771-F54C-A003-FDF3F9A65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421" y="3429000"/>
            <a:ext cx="5348331" cy="27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2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A9AB0C-362A-7649-BBEA-3E84708528BB}"/>
                  </a:ext>
                </a:extLst>
              </p:cNvPr>
              <p:cNvSpPr/>
              <p:nvPr/>
            </p:nvSpPr>
            <p:spPr>
              <a:xfrm>
                <a:off x="841247" y="978619"/>
                <a:ext cx="3410712" cy="110642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+mj-lt"/>
                    <a:ea typeface="+mj-ea"/>
                    <a:cs typeface="+mj-cs"/>
                  </a:rPr>
                  <a:t>2</a:t>
                </a:r>
                <a:r>
                  <a:rPr lang="en-US" sz="24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. How to tune </a:t>
                </a:r>
                <a14:m>
                  <m:oMath xmlns:m="http://schemas.openxmlformats.org/officeDocument/2006/math"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</m:oMath>
                </a14:m>
                <a:r>
                  <a:rPr lang="en-US" sz="24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A9AB0C-362A-7649-BBEA-3E8470852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7" y="978619"/>
                <a:ext cx="3410712" cy="1106424"/>
              </a:xfrm>
              <a:prstGeom prst="rect">
                <a:avLst/>
              </a:prstGeom>
              <a:blipFill>
                <a:blip r:embed="rId2"/>
                <a:stretch>
                  <a:fillRect l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A3AD71-9952-E44F-AD1E-4BCF7F102093}"/>
                  </a:ext>
                </a:extLst>
              </p:cNvPr>
              <p:cNvSpPr txBox="1"/>
              <p:nvPr/>
            </p:nvSpPr>
            <p:spPr>
              <a:xfrm>
                <a:off x="841248" y="2252870"/>
                <a:ext cx="3412219" cy="356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Tuning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with such that average acceptance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0.234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This is rule of thumb is for random walk proposals.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GB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A3AD71-9952-E44F-AD1E-4BCF7F102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" y="2252870"/>
                <a:ext cx="3412219" cy="3560251"/>
              </a:xfrm>
              <a:prstGeom prst="rect">
                <a:avLst/>
              </a:prstGeom>
              <a:blipFill>
                <a:blip r:embed="rId3"/>
                <a:stretch>
                  <a:fillRect t="-1423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A5E1C1C-5474-4E44-B2CE-EFABE85EB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273" y="1490032"/>
            <a:ext cx="7355072" cy="369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A9AB0C-362A-7649-BBEA-3E84708528BB}"/>
                  </a:ext>
                </a:extLst>
              </p:cNvPr>
              <p:cNvSpPr/>
              <p:nvPr/>
            </p:nvSpPr>
            <p:spPr>
              <a:xfrm>
                <a:off x="841247" y="978619"/>
                <a:ext cx="3410712" cy="110642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+mj-lt"/>
                    <a:ea typeface="+mj-ea"/>
                    <a:cs typeface="+mj-cs"/>
                  </a:rPr>
                  <a:t>2</a:t>
                </a:r>
                <a:r>
                  <a:rPr lang="en-US" sz="24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. How to tune </a:t>
                </a:r>
                <a14:m>
                  <m:oMath xmlns:m="http://schemas.openxmlformats.org/officeDocument/2006/math"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𝛽</m:t>
                    </m:r>
                  </m:oMath>
                </a14:m>
                <a:r>
                  <a:rPr lang="en-US" sz="24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2A9AB0C-362A-7649-BBEA-3E8470852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7" y="978619"/>
                <a:ext cx="3410712" cy="1106424"/>
              </a:xfrm>
              <a:prstGeom prst="rect">
                <a:avLst/>
              </a:prstGeom>
              <a:blipFill>
                <a:blip r:embed="rId2"/>
                <a:stretch>
                  <a:fillRect l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A3AD71-9952-E44F-AD1E-4BCF7F102093}"/>
                  </a:ext>
                </a:extLst>
              </p:cNvPr>
              <p:cNvSpPr txBox="1"/>
              <p:nvPr/>
            </p:nvSpPr>
            <p:spPr>
              <a:xfrm>
                <a:off x="473584" y="2252870"/>
                <a:ext cx="4087530" cy="356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i="1" dirty="0"/>
                  <a:t>Top  graph </a:t>
                </a:r>
                <a:r>
                  <a:rPr lang="en-US" dirty="0"/>
                  <a:t>: </a:t>
                </a:r>
              </a:p>
              <a:p>
                <a:pPr marL="57150"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b="1" dirty="0"/>
                  <a:t>Autocorrelation function </a:t>
                </a:r>
                <a:r>
                  <a:rPr lang="en-US" dirty="0"/>
                  <a:t>against</a:t>
                </a:r>
                <a:r>
                  <a:rPr lang="en-US" b="1" dirty="0"/>
                  <a:t> lag.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i="1" dirty="0"/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i="1" dirty="0"/>
                  <a:t>Bottom graph</a:t>
                </a:r>
                <a:r>
                  <a:rPr lang="en-US" dirty="0"/>
                  <a:t>: </a:t>
                </a:r>
              </a:p>
              <a:p>
                <a:pPr marL="57150"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/>
                  <a:t>Estimated target distribution.</a:t>
                </a:r>
              </a:p>
              <a:p>
                <a:pPr marL="57150"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/>
                  <a:t>4000 iterations,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3.2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28600" algn="just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A3AD71-9952-E44F-AD1E-4BCF7F102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84" y="2252870"/>
                <a:ext cx="4087530" cy="3560251"/>
              </a:xfrm>
              <a:prstGeom prst="rect">
                <a:avLst/>
              </a:prstGeom>
              <a:blipFill>
                <a:blip r:embed="rId3"/>
                <a:stretch>
                  <a:fillRect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7D59E71D-0540-F14A-926B-C8B9A1AE2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56678" y="3564566"/>
            <a:ext cx="5757863" cy="2761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B3135-1C6F-A740-98CE-0F93D3F9E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678" y="412062"/>
            <a:ext cx="5757863" cy="28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5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B3418CA-B4C6-4546-A82D-60FD4AD20AD5}"/>
                  </a:ext>
                </a:extLst>
              </p:cNvPr>
              <p:cNvSpPr/>
              <p:nvPr/>
            </p:nvSpPr>
            <p:spPr>
              <a:xfrm>
                <a:off x="838200" y="978408"/>
                <a:ext cx="3721608" cy="110642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2400" dirty="0">
                    <a:latin typeface="+mj-lt"/>
                    <a:ea typeface="+mj-ea"/>
                    <a:cs typeface="+mj-cs"/>
                  </a:rPr>
                  <a:t>3. Problems with small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+mj-lt"/>
                    <a:ea typeface="+mj-ea"/>
                    <a:cs typeface="+mj-cs"/>
                  </a:rPr>
                  <a:t>.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B3418CA-B4C6-4546-A82D-60FD4AD2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78408"/>
                <a:ext cx="3721608" cy="1106424"/>
              </a:xfrm>
              <a:prstGeom prst="rect">
                <a:avLst/>
              </a:prstGeom>
              <a:blipFill>
                <a:blip r:embed="rId2"/>
                <a:stretch>
                  <a:fillRect l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A3AD71-9952-E44F-AD1E-4BCF7F102093}"/>
                  </a:ext>
                </a:extLst>
              </p:cNvPr>
              <p:cNvSpPr txBox="1"/>
              <p:nvPr/>
            </p:nvSpPr>
            <p:spPr>
              <a:xfrm>
                <a:off x="838200" y="2368296"/>
                <a:ext cx="3721608" cy="3502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5750" indent="-228600" algn="just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700" dirty="0"/>
                  <a:t>These distributions are given by</a:t>
                </a:r>
                <a:r>
                  <a:rPr lang="en-US" sz="1700" b="1" dirty="0"/>
                  <a:t>:</a:t>
                </a:r>
              </a:p>
              <a:p>
                <a:pPr marL="228600" lvl="1"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1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sz="1700"/>
                            <m:t> </m:t>
                          </m:r>
                        </m:e>
                      </m:nary>
                    </m:oMath>
                  </m:oMathPara>
                </a14:m>
                <a:endParaRPr lang="en-US" sz="1700" dirty="0"/>
              </a:p>
              <a:p>
                <a:pPr marL="285750" indent="-228600" algn="just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700" b="1" dirty="0"/>
              </a:p>
              <a:p>
                <a:pPr marL="285750" indent="-228600" algn="just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700" b="1" dirty="0"/>
                  <a:t>Target distribution</a:t>
                </a:r>
                <a:r>
                  <a:rPr lang="en-US" sz="1700" dirty="0"/>
                  <a:t>:</a:t>
                </a: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7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−10, 1</m:t>
                        </m:r>
                      </m:e>
                    </m:d>
                  </m:oMath>
                </a14:m>
                <a:r>
                  <a:rPr lang="en-US" sz="17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7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10,1</m:t>
                        </m:r>
                      </m:e>
                    </m:d>
                  </m:oMath>
                </a14:m>
                <a:endParaRPr lang="en-US" sz="1700" dirty="0"/>
              </a:p>
              <a:p>
                <a:pPr marL="342900" indent="-285750" algn="just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GB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285750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num>
                          <m:den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′|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GB" sz="1600" dirty="0"/>
              </a:p>
              <a:p>
                <a:pPr marL="57150">
                  <a:lnSpc>
                    <a:spcPct val="90000"/>
                  </a:lnSpc>
                  <a:spcAft>
                    <a:spcPts val="600"/>
                  </a:spcAft>
                </a:pPr>
                <a:endParaRPr lang="en-US" sz="1700" dirty="0"/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7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A3AD71-9952-E44F-AD1E-4BCF7F102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68296"/>
                <a:ext cx="3721608" cy="3502152"/>
              </a:xfrm>
              <a:prstGeom prst="rect">
                <a:avLst/>
              </a:prstGeom>
              <a:blipFill>
                <a:blip r:embed="rId3"/>
                <a:stretch>
                  <a:fillRect t="-15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F694CAF-15E6-4F40-8547-64E13A6E9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840" y="1775136"/>
            <a:ext cx="6900806" cy="330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2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0EE77-D0FA-7848-AB14-C8CBD3A3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2.5. Challenges - Reversible Samplers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E3B9-ECB9-B244-800D-8ED65D7F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dirty="0"/>
              <a:t>How do we determine that we have reached our desired stationary distribution? 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The samples are usually correlated. </a:t>
            </a:r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  <a:p>
            <a:pPr marL="514350" indent="-514350">
              <a:buFont typeface="+mj-lt"/>
              <a:buAutoNum type="arabicPeriod"/>
            </a:pPr>
            <a:r>
              <a:rPr lang="en-GB" sz="2000" dirty="0"/>
              <a:t>Which proposal density do we choose? </a:t>
            </a:r>
          </a:p>
        </p:txBody>
      </p:sp>
    </p:spTree>
    <p:extLst>
      <p:ext uri="{BB962C8B-B14F-4D97-AF65-F5344CB8AC3E}">
        <p14:creationId xmlns:p14="http://schemas.microsoft.com/office/powerpoint/2010/main" val="59184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5782F-9703-5745-B206-96541DC5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2.6. Non-Reversible Samplers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63D2-F031-C84B-B707-6B9CC89A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1800" dirty="0"/>
              <a:t>Non-reversible samplers create </a:t>
            </a:r>
            <a:r>
              <a:rPr lang="en-US" sz="1800" b="1" dirty="0"/>
              <a:t>non-reversible</a:t>
            </a:r>
            <a:r>
              <a:rPr lang="en-US" sz="1800" dirty="0"/>
              <a:t> chains.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They are useful since they have the same properties as reversible chains: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800" b="1" dirty="0">
                <a:ea typeface="Cambria Math" panose="02040503050406030204" pitchFamily="18" charset="0"/>
              </a:rPr>
              <a:t>Stationary distribution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800" dirty="0"/>
              <a:t>The </a:t>
            </a:r>
            <a:r>
              <a:rPr lang="en-GB" sz="1800" b="1" dirty="0"/>
              <a:t>Ergodic average</a:t>
            </a:r>
            <a:endParaRPr lang="en-US" sz="18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Advantages over reversible samplers</a:t>
            </a:r>
            <a:r>
              <a:rPr lang="en-US" sz="2200" dirty="0"/>
              <a:t>:</a:t>
            </a:r>
          </a:p>
          <a:p>
            <a:pPr lvl="1"/>
            <a:r>
              <a:rPr lang="en-GB" sz="1900" b="1" dirty="0"/>
              <a:t>Faster convergence to equilibrium</a:t>
            </a:r>
            <a:r>
              <a:rPr lang="en-GB" sz="1900" dirty="0"/>
              <a:t>. </a:t>
            </a:r>
          </a:p>
          <a:p>
            <a:pPr lvl="1"/>
            <a:r>
              <a:rPr lang="en-GB" sz="1900" b="1" dirty="0"/>
              <a:t>Reduction of asymptotic variance</a:t>
            </a:r>
            <a:r>
              <a:rPr lang="en-GB" sz="19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27297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B9B09-9A8E-644D-BD45-75DF3CB3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2.7. Implementing MCMC – I-Jump Sampler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411C2-8272-B143-8902-6FC25D1AA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212" y="2192086"/>
                <a:ext cx="5567121" cy="369502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The</a:t>
                </a:r>
                <a:r>
                  <a:rPr lang="en-US" sz="1800" b="1" dirty="0"/>
                  <a:t> I-Jump sampler </a:t>
                </a:r>
                <a:r>
                  <a:rPr lang="en-US" sz="1800" dirty="0"/>
                  <a:t>is a </a:t>
                </a:r>
                <a:r>
                  <a:rPr lang="en-US" sz="1800" b="1" dirty="0"/>
                  <a:t>nonreversible</a:t>
                </a:r>
                <a:r>
                  <a:rPr lang="en-US" sz="1800" dirty="0"/>
                  <a:t> sampler.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Like the MH algorithm but with </a:t>
                </a:r>
                <a:r>
                  <a:rPr lang="en-US" sz="1800" b="1" dirty="0"/>
                  <a:t>two</a:t>
                </a:r>
                <a:r>
                  <a:rPr lang="en-US" sz="1800" dirty="0"/>
                  <a:t> key differences.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GB" sz="180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sz="1800" dirty="0"/>
                  <a:t>Use of  two one-sided proposal densities. 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GB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GB" b="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GB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l-GR" i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 </a:t>
                </a:r>
              </a:p>
              <a:p>
                <a:pPr lvl="2"/>
                <a:endParaRPr lang="en-GB" sz="18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1800" dirty="0"/>
                  <a:t>Introduction of an indicator variable </a:t>
                </a:r>
                <a14:m>
                  <m:oMath xmlns:m="http://schemas.openxmlformats.org/officeDocument/2006/math">
                    <m:r>
                      <a:rPr lang="en-GB" sz="18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GB" sz="18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411C2-8272-B143-8902-6FC25D1AA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212" y="2192086"/>
                <a:ext cx="5567121" cy="3695020"/>
              </a:xfrm>
              <a:blipFill>
                <a:blip r:embed="rId3"/>
                <a:stretch>
                  <a:fillRect l="-682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9433A8-1C91-3A49-9356-5CFDAE3F1763}"/>
                  </a:ext>
                </a:extLst>
              </p:cNvPr>
              <p:cNvSpPr/>
              <p:nvPr/>
            </p:nvSpPr>
            <p:spPr>
              <a:xfrm>
                <a:off x="6474620" y="2121491"/>
                <a:ext cx="5567121" cy="3605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i="1" u="sng" dirty="0"/>
                  <a:t>I-Jump Sampler</a:t>
                </a:r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with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endParaRPr lang="en-GB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Randomly pick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∈{−1,1}</m:t>
                    </m:r>
                  </m:oMath>
                </a14:m>
                <a:endParaRPr lang="en-GB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If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 0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        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sample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dirty="0"/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 dirty="0" err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 err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GB" i="1" dirty="0" err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l-G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num>
                          <m:den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l-G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′|</m:t>
                            </m:r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else: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        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sample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dirty="0"/>
                  <a:t> from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 dirty="0" err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 err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GB" i="1" dirty="0" err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l-G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′)</m:t>
                            </m:r>
                          </m:num>
                          <m:den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′|</m:t>
                                </m:r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/>
                  <a:t>Accept sample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dirty="0"/>
                  <a:t> with probability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dirty="0" err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GB" i="1" dirty="0" err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>
                    <a:ea typeface="Cambria Math" panose="02040503050406030204" pitchFamily="18" charset="0"/>
                  </a:rPr>
                  <a:t>if we reject :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GB" b="1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9433A8-1C91-3A49-9356-5CFDAE3F1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620" y="2121491"/>
                <a:ext cx="5567121" cy="3605089"/>
              </a:xfrm>
              <a:prstGeom prst="rect">
                <a:avLst/>
              </a:prstGeom>
              <a:blipFill>
                <a:blip r:embed="rId4"/>
                <a:stretch>
                  <a:fillRect l="-909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4836D87-CC83-FE49-9824-0BD9A6B5D043}"/>
              </a:ext>
            </a:extLst>
          </p:cNvPr>
          <p:cNvSpPr txBox="1"/>
          <p:nvPr/>
        </p:nvSpPr>
        <p:spPr>
          <a:xfrm rot="16200000">
            <a:off x="6434479" y="4168718"/>
            <a:ext cx="535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Loop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34F4644-7523-F848-B01E-EECF37E3358D}"/>
              </a:ext>
            </a:extLst>
          </p:cNvPr>
          <p:cNvSpPr/>
          <p:nvPr/>
        </p:nvSpPr>
        <p:spPr>
          <a:xfrm>
            <a:off x="6840599" y="3026228"/>
            <a:ext cx="191572" cy="261257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9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3418CA-B4C6-4546-A82D-60FD4AD20AD5}"/>
              </a:ext>
            </a:extLst>
          </p:cNvPr>
          <p:cNvSpPr/>
          <p:nvPr/>
        </p:nvSpPr>
        <p:spPr>
          <a:xfrm>
            <a:off x="838200" y="978408"/>
            <a:ext cx="3721608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/>
              <a:t>1. Comparing against MH algorithm.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8495EE-F3BB-5346-A495-829807FC3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713483"/>
            <a:ext cx="6656832" cy="33304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6FA3D6-AE74-2F46-9AC4-3C30BA2B4568}"/>
                  </a:ext>
                </a:extLst>
              </p:cNvPr>
              <p:cNvSpPr txBox="1"/>
              <p:nvPr/>
            </p:nvSpPr>
            <p:spPr>
              <a:xfrm>
                <a:off x="838200" y="2366818"/>
                <a:ext cx="3962400" cy="356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/>
                  <a:t>Target distribution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10,2</m:t>
                        </m:r>
                      </m:e>
                    </m:d>
                  </m:oMath>
                </a14:m>
                <a:endParaRPr lang="en-US" b="1" dirty="0"/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/>
                  <a:t>Autocorrelation function </a:t>
                </a:r>
                <a:r>
                  <a:rPr lang="en-US" dirty="0"/>
                  <a:t>against</a:t>
                </a:r>
                <a:r>
                  <a:rPr lang="en-US" b="1" dirty="0"/>
                  <a:t> lag</a:t>
                </a:r>
                <a:r>
                  <a:rPr lang="en-US" dirty="0"/>
                  <a:t>.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MH algorithm the </a:t>
                </a:r>
                <a:r>
                  <a:rPr lang="en-US" b="1" dirty="0"/>
                  <a:t>same</a:t>
                </a:r>
                <a:r>
                  <a:rPr lang="en-US" dirty="0"/>
                  <a:t> one we tuned before.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=0.4.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6FA3D6-AE74-2F46-9AC4-3C30BA2B4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66818"/>
                <a:ext cx="3962400" cy="3560251"/>
              </a:xfrm>
              <a:prstGeom prst="rect">
                <a:avLst/>
              </a:prstGeom>
              <a:blipFill>
                <a:blip r:embed="rId3"/>
                <a:stretch>
                  <a:fillRect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67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759D7-7ED9-314D-9895-216E360C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Outline of todays presentation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34D5-2194-E948-BDC7-39E291845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What are inverse problems? </a:t>
            </a:r>
          </a:p>
          <a:p>
            <a:pPr lvl="1"/>
            <a:r>
              <a:rPr lang="en-US" sz="1800" dirty="0"/>
              <a:t>Optimization Approach</a:t>
            </a:r>
          </a:p>
          <a:p>
            <a:pPr lvl="1"/>
            <a:r>
              <a:rPr lang="en-US" sz="1800" dirty="0"/>
              <a:t>Bayesian Inference Approach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Markov chain Monte Carlo Methods (MCMC)</a:t>
            </a:r>
          </a:p>
          <a:p>
            <a:pPr lvl="1"/>
            <a:r>
              <a:rPr lang="en-US" sz="1800" dirty="0"/>
              <a:t>Markov chain theory</a:t>
            </a:r>
          </a:p>
          <a:p>
            <a:pPr lvl="1"/>
            <a:r>
              <a:rPr lang="en-US" sz="1800" dirty="0"/>
              <a:t>Motivation to use MCMC methods</a:t>
            </a:r>
          </a:p>
          <a:p>
            <a:pPr lvl="1"/>
            <a:r>
              <a:rPr lang="en-US" sz="1800" dirty="0"/>
              <a:t>Reversible Samplers</a:t>
            </a:r>
          </a:p>
          <a:p>
            <a:pPr lvl="1"/>
            <a:r>
              <a:rPr lang="en-US" sz="1800" dirty="0"/>
              <a:t>Nonreversible Samplers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Takeaways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71415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551D7-60E2-284F-8646-83909694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dirty="0"/>
              <a:t>3. What we can takeaway from this presentation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D2BB-173D-8849-B638-3FE24458B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Inverse problems are </a:t>
            </a:r>
            <a:r>
              <a:rPr lang="en-US" sz="1800" b="1" dirty="0"/>
              <a:t>hard</a:t>
            </a:r>
            <a:r>
              <a:rPr lang="en-US" sz="1800" dirty="0"/>
              <a:t> to solve.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Why we would like to use Bayesian inference approach.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The</a:t>
            </a:r>
            <a:r>
              <a:rPr lang="en-US" sz="1800" b="1" dirty="0"/>
              <a:t> need </a:t>
            </a:r>
            <a:r>
              <a:rPr lang="en-US" sz="1800" dirty="0"/>
              <a:t>and</a:t>
            </a:r>
            <a:r>
              <a:rPr lang="en-US" sz="1800" b="1" dirty="0"/>
              <a:t> advantages </a:t>
            </a:r>
            <a:r>
              <a:rPr lang="en-US" sz="1800" dirty="0"/>
              <a:t>of using of MCMC methods.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The </a:t>
            </a:r>
            <a:r>
              <a:rPr lang="en-US" sz="1800" b="1" dirty="0"/>
              <a:t>importance</a:t>
            </a:r>
            <a:r>
              <a:rPr lang="en-US" sz="1800" dirty="0"/>
              <a:t> of appropriately </a:t>
            </a:r>
            <a:r>
              <a:rPr lang="en-US" sz="1800" b="1" dirty="0"/>
              <a:t>tuning</a:t>
            </a:r>
            <a:r>
              <a:rPr lang="en-US" sz="1800" dirty="0"/>
              <a:t> MCMC parameters.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The </a:t>
            </a:r>
            <a:r>
              <a:rPr lang="en-US" sz="1800" b="1" dirty="0"/>
              <a:t>benefits</a:t>
            </a:r>
            <a:r>
              <a:rPr lang="en-US" sz="1800" dirty="0"/>
              <a:t> of using nonreversible samplers over reversible samplers.</a:t>
            </a:r>
          </a:p>
        </p:txBody>
      </p:sp>
    </p:spTree>
    <p:extLst>
      <p:ext uri="{BB962C8B-B14F-4D97-AF65-F5344CB8AC3E}">
        <p14:creationId xmlns:p14="http://schemas.microsoft.com/office/powerpoint/2010/main" val="1558410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BB3AD-091C-C14A-9BEF-DFAC0D90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listening. </a:t>
            </a:r>
            <a:b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8D4B7-1EB7-AF46-84B6-541A78CD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1. What are inverse problems?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BBA4B-4EBB-B342-B4A7-C26F6F334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sz="1900" dirty="0"/>
                  <a:t>Concerned with determining casual factors from observed data.</a:t>
                </a:r>
              </a:p>
              <a:p>
                <a:pPr algn="just"/>
                <a:r>
                  <a:rPr lang="en-US" sz="1900" dirty="0"/>
                  <a:t>Mathematically: determine function </a:t>
                </a:r>
                <a:r>
                  <a:rPr lang="en-US" sz="1900" b="1" dirty="0"/>
                  <a:t>inputs</a:t>
                </a:r>
                <a:r>
                  <a:rPr lang="en-US" sz="1900" dirty="0"/>
                  <a:t> based on function </a:t>
                </a:r>
                <a:r>
                  <a:rPr lang="en-US" sz="1900" b="1" dirty="0"/>
                  <a:t>outputs</a:t>
                </a:r>
                <a:r>
                  <a:rPr lang="en-US" sz="1900" dirty="0"/>
                  <a:t>.</a:t>
                </a:r>
              </a:p>
              <a:p>
                <a:pPr marL="0" indent="0" algn="just">
                  <a:buNone/>
                </a:pPr>
                <a:endParaRPr lang="en-GB" sz="19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9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90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GB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9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GB" sz="19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sz="1900" i="1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GB" sz="19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GB" sz="1900" dirty="0"/>
              </a:p>
              <a:p>
                <a:pPr algn="just"/>
                <a:r>
                  <a:rPr lang="en-GB" sz="1900" dirty="0"/>
                  <a:t>These problems appear in, for example:</a:t>
                </a:r>
              </a:p>
              <a:p>
                <a:pPr lvl="1" algn="just"/>
                <a:r>
                  <a:rPr lang="en-GB" sz="1900" dirty="0"/>
                  <a:t>Computational imaging </a:t>
                </a:r>
              </a:p>
              <a:p>
                <a:endParaRPr lang="en-US" sz="1900" dirty="0"/>
              </a:p>
              <a:p>
                <a:r>
                  <a:rPr lang="en-US" sz="1900" dirty="0"/>
                  <a:t>Why are these problems hard to solve?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800" dirty="0"/>
                  <a:t>We do not know the value of </a:t>
                </a:r>
                <a14:m>
                  <m:oMath xmlns:m="http://schemas.openxmlformats.org/officeDocument/2006/math">
                    <m:r>
                      <a:rPr lang="el-GR" sz="18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GB" sz="1800" dirty="0"/>
                  <a:t>.</a:t>
                </a:r>
                <a:endParaRPr lang="en-US" sz="18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800" dirty="0"/>
                  <a:t>We cannot simply invert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800" dirty="0"/>
                  <a:t>.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BBA4B-4EBB-B342-B4A7-C26F6F334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374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97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8D4B7-1EB7-AF46-84B6-541A78CD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1. Example - </a:t>
            </a:r>
            <a:r>
              <a:rPr lang="en-GB" sz="4000" dirty="0"/>
              <a:t>Image De-noising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4B4B35D-07CA-4145-B94B-240BD85A59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7868" y="5667210"/>
                <a:ext cx="10168128" cy="831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GB" sz="1800" dirty="0"/>
                  <a:t>Each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800" dirty="0"/>
                  <a:t> has some additive noise from some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sz="1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sz="1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8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sz="180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800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4B4B35D-07CA-4145-B94B-240BD85A5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68" y="5667210"/>
                <a:ext cx="10168128" cy="831561"/>
              </a:xfrm>
              <a:prstGeom prst="rect">
                <a:avLst/>
              </a:prstGeom>
              <a:blipFill>
                <a:blip r:embed="rId2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FB02680-41EB-2540-8591-B8DA46C4E587}"/>
              </a:ext>
            </a:extLst>
          </p:cNvPr>
          <p:cNvGrpSpPr/>
          <p:nvPr/>
        </p:nvGrpSpPr>
        <p:grpSpPr>
          <a:xfrm>
            <a:off x="2597690" y="2560320"/>
            <a:ext cx="6088720" cy="3043848"/>
            <a:chOff x="943451" y="2169984"/>
            <a:chExt cx="10396961" cy="5361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966790-68C1-9A4D-B15E-330E8646C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51" y="2169984"/>
              <a:ext cx="4206241" cy="4206241"/>
            </a:xfrm>
            <a:prstGeom prst="rect">
              <a:avLst/>
            </a:prstGeom>
          </p:spPr>
        </p:pic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91F42B-5B11-6A48-9F85-B924EBD50373}"/>
                </a:ext>
              </a:extLst>
            </p:cNvPr>
            <p:cNvSpPr/>
            <p:nvPr/>
          </p:nvSpPr>
          <p:spPr>
            <a:xfrm>
              <a:off x="5195623" y="3153061"/>
              <a:ext cx="1938551" cy="128534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D9B715-A996-FB49-BFFD-AC260212A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4172" y="2169984"/>
              <a:ext cx="4206240" cy="420624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74A10EB-D9E0-734B-AF63-048819E76D7D}"/>
                    </a:ext>
                  </a:extLst>
                </p:cNvPr>
                <p:cNvSpPr txBox="1"/>
                <p:nvPr/>
              </p:nvSpPr>
              <p:spPr>
                <a:xfrm>
                  <a:off x="1033760" y="6392689"/>
                  <a:ext cx="4025622" cy="11383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Observation</a:t>
                  </a:r>
                  <a14:m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endParaRPr lang="en-GB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74A10EB-D9E0-734B-AF63-048819E76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760" y="6392689"/>
                  <a:ext cx="4025622" cy="1138372"/>
                </a:xfrm>
                <a:prstGeom prst="rect">
                  <a:avLst/>
                </a:prstGeom>
                <a:blipFill>
                  <a:blip r:embed="rId5"/>
                  <a:stretch>
                    <a:fillRect l="-2139" t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FFF68E-354C-D841-A18A-48A14765852A}"/>
                    </a:ext>
                  </a:extLst>
                </p:cNvPr>
                <p:cNvSpPr txBox="1"/>
                <p:nvPr/>
              </p:nvSpPr>
              <p:spPr>
                <a:xfrm>
                  <a:off x="7903766" y="6339696"/>
                  <a:ext cx="1732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Original image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FFF68E-354C-D841-A18A-48A147658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3766" y="6339696"/>
                  <a:ext cx="173226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938" t="-11111" r="-64198" b="-1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400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AD0F1-6781-BB44-BF48-902AFBD3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1.1 Optimization Approach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4FE03-66F7-DD49-AF19-C46A04D72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5268686"/>
              </a:xfrm>
            </p:spPr>
            <p:txBody>
              <a:bodyPr>
                <a:normAutofit/>
              </a:bodyPr>
              <a:lstStyle/>
              <a:p>
                <a:r>
                  <a:rPr lang="en-GB" sz="1800" dirty="0"/>
                  <a:t>Minimize an objective function.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𝑎𝑟𝑔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p>
                            <m:sSup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 ||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)|</m:t>
                      </m:r>
                      <m:sSubSup>
                        <m:sSubSup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800" dirty="0"/>
              </a:p>
              <a:p>
                <a:r>
                  <a:rPr lang="en-GB" sz="1800" dirty="0"/>
                  <a:t>Leads to: </a:t>
                </a:r>
              </a:p>
              <a:p>
                <a:pPr lvl="1"/>
                <a:r>
                  <a:rPr lang="en-GB" sz="1800" b="1" dirty="0"/>
                  <a:t>Ill-posed</a:t>
                </a:r>
                <a:r>
                  <a:rPr lang="en-GB" sz="1800" dirty="0"/>
                  <a:t> problem: </a:t>
                </a:r>
              </a:p>
              <a:p>
                <a:pPr lvl="2"/>
                <a:r>
                  <a:rPr lang="en-GB" sz="1800" dirty="0"/>
                  <a:t>there could not be a unique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GB" sz="18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does not depend continuously on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sz="1800" dirty="0"/>
              </a:p>
              <a:p>
                <a:pPr lvl="1"/>
                <a:r>
                  <a:rPr lang="en-GB" sz="1800" b="1" dirty="0"/>
                  <a:t>Ill-conditioned</a:t>
                </a:r>
                <a:r>
                  <a:rPr lang="en-GB" sz="1800" dirty="0"/>
                  <a:t> problem: small changes in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800" dirty="0"/>
                  <a:t> can lead to large changes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en-US" sz="1800" dirty="0"/>
              </a:p>
              <a:p>
                <a:r>
                  <a:rPr lang="en-GB" sz="1800" dirty="0"/>
                  <a:t>We can introduce a regularization term.</a:t>
                </a:r>
                <a:endParaRPr lang="en-GB" sz="1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sSup>
                          <m:sSup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)|</m:t>
                    </m:r>
                    <m:sSubSup>
                      <m:sSub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800" b="1" dirty="0"/>
                  <a:t> </a:t>
                </a:r>
                <a:r>
                  <a:rPr lang="en-GB" sz="1800" dirty="0"/>
                  <a:t>+</a:t>
                </a:r>
                <a:r>
                  <a:rPr lang="en-GB" sz="18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We produce a point estimate.</a:t>
                </a:r>
              </a:p>
              <a:p>
                <a:pPr marL="0" indent="0">
                  <a:buNone/>
                </a:pPr>
                <a:endParaRPr lang="en-GB" sz="19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4FE03-66F7-DD49-AF19-C46A04D72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5268686"/>
              </a:xfrm>
              <a:blipFill>
                <a:blip r:embed="rId3"/>
                <a:stretch>
                  <a:fillRect l="-374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13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AF419-0B0A-1A4C-A000-FA3A7C7F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1.2 </a:t>
            </a:r>
            <a:r>
              <a:rPr lang="en-GB" sz="4000"/>
              <a:t>Bayesian inference approach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E3CD9-8936-AA47-9F5F-28D147258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1800" dirty="0"/>
                  <a:t>Probabilistic approach.</a:t>
                </a:r>
              </a:p>
              <a:p>
                <a:r>
                  <a:rPr lang="en-GB" sz="1800" dirty="0"/>
                  <a:t>Solution: Probability density function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endParaRPr lang="en-GB" sz="1800" dirty="0"/>
              </a:p>
              <a:p>
                <a:r>
                  <a:rPr lang="en-GB" sz="1800" dirty="0"/>
                  <a:t>This allows for:</a:t>
                </a:r>
              </a:p>
              <a:p>
                <a:pPr lvl="1"/>
                <a:r>
                  <a:rPr lang="en-GB" sz="1800" b="1" dirty="0"/>
                  <a:t>uncertainty quantification</a:t>
                </a:r>
                <a:r>
                  <a:rPr lang="en-GB" sz="1800" dirty="0"/>
                  <a:t>. </a:t>
                </a:r>
              </a:p>
              <a:p>
                <a:pPr lvl="1"/>
                <a:r>
                  <a:rPr lang="en-GB" sz="1800" dirty="0"/>
                  <a:t>incorporation of </a:t>
                </a:r>
                <a:r>
                  <a:rPr lang="en-GB" sz="1800" b="1" dirty="0"/>
                  <a:t>prior</a:t>
                </a:r>
                <a:r>
                  <a:rPr lang="en-GB" sz="1800" dirty="0"/>
                  <a:t> knowledge.</a:t>
                </a:r>
                <a:endParaRPr lang="en-US" sz="1800" dirty="0"/>
              </a:p>
              <a:p>
                <a:endParaRPr lang="en-GB" sz="1800" dirty="0"/>
              </a:p>
              <a:p>
                <a:r>
                  <a:rPr lang="en-GB" sz="1800" dirty="0"/>
                  <a:t>The inverse problem is </a:t>
                </a:r>
                <a:r>
                  <a:rPr lang="en-GB" sz="1800" b="1" dirty="0"/>
                  <a:t>well-posed</a:t>
                </a:r>
                <a:r>
                  <a:rPr lang="en-GB" sz="1800" dirty="0"/>
                  <a:t>:</a:t>
                </a:r>
              </a:p>
              <a:p>
                <a:pPr lvl="1"/>
                <a:r>
                  <a:rPr lang="en-GB" sz="1800" dirty="0"/>
                  <a:t>A </a:t>
                </a:r>
                <a:r>
                  <a:rPr lang="en-GB" sz="1800" b="1" dirty="0"/>
                  <a:t>unique</a:t>
                </a:r>
                <a:r>
                  <a:rPr lang="en-GB" sz="1800" dirty="0"/>
                  <a:t> posterior distribution.</a:t>
                </a:r>
              </a:p>
              <a:p>
                <a:pPr lvl="1"/>
                <a:r>
                  <a:rPr lang="en-GB" sz="1800" dirty="0"/>
                  <a:t>The posterior distribution depends </a:t>
                </a:r>
                <a:r>
                  <a:rPr lang="en-GB" sz="1800" b="1" dirty="0"/>
                  <a:t>continuously</a:t>
                </a:r>
                <a:r>
                  <a:rPr lang="en-GB" sz="1800" dirty="0"/>
                  <a:t> on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800" dirty="0"/>
                  <a:t>.</a:t>
                </a:r>
                <a:br>
                  <a:rPr lang="en-GB" sz="2200" dirty="0"/>
                </a:br>
                <a:endParaRPr lang="en-GB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E3CD9-8936-AA47-9F5F-28D147258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374" t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43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92BB2-4740-8344-8E20-0A1278DB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1.2 </a:t>
            </a:r>
            <a:r>
              <a:rPr lang="en-GB" sz="4000"/>
              <a:t>Bayesian inference approach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36FDF1-8864-6A47-AFFC-466A04F770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276856"/>
                <a:ext cx="10168128" cy="44522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900" dirty="0"/>
                  <a:t>The framework:</a:t>
                </a:r>
                <a:endParaRPr lang="en-GB" sz="1900" dirty="0"/>
              </a:p>
              <a:p>
                <a:pPr lvl="1"/>
                <a:r>
                  <a:rPr lang="en-GB" sz="1900" b="1" dirty="0"/>
                  <a:t>Prior probability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sz="1900" b="0" i="1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d>
                      <m:dPr>
                        <m:ctrlPr>
                          <a:rPr lang="en-GB" sz="19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GB" sz="19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900" dirty="0"/>
              </a:p>
              <a:p>
                <a:pPr lvl="1"/>
                <a:endParaRPr lang="en-GB" sz="1900" b="1" dirty="0"/>
              </a:p>
              <a:p>
                <a:pPr lvl="1"/>
                <a:r>
                  <a:rPr lang="en-GB" sz="1900" b="1" dirty="0"/>
                  <a:t>Likelihood</a:t>
                </a:r>
                <a:r>
                  <a:rPr lang="en-GB" sz="1900" dirty="0"/>
                  <a:t> function</a:t>
                </a: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/>
                  <a:t>.</a:t>
                </a:r>
                <a:r>
                  <a:rPr lang="en-GB" sz="19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GB" sz="19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GB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9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GB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900" dirty="0"/>
                  <a:t> if we know the noise </a:t>
                </a:r>
                <a14:m>
                  <m:oMath xmlns:m="http://schemas.openxmlformats.org/officeDocument/2006/math">
                    <m:r>
                      <a:rPr lang="el-GR" sz="19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l-G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GB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GB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dirty="0"/>
                  <a:t>.</a:t>
                </a:r>
              </a:p>
              <a:p>
                <a:pPr lvl="1"/>
                <a:endParaRPr lang="en-GB" sz="1900" b="1" dirty="0"/>
              </a:p>
              <a:p>
                <a:pPr lvl="1"/>
                <a:r>
                  <a:rPr lang="en-GB" sz="1900" b="1" dirty="0"/>
                  <a:t>Bayes Theorem </a:t>
                </a: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GB" sz="1900">
                        <a:latin typeface="Cambria Math" panose="02040503050406030204" pitchFamily="18" charset="0"/>
                      </a:rPr>
                      <m:t>L</m:t>
                    </m:r>
                    <m:r>
                      <a:rPr lang="el-GR" sz="19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9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sz="19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GB" sz="19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sz="190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d>
                      <m:dPr>
                        <m:ctrlPr>
                          <a:rPr lang="en-GB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1900" dirty="0"/>
              </a:p>
              <a:p>
                <a:pPr lvl="1"/>
                <a:endParaRPr lang="en-US" sz="1900" dirty="0"/>
              </a:p>
              <a:p>
                <a:r>
                  <a:rPr lang="en-GB" sz="1900" dirty="0"/>
                  <a:t>Point estimates:</a:t>
                </a:r>
              </a:p>
              <a:p>
                <a:pPr lvl="1"/>
                <a:r>
                  <a:rPr lang="en-GB" sz="1900" b="1" dirty="0"/>
                  <a:t>Conditional Mean</a:t>
                </a:r>
                <a:r>
                  <a:rPr lang="en-GB" sz="19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9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19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900" i="1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9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9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l-GR" sz="19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900" i="1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GB" sz="1900" i="1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endParaRPr lang="en-GB" sz="1900" dirty="0"/>
              </a:p>
              <a:p>
                <a:pPr lvl="1"/>
                <a:r>
                  <a:rPr lang="en-GB" sz="1900" b="1" dirty="0"/>
                  <a:t>Maximum A-posterior estimator</a:t>
                </a:r>
                <a:r>
                  <a:rPr lang="en-GB" sz="1900" dirty="0"/>
                  <a:t>:</a:t>
                </a:r>
                <a14:m>
                  <m:oMath xmlns:m="http://schemas.openxmlformats.org/officeDocument/2006/math">
                    <m:r>
                      <a:rPr lang="en-GB" sz="1900" b="0" i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19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9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19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900" b="0" i="1"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en-GB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9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p>
                          <m:sSupPr>
                            <m:ctrlPr>
                              <a:rPr lang="en-GB" sz="19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900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GB" sz="19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GB" sz="19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9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l-GR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900" dirty="0"/>
              </a:p>
              <a:p>
                <a:endParaRPr lang="en-GB" sz="1900" dirty="0"/>
              </a:p>
              <a:p>
                <a:r>
                  <a:rPr lang="en-GB" sz="1900" dirty="0"/>
                  <a:t>We can estimate CM expression by </a:t>
                </a: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l-GR" sz="19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l-G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9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r>
                  <a:rPr lang="en-GB" sz="1900" dirty="0"/>
                  <a:t> where </a:t>
                </a: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l-G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900" i="1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GB" sz="1900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endParaRPr lang="en-GB" sz="1900" dirty="0"/>
              </a:p>
              <a:p>
                <a:endParaRPr lang="en-GB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36FDF1-8864-6A47-AFFC-466A04F77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276856"/>
                <a:ext cx="10168128" cy="4452257"/>
              </a:xfrm>
              <a:blipFill>
                <a:blip r:embed="rId2"/>
                <a:stretch>
                  <a:fillRect l="-374" t="-1994" b="-9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27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4189-857D-D246-ADCB-D92AF55F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2. Markov chain Monte Carlo Methods </a:t>
            </a:r>
            <a:r>
              <a:rPr lang="en-GB" sz="4000" dirty="0"/>
              <a:t>(MCMC)</a:t>
            </a:r>
            <a:r>
              <a:rPr lang="en-US" sz="4000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9DCB2-4FA8-1646-825E-44FB82BA4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147831"/>
                <a:ext cx="10168128" cy="458114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19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19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]=∫</m:t>
                    </m:r>
                    <m:r>
                      <a:rPr lang="en-GB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GB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l-GR" sz="19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900" i="1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900" i="1"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r>
                  <a:rPr lang="en-GB" sz="1900" dirty="0"/>
                  <a:t> </a:t>
                </a:r>
                <a:r>
                  <a:rPr lang="en-GB" sz="1900" b="1" i="1" dirty="0"/>
                  <a:t>is</a:t>
                </a:r>
                <a:r>
                  <a:rPr lang="en-GB" sz="1900" dirty="0"/>
                  <a:t> </a:t>
                </a:r>
                <a:r>
                  <a:rPr lang="en-GB" sz="1900" b="1" i="1" dirty="0"/>
                  <a:t>estimated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9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1900" dirty="0"/>
                  <a:t> where </a:t>
                </a: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GB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GB" sz="1900" dirty="0"/>
              </a:p>
              <a:p>
                <a:pPr marL="0" indent="0">
                  <a:buNone/>
                </a:pPr>
                <a:endParaRPr lang="en-GB" sz="1900" dirty="0"/>
              </a:p>
              <a:p>
                <a:pPr marL="0" indent="0">
                  <a:buNone/>
                </a:pPr>
                <a:r>
                  <a:rPr lang="en-GB" sz="1900" dirty="0"/>
                  <a:t>Some definitions…</a:t>
                </a:r>
              </a:p>
              <a:p>
                <a:r>
                  <a:rPr lang="en-GB" sz="1900" b="1" dirty="0"/>
                  <a:t>MCMC</a:t>
                </a:r>
                <a:r>
                  <a:rPr lang="en-GB" sz="1900" dirty="0"/>
                  <a:t> </a:t>
                </a:r>
                <a:r>
                  <a:rPr lang="en-GB" sz="1900" b="1" dirty="0"/>
                  <a:t>estimator</a:t>
                </a:r>
                <a14:m>
                  <m:oMath xmlns:m="http://schemas.openxmlformats.org/officeDocument/2006/math">
                    <m:r>
                      <a:rPr lang="en-GB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GB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GB" sz="19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𝑀𝐶𝑀𝐶</m:t>
                        </m:r>
                      </m:sup>
                    </m:sSubSup>
                    <m:r>
                      <a:rPr lang="en-GB" sz="1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1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9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9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/>
                  <a:t>where </a:t>
                </a: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GB" sz="1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GB" sz="1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GB" sz="1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GB" sz="1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900" dirty="0"/>
                  <a:t>is a Markov chain</a:t>
                </a:r>
                <a:endParaRPr lang="en-US" sz="1900" b="1" dirty="0"/>
              </a:p>
              <a:p>
                <a:r>
                  <a:rPr lang="en-US" sz="1900" b="1" dirty="0"/>
                  <a:t>Markov property : </a:t>
                </a:r>
                <a:r>
                  <a:rPr lang="en-GB" sz="1900" dirty="0"/>
                  <a:t>A sequence of random variables </a:t>
                </a:r>
                <a14:m>
                  <m:oMath xmlns:m="http://schemas.openxmlformats.org/officeDocument/2006/math">
                    <m:r>
                      <a:rPr lang="en-GB" sz="19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GB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is a Markov chain if:</a:t>
                </a:r>
              </a:p>
              <a:p>
                <a:pPr marL="0" indent="0">
                  <a:buNone/>
                </a:pPr>
                <a:endParaRPr lang="en-GB" sz="1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9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9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9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900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GB" sz="19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9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9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19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900" dirty="0"/>
              </a:p>
              <a:p>
                <a:pPr marL="0" indent="0">
                  <a:buNone/>
                </a:pPr>
                <a:endParaRPr lang="en-GB" sz="1900" dirty="0"/>
              </a:p>
              <a:p>
                <a:r>
                  <a:rPr lang="en-GB" sz="1900" b="1" dirty="0"/>
                  <a:t>Stationary </a:t>
                </a:r>
                <a:r>
                  <a:rPr lang="en-US" sz="1900" b="1" dirty="0"/>
                  <a:t>distribution</a:t>
                </a:r>
                <a:r>
                  <a:rPr lang="en-GB" sz="1900" dirty="0"/>
                  <a:t> </a:t>
                </a:r>
                <a14:m>
                  <m:oMath xmlns:m="http://schemas.openxmlformats.org/officeDocument/2006/math">
                    <m:r>
                      <a:rPr lang="el-GR" sz="19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sz="19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sz="1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9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l-GR" sz="19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900" i="1">
                          <a:latin typeface="Cambria Math" panose="02040503050406030204" pitchFamily="18" charset="0"/>
                        </a:rPr>
                        <m:t>) =</m:t>
                      </m:r>
                      <m:nary>
                        <m:naryPr>
                          <m:ctrlPr>
                            <a:rPr lang="en-GB" sz="1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l-GR" sz="190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l-GR" sz="19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l-GR" sz="1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9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9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9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sz="1900" i="1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1900" dirty="0"/>
              </a:p>
              <a:p>
                <a:endParaRPr lang="en-GB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9DCB2-4FA8-1646-825E-44FB82BA4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147831"/>
                <a:ext cx="10168128" cy="4581144"/>
              </a:xfrm>
              <a:blipFill>
                <a:blip r:embed="rId3"/>
                <a:stretch>
                  <a:fillRect l="-499" t="-8840" b="-29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98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48AF3-BBB8-564A-9C35-17027583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2.1. Why use MCMC Methods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1D367-7FD1-BF4A-8CD3-47A601F9A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7868" y="2276856"/>
                <a:ext cx="10168128" cy="474122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We do </a:t>
                </a:r>
                <a:r>
                  <a:rPr lang="en-US" sz="1800" b="1" dirty="0"/>
                  <a:t>not</a:t>
                </a:r>
                <a:r>
                  <a:rPr lang="en-US" sz="1800" dirty="0"/>
                  <a:t> need to know the explicit form of the target distribution. </a:t>
                </a:r>
              </a:p>
              <a:p>
                <a:r>
                  <a:rPr lang="en-GB" sz="1800" dirty="0"/>
                  <a:t>Linking back…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</a:rPr>
                      <m:t>L</m:t>
                    </m:r>
                    <m:r>
                      <a:rPr lang="el-GR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GB" sz="1800" dirty="0"/>
                  <a:t>.</a:t>
                </a:r>
              </a:p>
              <a:p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From Markov chain theory: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1800" b="1" dirty="0">
                    <a:ea typeface="Cambria Math" panose="02040503050406030204" pitchFamily="18" charset="0"/>
                  </a:rPr>
                  <a:t>Stationary distribution</a:t>
                </a:r>
                <a:r>
                  <a:rPr lang="en-GB" sz="1800" dirty="0">
                    <a:ea typeface="Cambria Math" panose="02040503050406030204" pitchFamily="18" charset="0"/>
                  </a:rPr>
                  <a:t>: we can create a chain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b="0" dirty="0"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sz="1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as </a:t>
                </a:r>
                <a14:m>
                  <m:oMath xmlns:m="http://schemas.openxmlformats.org/officeDocument/2006/math">
                    <m:r>
                      <a:rPr lang="en-GB" sz="18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GB" sz="18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1800" dirty="0"/>
                  <a:t>The </a:t>
                </a:r>
                <a:r>
                  <a:rPr lang="en-GB" sz="1800" b="1" dirty="0"/>
                  <a:t>Ergodic average</a:t>
                </a:r>
                <a:r>
                  <a:rPr lang="el-GR" sz="18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800" b="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GB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18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GB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1800" b="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GB" sz="1800" b="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800" dirty="0"/>
                  <a:t> as N</a:t>
                </a:r>
                <a:r>
                  <a:rPr lang="en-GB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18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i="1" dirty="0"/>
                  <a:t>Central limit theorem</a:t>
                </a:r>
                <a:r>
                  <a:rPr lang="en-US" sz="1800" i="1" dirty="0"/>
                  <a:t>:</a:t>
                </a:r>
                <a:endParaRPr lang="en-GB" sz="1800" i="1" dirty="0"/>
              </a:p>
              <a:p>
                <a:r>
                  <a:rPr lang="en-GB" sz="1800" dirty="0"/>
                  <a:t>The estimator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dirty="0"/>
                  <a:t>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], 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dirty="0"/>
              </a:p>
              <a:p>
                <a:r>
                  <a:rPr lang="en-GB" sz="1800" dirty="0"/>
                  <a:t>The </a:t>
                </a:r>
                <a:r>
                  <a:rPr lang="en-GB" sz="1800" b="1" dirty="0"/>
                  <a:t>asymptotic variance</a:t>
                </a:r>
                <a:r>
                  <a:rPr lang="en-GB" sz="18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)] + 2</m:t>
                    </m:r>
                    <m:nary>
                      <m:naryPr>
                        <m:chr m:val="∑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31D367-7FD1-BF4A-8CD3-47A601F9A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7868" y="2276856"/>
                <a:ext cx="10168128" cy="4741223"/>
              </a:xfrm>
              <a:blipFill>
                <a:blip r:embed="rId3"/>
                <a:stretch>
                  <a:fillRect l="-499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11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12608</TotalTime>
  <Words>1236</Words>
  <Application>Microsoft Macintosh PowerPoint</Application>
  <PresentationFormat>Widescreen</PresentationFormat>
  <Paragraphs>198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Introduction to inverse problems and Markov chain Monte Carlo methods</vt:lpstr>
      <vt:lpstr>Outline of todays presentation</vt:lpstr>
      <vt:lpstr>1. What are inverse problems? </vt:lpstr>
      <vt:lpstr>1. Example - Image De-noising</vt:lpstr>
      <vt:lpstr>1.1 Optimization Approach</vt:lpstr>
      <vt:lpstr>1.2 Bayesian inference approach</vt:lpstr>
      <vt:lpstr>1.2 Bayesian inference approach</vt:lpstr>
      <vt:lpstr>2. Markov chain Monte Carlo Methods (MCMC) </vt:lpstr>
      <vt:lpstr>2.1. Why use MCMC Methods </vt:lpstr>
      <vt:lpstr>2.3. Implementing MCMC – Reversible Samplers</vt:lpstr>
      <vt:lpstr>2.4. Example – Reversible Sampler</vt:lpstr>
      <vt:lpstr>PowerPoint Presentation</vt:lpstr>
      <vt:lpstr>PowerPoint Presentation</vt:lpstr>
      <vt:lpstr>PowerPoint Presentation</vt:lpstr>
      <vt:lpstr>PowerPoint Presentation</vt:lpstr>
      <vt:lpstr>2.5. Challenges - Reversible Samplers</vt:lpstr>
      <vt:lpstr>2.6. Non-Reversible Samplers</vt:lpstr>
      <vt:lpstr>2.7. Implementing MCMC – I-Jump Sampler</vt:lpstr>
      <vt:lpstr>PowerPoint Presentation</vt:lpstr>
      <vt:lpstr>3. What we can takeaway from this presentation</vt:lpstr>
      <vt:lpstr>Thank you for listening.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inverse problems and Markov chain Monte Carlo methods</dc:title>
  <dc:creator>STIGLIANO Lorenzo</dc:creator>
  <cp:lastModifiedBy>STIGLIANO Lorenzo</cp:lastModifiedBy>
  <cp:revision>159</cp:revision>
  <dcterms:created xsi:type="dcterms:W3CDTF">2021-03-15T18:41:10Z</dcterms:created>
  <dcterms:modified xsi:type="dcterms:W3CDTF">2021-03-24T12:59:18Z</dcterms:modified>
</cp:coreProperties>
</file>