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enzo Tinfen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1T12:12:12.663" idx="3">
    <p:pos x="6000" y="100"/>
    <p:text>MDP è un modo per rappresentare le transizioni nel reinforcement
learning</p:text>
  </p:cm>
  <p:cm authorId="0" dt="2021-06-12T11:47:30.918" idx="2">
    <p:pos x="6000" y="0"/>
    <p:text>per ogni transizione dato uno stato si sceglie una azione e si ottiene un reward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2T11:48:27.221" idx="4">
    <p:pos x="3111" y="456"/>
    <p:text>il discount factor è quanto i reward immediati contano maggiormente</p:text>
  </p:cm>
  <p:cm authorId="0" dt="2021-06-12T11:50:06.229" idx="7">
    <p:pos x="3111" y="656"/>
    <p:text>un po come pensare ad una stanza con 2 porte, nella prima 1 kg d'oro, nella seconda 2kg, vado su quella da 2kg</p:text>
  </p:cm>
  <p:cm authorId="0" dt="2021-06-12T11:51:21.762" idx="5">
    <p:pos x="6000" y="0"/>
    <p:text>Il nostro obiettivo è trovare la policy migliore, per farlo dobbiamo prima trovare i Q-values</p:text>
  </p:cm>
  <p:cm authorId="0" dt="2021-06-14T16:12:12.297" idx="6">
    <p:pos x="3111" y="556"/>
    <p:text>il return atteso, con il prim ostato s, la prima azione a, seguendo la policy pi, e il next stato è stocastico.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2T11:54:46.557" idx="9">
    <p:pos x="-30" y="30"/>
    <p:text>con il next state stocastico: il reward atteso + discount factor * Q-value del prossimo stato e prossima azione scelta dalla policy</p:text>
  </p:cm>
  <p:cm authorId="0" dt="2021-06-12T11:56:04.695" idx="8">
    <p:pos x="-30" y="1432"/>
    <p:text>notiamo che la policy, dato essere migliore, è deterministica, e possiamo semplificare usando il Q-value massimo variando l'action, come da definizione di policy migliore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0T14:11:48.813" idx="10">
    <p:pos x="6000" y="0"/>
    <p:text>a=learning rate, se è vicino a 1, il Q-value nuovo è vicino a quello target, invece se è vicino a 0, il Q-value nuovo èvicino a quello attuale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2T12:07:34.662" idx="12">
    <p:pos x="176" y="866"/>
    <p:text>consiste un un input layer, in hidden layer e un output layer, rete neurale è parametrizzata da dei pesi con simbolo W</p:text>
  </p:cm>
  <p:cm authorId="0" dt="2021-06-12T12:08:06.888" idx="11">
    <p:pos x="176" y="766"/>
    <p:text>Si usano dei valori intermedi per ogni neuroni, che in generale sono una matrice Z e una A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2T12:11:11.325" idx="14">
    <p:pos x="2530" y="694"/>
    <p:text>ad ogni ottimizzazione tramite la pendenza, cioè il gradiente si varia il peso</p:text>
  </p:cm>
  <p:cm authorId="0" dt="2021-06-12T12:12:03.878" idx="13">
    <p:pos x="2880" y="1409"/>
    <p:text>il learning rate (a) determina la velocità di ottimizzazione, se troppo alto J diverge, se troppo basso è lento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60552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d60552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d9985460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d9985460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00a765c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00a765c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5e304f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5e304f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0ee444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0ee444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9985460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9985460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00a765c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f00a765c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41550" y="1028238"/>
            <a:ext cx="4474200" cy="12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</a:rPr>
              <a:t>Deep reinforcement learning (col cappello)</a:t>
            </a:r>
            <a:endParaRPr sz="3300" b="1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341550" y="2860313"/>
            <a:ext cx="43449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Scopo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Realizzare un’intelligenza artificiale generalizzata che impari in base ai suoi errori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La applicazione di esempio è un pendolo inverso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932475" y="0"/>
            <a:ext cx="421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l="6414" r="10604"/>
          <a:stretch/>
        </p:blipFill>
        <p:spPr>
          <a:xfrm>
            <a:off x="5111900" y="2773875"/>
            <a:ext cx="3852549" cy="185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099" y="512688"/>
            <a:ext cx="3718149" cy="21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088075" y="41250"/>
            <a:ext cx="18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Lorenzo Tinfena 5AI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65500" y="123850"/>
            <a:ext cx="40452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 distribuito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2"/>
          </p:nvPr>
        </p:nvSpPr>
        <p:spPr>
          <a:xfrm>
            <a:off x="4939500" y="594425"/>
            <a:ext cx="3837000" cy="3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Ogni worker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lavora in modo asincrono e indipendente dagli altri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 il compito di richiedere al server i pesi più aggiornati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mantiene localmente una target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Esegue episodi calcolando i gradienti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Manda i gradienti al server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Il server ha il compito di fornire i pesi più aggiornati ai workers ed aggiornarli in base ai gradienti ricevuti</a:t>
            </a:r>
            <a:endParaRPr sz="14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1099"/>
            <a:ext cx="4232149" cy="2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4943850" y="4335375"/>
            <a:ext cx="794400" cy="4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65500" y="3510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4819925" y="1212724"/>
            <a:ext cx="4045200" cy="24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 tecnica di apprendimento automatizzato usata è chiamata reinforcement learning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 dinamiche di un agente possono essere descritte da un Markov decision process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8" y="2245625"/>
            <a:ext cx="2146725" cy="20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l="5860" r="8705"/>
          <a:stretch/>
        </p:blipFill>
        <p:spPr>
          <a:xfrm>
            <a:off x="2340737" y="2306675"/>
            <a:ext cx="2088773" cy="195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527742" y="4323650"/>
            <a:ext cx="17181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MDP con 3 stati, 2 azioni, e 2 possibili reward diversi da 0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330350" y="4323650"/>
            <a:ext cx="17181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Workflow di base del reinforcement learning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943850" y="4335375"/>
            <a:ext cx="794400" cy="4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273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Applicazioni pratiche del reinforcement learning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596600" y="1448263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671175" y="986713"/>
            <a:ext cx="6117600" cy="355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Minore è il tempo della trasmissione di un pacchetto, maggiore è il reward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980375" y="986700"/>
            <a:ext cx="1108200" cy="355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Routing</a:t>
            </a:r>
            <a:endParaRPr sz="1300"/>
          </a:p>
        </p:txBody>
      </p:sp>
      <p:sp>
        <p:nvSpPr>
          <p:cNvPr id="122" name="Google Shape;122;p16"/>
          <p:cNvSpPr/>
          <p:nvPr/>
        </p:nvSpPr>
        <p:spPr>
          <a:xfrm>
            <a:off x="2835025" y="1444538"/>
            <a:ext cx="3789900" cy="355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Ad esempio nel coordinare i bracci robotici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983888" y="1920438"/>
            <a:ext cx="6018600" cy="47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Ad esempio nella raccomandazione di film su netflix, video su youtube, post su instagram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144225" y="1444513"/>
            <a:ext cx="1108200" cy="355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Robotica</a:t>
            </a:r>
            <a:endParaRPr sz="1300"/>
          </a:p>
        </p:txBody>
      </p:sp>
      <p:sp>
        <p:nvSpPr>
          <p:cNvPr id="125" name="Google Shape;125;p16"/>
          <p:cNvSpPr/>
          <p:nvPr/>
        </p:nvSpPr>
        <p:spPr>
          <a:xfrm>
            <a:off x="766663" y="1920425"/>
            <a:ext cx="1775100" cy="472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sistemi di raccomandazione</a:t>
            </a:r>
            <a:endParaRPr sz="1300"/>
          </a:p>
        </p:txBody>
      </p:sp>
      <p:sp>
        <p:nvSpPr>
          <p:cNvPr id="126" name="Google Shape;126;p16"/>
          <p:cNvSpPr/>
          <p:nvPr/>
        </p:nvSpPr>
        <p:spPr>
          <a:xfrm>
            <a:off x="2251925" y="2523238"/>
            <a:ext cx="5585400" cy="600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Il reward può essere calcolato in base all’accuratezza, ogni episodio può finire allo stato di partenza, anche se può essere simile ad un approccio di supervised learning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31825" y="2523113"/>
            <a:ext cx="1857600" cy="60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Predizioni di prezzi di mercato</a:t>
            </a:r>
            <a:endParaRPr sz="1300"/>
          </a:p>
        </p:txBody>
      </p:sp>
      <p:sp>
        <p:nvSpPr>
          <p:cNvPr id="128" name="Google Shape;128;p16"/>
          <p:cNvSpPr/>
          <p:nvPr/>
        </p:nvSpPr>
        <p:spPr>
          <a:xfrm>
            <a:off x="2161025" y="3253613"/>
            <a:ext cx="5767200" cy="355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Le azioni possibili sono i possibili risultati, e il reward è calcolato in base alla salute del paziente in futuro oppure secondo l’accuratezza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40925" y="3253613"/>
            <a:ext cx="1857600" cy="355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 di malattie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213575" y="3738888"/>
            <a:ext cx="5585400" cy="417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AlphaGo è il primo programma che ha sconfitto il campione del mondo di Go, famoso gioco da tavolo strategico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70175" y="3738888"/>
            <a:ext cx="1775100" cy="417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di videogiochi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-48900" y="48025"/>
            <a:ext cx="46740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Return, Q-value e policy</a:t>
            </a:r>
            <a:endParaRPr sz="2200"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return è la bontà di una coppia stato-azione, cioè una sommatoria dei futuri reward, dove quelli immediati hanno impatto maggiore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Il Q-value è un valore, che dato uno stato ed una azione è return atteso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La scelta di una azione è data dalla policy, ed indichiamo quella ottimale con π*,   la azione migliore è quella che massimizza il Q-value.</a:t>
            </a:r>
            <a:endParaRPr sz="1400"/>
          </a:p>
        </p:txBody>
      </p:sp>
      <p:sp>
        <p:nvSpPr>
          <p:cNvPr id="138" name="Google Shape;138;p17"/>
          <p:cNvSpPr/>
          <p:nvPr/>
        </p:nvSpPr>
        <p:spPr>
          <a:xfrm>
            <a:off x="4943850" y="4335375"/>
            <a:ext cx="794400" cy="4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90" y="2896041"/>
            <a:ext cx="2905672" cy="4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063" y="1787837"/>
            <a:ext cx="1338517" cy="3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25" y="2307486"/>
            <a:ext cx="4249601" cy="3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-48900" y="48025"/>
            <a:ext cx="46740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Bellman equation</a:t>
            </a:r>
            <a:endParaRPr sz="220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4911550" y="782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Bellman equation riesce ad esprimere il Q-value in modo ricorsivo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Possiamo usarla anche per definire il Q-value che segue la policy migliore</a:t>
            </a:r>
            <a:endParaRPr sz="1400"/>
          </a:p>
        </p:txBody>
      </p:sp>
      <p:sp>
        <p:nvSpPr>
          <p:cNvPr id="148" name="Google Shape;148;p18"/>
          <p:cNvSpPr/>
          <p:nvPr/>
        </p:nvSpPr>
        <p:spPr>
          <a:xfrm>
            <a:off x="4943850" y="4335375"/>
            <a:ext cx="794400" cy="4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8" descr="&lt;math xmlns=&quot;http://www.w3.org/1998/Math/MathML&quot; display=&quot;block&quot;&gt;&#10;  &lt;msub&gt;&#10;    &lt;mi&gt;Q&lt;/mi&gt;&#10;    &lt;mrow class=&quot;MJX-TeXAtom-ORD&quot;&gt;&#10;      &lt;msup&gt;&#10;        &lt;mi&gt;&amp;#x03C0;&lt;!-- π --&gt;&lt;/mi&gt;&#10;        &lt;mo&gt;&amp;#x2217;&lt;!-- ∗ --&gt;&lt;/mo&gt;&#10;      &lt;/msup&gt;&#10;    &lt;/mrow&gt;&#10;  &lt;/msub&gt;&#10;  &lt;mo stretchy=&quot;false&quot;&gt;(&lt;/mo&gt;&#10;  &lt;mi&gt;s&lt;/mi&gt;&#10;  &lt;mo&gt;,&lt;/mo&gt;&#10;  &lt;mi&gt;a&lt;/mi&gt;&#10;  &lt;mo stretchy=&quot;false&quot;&gt;)&lt;/mo&gt;&#10;  &lt;mo&gt;=&lt;/mo&gt;&#10;  &lt;msub&gt;&#10;    &lt;mi&gt;E&lt;/mi&gt;&#10;    &lt;mrow class=&quot;MJX-TeXAtom-ORD&quot;&gt;&#10;      &lt;msup&gt;&#10;        &lt;mi&gt;s&lt;/mi&gt;&#10;        &lt;mo&gt;&amp;#x2032;&lt;/mo&gt;&#10;      &lt;/msup&gt;&#10;      &lt;mo&gt;&amp;#x223D;&lt;!-- ∽ --&gt;&lt;/mo&gt;&#10;      &lt;mi&gt;p&lt;/mi&gt;&#10;      &lt;mo stretchy=&quot;false&quot;&gt;(&lt;/mo&gt;&#10;      &lt;mo&gt;&amp;#x22C5;&lt;!-- ⋅ --&gt;&lt;/mo&gt;&#10;      &lt;mrow class=&quot;MJX-TeXAtom-ORD&quot;&gt;&#10;        &lt;mo stretchy=&quot;false&quot;&gt;|&lt;/mo&gt;&#10;      &lt;/mrow&gt;&#10;      &lt;mi&gt;s&lt;/mi&gt;&#10;      &lt;mo&gt;,&lt;/mo&gt;&#10;      &lt;mi&gt;a&lt;/mi&gt;&#10;      &lt;mo stretchy=&quot;false&quot;&gt;)&lt;/mo&gt;&#10;    &lt;/mrow&gt;&#10;  &lt;/msub&gt;&#10;  &lt;mo stretchy=&quot;false&quot;&gt;(&lt;/mo&gt;&#10;  &lt;mi&gt;E&lt;/mi&gt;&#10;  &lt;mo stretchy=&quot;false&quot;&gt;(&lt;/mo&gt;&#10;  &lt;msub&gt;&#10;    &lt;mi&gt;R&lt;/mi&gt;&#10;    &lt;mrow class=&quot;MJX-TeXAtom-ORD&quot;&gt;&#10;      &lt;mi&gt;s&lt;/mi&gt;&#10;      &lt;mo&gt;,&lt;/mo&gt;&#10;      &lt;mi&gt;a&lt;/mi&gt;&#10;      &lt;mo&gt;,&lt;/mo&gt;&#10;      &lt;msup&gt;&#10;        &lt;mi&gt;s&lt;/mi&gt;&#10;        &lt;mo&gt;&amp;#x2032;&lt;/mo&gt;&#10;      &lt;/msup&gt;&#10;    &lt;/mrow&gt;&#10;  &lt;/msub&gt;&#10;  &lt;mo stretchy=&quot;false&quot;&gt;)&lt;/mo&gt;&#10;  &lt;mo&gt;+&lt;/mo&gt;&#10;  &lt;mi&gt;&amp;#x03B3;&lt;!-- γ --&gt;&lt;/mi&gt;&#10;  &lt;munder&gt;&#10;    &lt;mo movablelimits=&quot;true&quot; form=&quot;prefix&quot;&gt;max&lt;/mo&gt;&#10;    &lt;mrow class=&quot;MJX-TeXAtom-ORD&quot;&gt;&#10;      &lt;msup&gt;&#10;        &lt;mi&gt;a&lt;/mi&gt;&#10;        &lt;mo&gt;&amp;#x2032;&lt;/mo&gt;&#10;      &lt;/msup&gt;&#10;    &lt;/mrow&gt;&#10;  &lt;/munder&gt;&#10;  &lt;msub&gt;&#10;    &lt;mi&gt;Q&lt;/mi&gt;&#10;    &lt;mrow class=&quot;MJX-TeXAtom-ORD&quot;&gt;&#10;      &lt;msup&gt;&#10;        &lt;mi&gt;&amp;#x03C0;&lt;!-- π --&gt;&lt;/mi&gt;&#10;        &lt;mo&gt;&amp;#x2217;&lt;!-- ∗ --&gt;&lt;/mo&gt;&#10;      &lt;/msup&gt;&#10;    &lt;/mrow&gt;&#10;  &lt;/msub&gt;&#10;  &lt;mo stretchy=&quot;false&quot;&gt;(&lt;/mo&gt;&#10;  &lt;msup&gt;&#10;    &lt;mi&gt;s&lt;/mi&gt;&#10;    &lt;mo&gt;&amp;#x2032;&lt;/mo&gt;&#10;  &lt;/msup&gt;&#10;  &lt;mo&gt;,&lt;/mo&gt;&#10;  &lt;msup&gt;&#10;    &lt;mi&gt;a&lt;/mi&gt;&#10;    &lt;mo&gt;&amp;#x2032;&lt;/mo&gt;&#10;  &lt;/msup&gt;&#10;  &lt;mo stretchy=&quot;false&quot;&gt;)&lt;/mo&gt;&#10;  &lt;mo stretchy=&quot;false&quot;&gt;)&lt;/mo&gt;&#10;&lt;/math&gt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2" y="3711490"/>
            <a:ext cx="4045200" cy="31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1567675"/>
            <a:ext cx="4082800" cy="2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-48900" y="2273400"/>
            <a:ext cx="4674000" cy="5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Bellman equation per l’ottimalità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75" y="3207399"/>
            <a:ext cx="3660844" cy="2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341550" y="264925"/>
            <a:ext cx="3270600" cy="6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</a:rPr>
              <a:t>Q-learning</a:t>
            </a:r>
            <a:endParaRPr sz="3300" b="1"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341550" y="1156653"/>
            <a:ext cx="43449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Tutti i Q-values che seguono la policy migliore sono in una tabella dove ogni riga corrisponde ad uno stato e ogni colonna ad una azione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Il nostro obiettivo è approssimarli, per farlo usiamo la Bellman equation per l’ottimalità eseguendo molti episodi e aggiornando la tabella.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6847138" y="12040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932475" y="0"/>
            <a:ext cx="4211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862" y="938400"/>
            <a:ext cx="1245925" cy="162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6045550" y="1343025"/>
            <a:ext cx="5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125" y="1057425"/>
            <a:ext cx="307075" cy="2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125" y="1411801"/>
            <a:ext cx="307075" cy="2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7750" y="714494"/>
            <a:ext cx="307075" cy="22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4275" y="706554"/>
            <a:ext cx="307075" cy="23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 flipH="1">
            <a:off x="7623000" y="599925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 flipH="1">
            <a:off x="6431113" y="1769138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 flipH="1">
            <a:off x="6431113" y="2171550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9675" y="3482187"/>
            <a:ext cx="3837000" cy="43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26600" y="203950"/>
            <a:ext cx="32493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Deep Q-learning</a:t>
            </a:r>
            <a:endParaRPr sz="3300"/>
          </a:p>
        </p:txBody>
      </p:sp>
      <p:sp>
        <p:nvSpPr>
          <p:cNvPr id="176" name="Google Shape;176;p20"/>
          <p:cNvSpPr txBox="1"/>
          <p:nvPr/>
        </p:nvSpPr>
        <p:spPr>
          <a:xfrm>
            <a:off x="280700" y="12162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Una grande limitazione del Q-learning è l’observation space discreto.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soluzione:</a:t>
            </a:r>
            <a:r>
              <a:rPr lang="en">
                <a:solidFill>
                  <a:schemeClr val="lt1"/>
                </a:solidFill>
              </a:rPr>
              <a:t> usare una rete neurale per approssimare i Q-values di ogni azione dato uno stato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 predizione di una rete neurale è chiamata forward propagation, in generale per ogni layer: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500" y="-3"/>
            <a:ext cx="5558501" cy="320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350" y="3162050"/>
            <a:ext cx="4900650" cy="1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3585500" y="3046475"/>
            <a:ext cx="715800" cy="209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050" y="3771301"/>
            <a:ext cx="3249300" cy="3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26600" y="203950"/>
            <a:ext cx="32493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Ottimizzazione</a:t>
            </a:r>
            <a:endParaRPr sz="3300"/>
          </a:p>
        </p:txBody>
      </p:sp>
      <p:sp>
        <p:nvSpPr>
          <p:cNvPr id="186" name="Google Shape;186;p21"/>
          <p:cNvSpPr txBox="1"/>
          <p:nvPr/>
        </p:nvSpPr>
        <p:spPr>
          <a:xfrm>
            <a:off x="280700" y="10427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 trovare i pesi giusti da approssimare correttamente i Q-value bisogna minimizzare una cost function variando i pesi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1" y="2089461"/>
            <a:ext cx="3330450" cy="68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36862"/>
            <a:ext cx="3838075" cy="66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90" y="3499525"/>
            <a:ext cx="3330460" cy="3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017825" y="1102000"/>
            <a:ext cx="46362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Dopo aver calcolato la derivata parziale per ogni peso, cioè l’errore, l’ottimizzazione avviene con l’algoritmo chiamato gradient descent, che aggiorna ogni peso nel seguente modo: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175" y="3131300"/>
            <a:ext cx="3081475" cy="18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280700" y="2784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 calcola l’errore della rete neurale, definita come: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265488" y="569675"/>
            <a:ext cx="40452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Cartpole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Nella applicazione di esempio, ho applicato anche varie ottimizzazioni, come la replay memory, la target network, e il momentum.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Si può notare che dopo circa l’episodio 320, il total reward comincia a scendere; questo fenomeno è chiamato "Catastrophic interference", tipico delle reti neurali usate nel reinforcement learning, causato dal fatto che nuove ottimizzazioni peggiorano quelle fatte in precedenza, è strettamente correlato alla replay memory</a:t>
            </a:r>
            <a:endParaRPr sz="14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84" y="2138300"/>
            <a:ext cx="2087825" cy="2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4943850" y="4335375"/>
            <a:ext cx="794400" cy="4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Deep reinforcement learning (col cappello)</vt:lpstr>
      <vt:lpstr>Reinforcement learning</vt:lpstr>
      <vt:lpstr>Applicazioni pratiche del reinforcement learning</vt:lpstr>
      <vt:lpstr>Return, Q-value e policy</vt:lpstr>
      <vt:lpstr>Bellman equation</vt:lpstr>
      <vt:lpstr>Q-learning</vt:lpstr>
      <vt:lpstr>Deep Q-learning</vt:lpstr>
      <vt:lpstr>Ottimizzazione</vt:lpstr>
      <vt:lpstr>Cartpole</vt:lpstr>
      <vt:lpstr>Deep Q-learning distribuito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(col cappello)</dc:title>
  <cp:lastModifiedBy>lorenzo.tinfena.personal@gmail.com</cp:lastModifiedBy>
  <cp:revision>2</cp:revision>
  <dcterms:modified xsi:type="dcterms:W3CDTF">2021-06-16T17:04:12Z</dcterms:modified>
</cp:coreProperties>
</file>