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23"/>
  </p:notesMasterIdLst>
  <p:sldIdLst>
    <p:sldId id="256" r:id="rId2"/>
    <p:sldId id="258" r:id="rId3"/>
    <p:sldId id="278" r:id="rId4"/>
    <p:sldId id="260" r:id="rId5"/>
    <p:sldId id="276" r:id="rId6"/>
    <p:sldId id="277" r:id="rId7"/>
    <p:sldId id="279" r:id="rId8"/>
    <p:sldId id="280" r:id="rId9"/>
    <p:sldId id="265" r:id="rId10"/>
    <p:sldId id="266" r:id="rId11"/>
    <p:sldId id="267" r:id="rId12"/>
    <p:sldId id="286" r:id="rId13"/>
    <p:sldId id="281" r:id="rId14"/>
    <p:sldId id="282" r:id="rId15"/>
    <p:sldId id="283" r:id="rId16"/>
    <p:sldId id="284" r:id="rId17"/>
    <p:sldId id="285" r:id="rId18"/>
    <p:sldId id="271" r:id="rId19"/>
    <p:sldId id="274" r:id="rId20"/>
    <p:sldId id="272" r:id="rId21"/>
    <p:sldId id="287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61"/>
    <a:srgbClr val="00244B"/>
    <a:srgbClr val="031122"/>
    <a:srgbClr val="042A51"/>
    <a:srgbClr val="064584"/>
    <a:srgbClr val="0086FF"/>
    <a:srgbClr val="000431"/>
    <a:srgbClr val="010745"/>
    <a:srgbClr val="030C63"/>
    <a:srgbClr val="071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/>
    <p:restoredTop sz="91357"/>
  </p:normalViewPr>
  <p:slideViewPr>
    <p:cSldViewPr snapToGrid="0">
      <p:cViewPr>
        <p:scale>
          <a:sx n="100" d="100"/>
          <a:sy n="100" d="100"/>
        </p:scale>
        <p:origin x="464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F3B6C-9F47-482C-AC4C-170446F940D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1C29172-8B27-4B4C-970B-E032E1CC845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sz="1400" dirty="0"/>
            <a:t>• </a:t>
          </a:r>
          <a:r>
            <a:rPr lang="it-IT" sz="1400" dirty="0" err="1"/>
            <a:t>Objective</a:t>
          </a:r>
          <a:r>
            <a:rPr lang="it-IT" sz="1400" dirty="0"/>
            <a:t>: </a:t>
          </a:r>
          <a:r>
            <a:rPr lang="it-IT" sz="1400" dirty="0" err="1"/>
            <a:t>Improve</a:t>
          </a:r>
          <a:r>
            <a:rPr lang="it-IT" sz="1400" dirty="0"/>
            <a:t> </a:t>
          </a:r>
          <a:r>
            <a:rPr lang="it-IT" sz="1400" dirty="0" err="1"/>
            <a:t>diabetes</a:t>
          </a:r>
          <a:r>
            <a:rPr lang="it-IT" sz="1400" dirty="0"/>
            <a:t> management.</a:t>
          </a:r>
          <a:endParaRPr lang="en-US" sz="1400" dirty="0"/>
        </a:p>
      </dgm:t>
    </dgm:pt>
    <dgm:pt modelId="{9DCB1F73-547C-4B77-B232-C45AB0630C3B}" type="parTrans" cxnId="{D5C62543-3181-415D-9B93-2ADBBCED7FC2}">
      <dgm:prSet/>
      <dgm:spPr/>
      <dgm:t>
        <a:bodyPr/>
        <a:lstStyle/>
        <a:p>
          <a:endParaRPr lang="en-US"/>
        </a:p>
      </dgm:t>
    </dgm:pt>
    <dgm:pt modelId="{6299367A-D77D-4CFA-A026-B6CC121E5FD8}" type="sibTrans" cxnId="{D5C62543-3181-415D-9B93-2ADBBCED7FC2}">
      <dgm:prSet/>
      <dgm:spPr/>
      <dgm:t>
        <a:bodyPr/>
        <a:lstStyle/>
        <a:p>
          <a:endParaRPr lang="en-US"/>
        </a:p>
      </dgm:t>
    </dgm:pt>
    <dgm:pt modelId="{A3F36A5F-F677-4DDB-B5AC-265F9E0139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• Analysis </a:t>
          </a:r>
          <a:r>
            <a:rPr lang="it-IT" dirty="0" err="1"/>
            <a:t>Period</a:t>
          </a:r>
          <a:r>
            <a:rPr lang="it-IT" dirty="0"/>
            <a:t>: </a:t>
          </a:r>
          <a:r>
            <a:rPr lang="it-IT" dirty="0" err="1"/>
            <a:t>February</a:t>
          </a:r>
          <a:r>
            <a:rPr lang="it-IT" dirty="0"/>
            <a:t> 13, 2024 - </a:t>
          </a:r>
          <a:r>
            <a:rPr lang="it-IT" dirty="0" err="1"/>
            <a:t>May</a:t>
          </a:r>
          <a:r>
            <a:rPr lang="it-IT" dirty="0"/>
            <a:t> 12, 2024.</a:t>
          </a:r>
          <a:endParaRPr lang="en-US" dirty="0"/>
        </a:p>
      </dgm:t>
    </dgm:pt>
    <dgm:pt modelId="{323C26FC-B993-4AD3-84EA-0A1446AD72C0}" type="parTrans" cxnId="{5AC0651F-AAB9-4537-8090-1ED724C83D8E}">
      <dgm:prSet/>
      <dgm:spPr/>
      <dgm:t>
        <a:bodyPr/>
        <a:lstStyle/>
        <a:p>
          <a:endParaRPr lang="en-US"/>
        </a:p>
      </dgm:t>
    </dgm:pt>
    <dgm:pt modelId="{B84F1766-B64A-415C-8AC1-21EF87140CD2}" type="sibTrans" cxnId="{5AC0651F-AAB9-4537-8090-1ED724C83D8E}">
      <dgm:prSet/>
      <dgm:spPr/>
      <dgm:t>
        <a:bodyPr/>
        <a:lstStyle/>
        <a:p>
          <a:endParaRPr lang="en-US"/>
        </a:p>
      </dgm:t>
    </dgm:pt>
    <dgm:pt modelId="{90CDB17E-A94E-4723-A783-4A4C523C7D5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• Tools:</a:t>
          </a:r>
          <a:endParaRPr lang="en-US" dirty="0"/>
        </a:p>
      </dgm:t>
    </dgm:pt>
    <dgm:pt modelId="{4BCA449B-4270-4FD5-9677-0ABAEC849C41}" type="parTrans" cxnId="{B898D6B6-2283-4A50-B03D-C16638B90847}">
      <dgm:prSet/>
      <dgm:spPr/>
      <dgm:t>
        <a:bodyPr/>
        <a:lstStyle/>
        <a:p>
          <a:endParaRPr lang="en-US"/>
        </a:p>
      </dgm:t>
    </dgm:pt>
    <dgm:pt modelId="{74E8BF65-8877-445E-97F1-529C3C712798}" type="sibTrans" cxnId="{B898D6B6-2283-4A50-B03D-C16638B90847}">
      <dgm:prSet/>
      <dgm:spPr/>
      <dgm:t>
        <a:bodyPr/>
        <a:lstStyle/>
        <a:p>
          <a:endParaRPr lang="en-US"/>
        </a:p>
      </dgm:t>
    </dgm:pt>
    <dgm:pt modelId="{F4248543-F63E-47CC-99DE-F5FAC4877F5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Python , </a:t>
          </a:r>
          <a:r>
            <a:rPr lang="it-IT" b="1" dirty="0" err="1"/>
            <a:t>Flask</a:t>
          </a:r>
          <a:r>
            <a:rPr lang="it-IT" b="1" dirty="0"/>
            <a:t>, ISEQL and </a:t>
          </a:r>
          <a:r>
            <a:rPr lang="it-IT" b="1" dirty="0" err="1"/>
            <a:t>Laravel</a:t>
          </a:r>
          <a:endParaRPr lang="en-US" b="1" dirty="0"/>
        </a:p>
      </dgm:t>
    </dgm:pt>
    <dgm:pt modelId="{1D557B5B-F40C-4FC8-8A34-E60D127036AA}" type="parTrans" cxnId="{D12297C5-AE01-4D77-807D-164E22652CFE}">
      <dgm:prSet/>
      <dgm:spPr/>
      <dgm:t>
        <a:bodyPr/>
        <a:lstStyle/>
        <a:p>
          <a:endParaRPr lang="en-US"/>
        </a:p>
      </dgm:t>
    </dgm:pt>
    <dgm:pt modelId="{322A2477-6B6A-4114-A0E2-50B536EC534E}" type="sibTrans" cxnId="{D12297C5-AE01-4D77-807D-164E22652CFE}">
      <dgm:prSet/>
      <dgm:spPr/>
      <dgm:t>
        <a:bodyPr/>
        <a:lstStyle/>
        <a:p>
          <a:endParaRPr lang="en-US"/>
        </a:p>
      </dgm:t>
    </dgm:pt>
    <dgm:pt modelId="{783B5E01-655F-40FD-A7D7-DF95E293AD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• </a:t>
          </a:r>
          <a:r>
            <a:rPr lang="it-IT" b="1" dirty="0" err="1"/>
            <a:t>Types</a:t>
          </a:r>
          <a:r>
            <a:rPr lang="it-IT" b="1" dirty="0"/>
            <a:t> of events </a:t>
          </a:r>
          <a:r>
            <a:rPr lang="it-IT" b="1" dirty="0" err="1"/>
            <a:t>analysed</a:t>
          </a:r>
          <a:endParaRPr lang="it-IT" b="1" dirty="0"/>
        </a:p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6787D201-3C94-48FD-869F-2BB673010A54}" type="parTrans" cxnId="{1C2725B7-4A31-4DF7-86BD-2D9EAF1391A1}">
      <dgm:prSet/>
      <dgm:spPr/>
      <dgm:t>
        <a:bodyPr/>
        <a:lstStyle/>
        <a:p>
          <a:endParaRPr lang="en-US"/>
        </a:p>
      </dgm:t>
    </dgm:pt>
    <dgm:pt modelId="{9AC5FDD5-63F9-453F-9B0E-1296D5B6C95B}" type="sibTrans" cxnId="{1C2725B7-4A31-4DF7-86BD-2D9EAF1391A1}">
      <dgm:prSet/>
      <dgm:spPr/>
      <dgm:t>
        <a:bodyPr/>
        <a:lstStyle/>
        <a:p>
          <a:endParaRPr lang="en-US"/>
        </a:p>
      </dgm:t>
    </dgm:pt>
    <dgm:pt modelId="{E510DEE8-81D2-4DF4-B08E-1E2DA66929A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 err="1"/>
            <a:t>Glicemyc</a:t>
          </a:r>
          <a:r>
            <a:rPr lang="it-IT" b="1" dirty="0"/>
            <a:t> </a:t>
          </a:r>
          <a:r>
            <a:rPr lang="it-IT" b="1" dirty="0" err="1"/>
            <a:t>Intervalies</a:t>
          </a:r>
          <a:endParaRPr lang="it-IT" b="1" dirty="0"/>
        </a:p>
      </dgm:t>
    </dgm:pt>
    <dgm:pt modelId="{335D6167-4531-44C4-9C51-3B5FF1DAE003}" type="parTrans" cxnId="{3418811E-A936-4E4C-969E-CE767AFBE2EE}">
      <dgm:prSet/>
      <dgm:spPr/>
      <dgm:t>
        <a:bodyPr/>
        <a:lstStyle/>
        <a:p>
          <a:endParaRPr lang="en-US"/>
        </a:p>
      </dgm:t>
    </dgm:pt>
    <dgm:pt modelId="{4E14DD35-4DEA-459F-95C8-FDE475B181DB}" type="sibTrans" cxnId="{3418811E-A936-4E4C-969E-CE767AFBE2EE}">
      <dgm:prSet/>
      <dgm:spPr/>
      <dgm:t>
        <a:bodyPr/>
        <a:lstStyle/>
        <a:p>
          <a:endParaRPr lang="en-US"/>
        </a:p>
      </dgm:t>
    </dgm:pt>
    <dgm:pt modelId="{099DE6EB-0485-4E76-8232-DAE134B316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• </a:t>
          </a:r>
          <a:r>
            <a:rPr lang="it-IT" dirty="0" err="1"/>
            <a:t>Overcome</a:t>
          </a:r>
          <a:r>
            <a:rPr lang="it-IT" dirty="0"/>
            <a:t>: </a:t>
          </a:r>
          <a:r>
            <a:rPr lang="it-IT" b="1" i="0" u="none" dirty="0" err="1"/>
            <a:t>Identifying</a:t>
          </a:r>
          <a:r>
            <a:rPr lang="it-IT" b="1" i="0" u="none" dirty="0"/>
            <a:t> patterns to </a:t>
          </a:r>
          <a:r>
            <a:rPr lang="it-IT" b="1" i="0" u="none" dirty="0" err="1"/>
            <a:t>improve</a:t>
          </a:r>
          <a:r>
            <a:rPr lang="it-IT" b="1" i="0" u="none" dirty="0"/>
            <a:t> </a:t>
          </a:r>
          <a:r>
            <a:rPr lang="it-IT" b="1" i="0" u="none" dirty="0" err="1"/>
            <a:t>diabetes</a:t>
          </a:r>
          <a:r>
            <a:rPr lang="it-IT" b="1" i="0" u="none" dirty="0"/>
            <a:t> monitoring and management</a:t>
          </a:r>
          <a:endParaRPr lang="en-US" b="1" dirty="0"/>
        </a:p>
      </dgm:t>
    </dgm:pt>
    <dgm:pt modelId="{7D6B172F-63A9-4E7A-87AD-6DFDDB1BCE1A}" type="parTrans" cxnId="{D45D3BB2-D835-4769-AC8D-95AE606582D6}">
      <dgm:prSet/>
      <dgm:spPr/>
      <dgm:t>
        <a:bodyPr/>
        <a:lstStyle/>
        <a:p>
          <a:endParaRPr lang="en-US"/>
        </a:p>
      </dgm:t>
    </dgm:pt>
    <dgm:pt modelId="{AD95F7E7-CBA3-41E8-AD1A-9DF73BB78D5B}" type="sibTrans" cxnId="{D45D3BB2-D835-4769-AC8D-95AE606582D6}">
      <dgm:prSet/>
      <dgm:spPr/>
      <dgm:t>
        <a:bodyPr/>
        <a:lstStyle/>
        <a:p>
          <a:endParaRPr lang="en-US"/>
        </a:p>
      </dgm:t>
    </dgm:pt>
    <dgm:pt modelId="{985B78E7-5D08-47BA-9122-88368470668A}" type="pres">
      <dgm:prSet presAssocID="{360F3B6C-9F47-482C-AC4C-170446F940DA}" presName="root" presStyleCnt="0">
        <dgm:presLayoutVars>
          <dgm:dir/>
          <dgm:resizeHandles val="exact"/>
        </dgm:presLayoutVars>
      </dgm:prSet>
      <dgm:spPr/>
    </dgm:pt>
    <dgm:pt modelId="{8F707E17-3C20-4460-A2BF-CF66033E5E9B}" type="pres">
      <dgm:prSet presAssocID="{B1C29172-8B27-4B4C-970B-E032E1CC8455}" presName="compNode" presStyleCnt="0"/>
      <dgm:spPr/>
    </dgm:pt>
    <dgm:pt modelId="{4C7C57C5-A8C9-4E8E-94EF-E655829032CC}" type="pres">
      <dgm:prSet presAssocID="{B1C29172-8B27-4B4C-970B-E032E1CC845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B75E831F-D197-486B-AC10-5F6FA6D0229A}" type="pres">
      <dgm:prSet presAssocID="{B1C29172-8B27-4B4C-970B-E032E1CC8455}" presName="iconSpace" presStyleCnt="0"/>
      <dgm:spPr/>
    </dgm:pt>
    <dgm:pt modelId="{E90963A2-D4F0-47DF-A532-C8C25AE72D7E}" type="pres">
      <dgm:prSet presAssocID="{B1C29172-8B27-4B4C-970B-E032E1CC8455}" presName="parTx" presStyleLbl="revTx" presStyleIdx="0" presStyleCnt="10">
        <dgm:presLayoutVars>
          <dgm:chMax val="0"/>
          <dgm:chPref val="0"/>
        </dgm:presLayoutVars>
      </dgm:prSet>
      <dgm:spPr/>
    </dgm:pt>
    <dgm:pt modelId="{4F1A80C9-D331-43FB-AFF9-EEDE8528F72C}" type="pres">
      <dgm:prSet presAssocID="{B1C29172-8B27-4B4C-970B-E032E1CC8455}" presName="txSpace" presStyleCnt="0"/>
      <dgm:spPr/>
    </dgm:pt>
    <dgm:pt modelId="{241FA224-E04E-4F0C-9022-14AD9C62860F}" type="pres">
      <dgm:prSet presAssocID="{B1C29172-8B27-4B4C-970B-E032E1CC8455}" presName="desTx" presStyleLbl="revTx" presStyleIdx="1" presStyleCnt="10">
        <dgm:presLayoutVars/>
      </dgm:prSet>
      <dgm:spPr/>
    </dgm:pt>
    <dgm:pt modelId="{6D004F44-B4D0-435B-AC21-027C9E833D70}" type="pres">
      <dgm:prSet presAssocID="{6299367A-D77D-4CFA-A026-B6CC121E5FD8}" presName="sibTrans" presStyleCnt="0"/>
      <dgm:spPr/>
    </dgm:pt>
    <dgm:pt modelId="{F5BD1904-E844-410C-AEEB-D9D989723AD3}" type="pres">
      <dgm:prSet presAssocID="{A3F36A5F-F677-4DDB-B5AC-265F9E013915}" presName="compNode" presStyleCnt="0"/>
      <dgm:spPr/>
    </dgm:pt>
    <dgm:pt modelId="{A98EA820-03ED-40C6-A7B4-C612B8A84D29}" type="pres">
      <dgm:prSet presAssocID="{A3F36A5F-F677-4DDB-B5AC-265F9E01391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B8A8978-7FA9-4C8E-8024-89738D19796D}" type="pres">
      <dgm:prSet presAssocID="{A3F36A5F-F677-4DDB-B5AC-265F9E013915}" presName="iconSpace" presStyleCnt="0"/>
      <dgm:spPr/>
    </dgm:pt>
    <dgm:pt modelId="{A4292F8D-5803-4068-9AC0-C3F9988736BD}" type="pres">
      <dgm:prSet presAssocID="{A3F36A5F-F677-4DDB-B5AC-265F9E013915}" presName="parTx" presStyleLbl="revTx" presStyleIdx="2" presStyleCnt="10">
        <dgm:presLayoutVars>
          <dgm:chMax val="0"/>
          <dgm:chPref val="0"/>
        </dgm:presLayoutVars>
      </dgm:prSet>
      <dgm:spPr/>
    </dgm:pt>
    <dgm:pt modelId="{A2013809-512E-42FE-903D-1CD96E8FCB84}" type="pres">
      <dgm:prSet presAssocID="{A3F36A5F-F677-4DDB-B5AC-265F9E013915}" presName="txSpace" presStyleCnt="0"/>
      <dgm:spPr/>
    </dgm:pt>
    <dgm:pt modelId="{8E0E97DA-631B-48DE-AA95-A82292BDA3CD}" type="pres">
      <dgm:prSet presAssocID="{A3F36A5F-F677-4DDB-B5AC-265F9E013915}" presName="desTx" presStyleLbl="revTx" presStyleIdx="3" presStyleCnt="10">
        <dgm:presLayoutVars/>
      </dgm:prSet>
      <dgm:spPr/>
    </dgm:pt>
    <dgm:pt modelId="{D301816A-E020-4CD4-83C6-A9A65D815720}" type="pres">
      <dgm:prSet presAssocID="{B84F1766-B64A-415C-8AC1-21EF87140CD2}" presName="sibTrans" presStyleCnt="0"/>
      <dgm:spPr/>
    </dgm:pt>
    <dgm:pt modelId="{2E0DD5CB-4A99-447E-AE2D-2CCF850740C7}" type="pres">
      <dgm:prSet presAssocID="{90CDB17E-A94E-4723-A783-4A4C523C7D58}" presName="compNode" presStyleCnt="0"/>
      <dgm:spPr/>
    </dgm:pt>
    <dgm:pt modelId="{B634EBD4-0078-4933-9FA5-869856D851C5}" type="pres">
      <dgm:prSet presAssocID="{90CDB17E-A94E-4723-A783-4A4C523C7D5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30CBE99E-794F-4940-A50D-A1C027A05E8C}" type="pres">
      <dgm:prSet presAssocID="{90CDB17E-A94E-4723-A783-4A4C523C7D58}" presName="iconSpace" presStyleCnt="0"/>
      <dgm:spPr/>
    </dgm:pt>
    <dgm:pt modelId="{4A279575-956A-4B0E-853D-25D1BC8B7AC9}" type="pres">
      <dgm:prSet presAssocID="{90CDB17E-A94E-4723-A783-4A4C523C7D58}" presName="parTx" presStyleLbl="revTx" presStyleIdx="4" presStyleCnt="10">
        <dgm:presLayoutVars>
          <dgm:chMax val="0"/>
          <dgm:chPref val="0"/>
        </dgm:presLayoutVars>
      </dgm:prSet>
      <dgm:spPr/>
    </dgm:pt>
    <dgm:pt modelId="{373AE6A9-6C97-4E2D-8933-F62F0812CA60}" type="pres">
      <dgm:prSet presAssocID="{90CDB17E-A94E-4723-A783-4A4C523C7D58}" presName="txSpace" presStyleCnt="0"/>
      <dgm:spPr/>
    </dgm:pt>
    <dgm:pt modelId="{3999A2FD-BEA4-4C14-89ED-63DBFDCCC2A4}" type="pres">
      <dgm:prSet presAssocID="{90CDB17E-A94E-4723-A783-4A4C523C7D58}" presName="desTx" presStyleLbl="revTx" presStyleIdx="5" presStyleCnt="10" custLinFactY="-77192" custLinFactNeighborY="-100000">
        <dgm:presLayoutVars/>
      </dgm:prSet>
      <dgm:spPr/>
    </dgm:pt>
    <dgm:pt modelId="{59D6C9D1-725B-4F47-A02C-2C68B4064E30}" type="pres">
      <dgm:prSet presAssocID="{74E8BF65-8877-445E-97F1-529C3C712798}" presName="sibTrans" presStyleCnt="0"/>
      <dgm:spPr/>
    </dgm:pt>
    <dgm:pt modelId="{1CD343F6-095D-4DA7-AB3C-C33B78B910A4}" type="pres">
      <dgm:prSet presAssocID="{783B5E01-655F-40FD-A7D7-DF95E293AD74}" presName="compNode" presStyleCnt="0"/>
      <dgm:spPr/>
    </dgm:pt>
    <dgm:pt modelId="{4857CEE7-9FE7-498C-ABD4-D126462F5B8C}" type="pres">
      <dgm:prSet presAssocID="{783B5E01-655F-40FD-A7D7-DF95E293AD7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851730CA-2BE5-48EA-8F5C-C97021CF470D}" type="pres">
      <dgm:prSet presAssocID="{783B5E01-655F-40FD-A7D7-DF95E293AD74}" presName="iconSpace" presStyleCnt="0"/>
      <dgm:spPr/>
    </dgm:pt>
    <dgm:pt modelId="{7A3398C0-1D4D-433E-92EF-DDFF1FD9AE07}" type="pres">
      <dgm:prSet presAssocID="{783B5E01-655F-40FD-A7D7-DF95E293AD74}" presName="parTx" presStyleLbl="revTx" presStyleIdx="6" presStyleCnt="10">
        <dgm:presLayoutVars>
          <dgm:chMax val="0"/>
          <dgm:chPref val="0"/>
        </dgm:presLayoutVars>
      </dgm:prSet>
      <dgm:spPr/>
    </dgm:pt>
    <dgm:pt modelId="{AA1DD5E4-EA2C-4F46-9413-D5BCA62EA099}" type="pres">
      <dgm:prSet presAssocID="{783B5E01-655F-40FD-A7D7-DF95E293AD74}" presName="txSpace" presStyleCnt="0"/>
      <dgm:spPr/>
    </dgm:pt>
    <dgm:pt modelId="{4FE5FF10-949A-43CD-8C5C-CB7301AB00D4}" type="pres">
      <dgm:prSet presAssocID="{783B5E01-655F-40FD-A7D7-DF95E293AD74}" presName="desTx" presStyleLbl="revTx" presStyleIdx="7" presStyleCnt="10" custLinFactY="-19295" custLinFactNeighborX="-2313" custLinFactNeighborY="-100000">
        <dgm:presLayoutVars/>
      </dgm:prSet>
      <dgm:spPr/>
    </dgm:pt>
    <dgm:pt modelId="{1F26B263-0DB6-48DD-9E46-CDC18FE5B186}" type="pres">
      <dgm:prSet presAssocID="{9AC5FDD5-63F9-453F-9B0E-1296D5B6C95B}" presName="sibTrans" presStyleCnt="0"/>
      <dgm:spPr/>
    </dgm:pt>
    <dgm:pt modelId="{458C32DD-DBCE-40A5-A53B-DA96D0E45414}" type="pres">
      <dgm:prSet presAssocID="{099DE6EB-0485-4E76-8232-DAE134B31629}" presName="compNode" presStyleCnt="0"/>
      <dgm:spPr/>
    </dgm:pt>
    <dgm:pt modelId="{930A62B3-0A30-495F-92E2-08E0A7C513D4}" type="pres">
      <dgm:prSet presAssocID="{099DE6EB-0485-4E76-8232-DAE134B3162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ni"/>
        </a:ext>
      </dgm:extLst>
    </dgm:pt>
    <dgm:pt modelId="{DA08651D-6DC9-4A12-BD69-7CFA5297C757}" type="pres">
      <dgm:prSet presAssocID="{099DE6EB-0485-4E76-8232-DAE134B31629}" presName="iconSpace" presStyleCnt="0"/>
      <dgm:spPr/>
    </dgm:pt>
    <dgm:pt modelId="{CDC3FC74-8D94-424A-ACB8-B962FB499DBD}" type="pres">
      <dgm:prSet presAssocID="{099DE6EB-0485-4E76-8232-DAE134B31629}" presName="parTx" presStyleLbl="revTx" presStyleIdx="8" presStyleCnt="10">
        <dgm:presLayoutVars>
          <dgm:chMax val="0"/>
          <dgm:chPref val="0"/>
        </dgm:presLayoutVars>
      </dgm:prSet>
      <dgm:spPr/>
    </dgm:pt>
    <dgm:pt modelId="{F0FCCC19-F539-49F6-9616-FFE930CA30FC}" type="pres">
      <dgm:prSet presAssocID="{099DE6EB-0485-4E76-8232-DAE134B31629}" presName="txSpace" presStyleCnt="0"/>
      <dgm:spPr/>
    </dgm:pt>
    <dgm:pt modelId="{139E1EA7-F672-40C8-A845-562631CF06DD}" type="pres">
      <dgm:prSet presAssocID="{099DE6EB-0485-4E76-8232-DAE134B31629}" presName="desTx" presStyleLbl="revTx" presStyleIdx="9" presStyleCnt="10">
        <dgm:presLayoutVars/>
      </dgm:prSet>
      <dgm:spPr/>
    </dgm:pt>
  </dgm:ptLst>
  <dgm:cxnLst>
    <dgm:cxn modelId="{D2128710-BB1B-440D-B0FF-91FACC77C152}" type="presOf" srcId="{B1C29172-8B27-4B4C-970B-E032E1CC8455}" destId="{E90963A2-D4F0-47DF-A532-C8C25AE72D7E}" srcOrd="0" destOrd="0" presId="urn:microsoft.com/office/officeart/2018/5/layout/CenteredIconLabelDescriptionList"/>
    <dgm:cxn modelId="{3418811E-A936-4E4C-969E-CE767AFBE2EE}" srcId="{783B5E01-655F-40FD-A7D7-DF95E293AD74}" destId="{E510DEE8-81D2-4DF4-B08E-1E2DA66929A9}" srcOrd="0" destOrd="0" parTransId="{335D6167-4531-44C4-9C51-3B5FF1DAE003}" sibTransId="{4E14DD35-4DEA-459F-95C8-FDE475B181DB}"/>
    <dgm:cxn modelId="{5AC0651F-AAB9-4537-8090-1ED724C83D8E}" srcId="{360F3B6C-9F47-482C-AC4C-170446F940DA}" destId="{A3F36A5F-F677-4DDB-B5AC-265F9E013915}" srcOrd="1" destOrd="0" parTransId="{323C26FC-B993-4AD3-84EA-0A1446AD72C0}" sibTransId="{B84F1766-B64A-415C-8AC1-21EF87140CD2}"/>
    <dgm:cxn modelId="{50080E23-884B-4746-B140-51D5404E4D40}" type="presOf" srcId="{E510DEE8-81D2-4DF4-B08E-1E2DA66929A9}" destId="{4FE5FF10-949A-43CD-8C5C-CB7301AB00D4}" srcOrd="0" destOrd="0" presId="urn:microsoft.com/office/officeart/2018/5/layout/CenteredIconLabelDescriptionList"/>
    <dgm:cxn modelId="{CFA6F42F-F920-48FB-9784-887600C74C15}" type="presOf" srcId="{A3F36A5F-F677-4DDB-B5AC-265F9E013915}" destId="{A4292F8D-5803-4068-9AC0-C3F9988736BD}" srcOrd="0" destOrd="0" presId="urn:microsoft.com/office/officeart/2018/5/layout/CenteredIconLabelDescriptionList"/>
    <dgm:cxn modelId="{D5C62543-3181-415D-9B93-2ADBBCED7FC2}" srcId="{360F3B6C-9F47-482C-AC4C-170446F940DA}" destId="{B1C29172-8B27-4B4C-970B-E032E1CC8455}" srcOrd="0" destOrd="0" parTransId="{9DCB1F73-547C-4B77-B232-C45AB0630C3B}" sibTransId="{6299367A-D77D-4CFA-A026-B6CC121E5FD8}"/>
    <dgm:cxn modelId="{C4940E54-C2F2-45C3-B231-6F607C300B3E}" type="presOf" srcId="{783B5E01-655F-40FD-A7D7-DF95E293AD74}" destId="{7A3398C0-1D4D-433E-92EF-DDFF1FD9AE07}" srcOrd="0" destOrd="0" presId="urn:microsoft.com/office/officeart/2018/5/layout/CenteredIconLabelDescriptionList"/>
    <dgm:cxn modelId="{64EA6488-7929-4BC9-AFFE-1AB56EE39C80}" type="presOf" srcId="{360F3B6C-9F47-482C-AC4C-170446F940DA}" destId="{985B78E7-5D08-47BA-9122-88368470668A}" srcOrd="0" destOrd="0" presId="urn:microsoft.com/office/officeart/2018/5/layout/CenteredIconLabelDescriptionList"/>
    <dgm:cxn modelId="{D45D3BB2-D835-4769-AC8D-95AE606582D6}" srcId="{360F3B6C-9F47-482C-AC4C-170446F940DA}" destId="{099DE6EB-0485-4E76-8232-DAE134B31629}" srcOrd="4" destOrd="0" parTransId="{7D6B172F-63A9-4E7A-87AD-6DFDDB1BCE1A}" sibTransId="{AD95F7E7-CBA3-41E8-AD1A-9DF73BB78D5B}"/>
    <dgm:cxn modelId="{B898D6B6-2283-4A50-B03D-C16638B90847}" srcId="{360F3B6C-9F47-482C-AC4C-170446F940DA}" destId="{90CDB17E-A94E-4723-A783-4A4C523C7D58}" srcOrd="2" destOrd="0" parTransId="{4BCA449B-4270-4FD5-9677-0ABAEC849C41}" sibTransId="{74E8BF65-8877-445E-97F1-529C3C712798}"/>
    <dgm:cxn modelId="{1C2725B7-4A31-4DF7-86BD-2D9EAF1391A1}" srcId="{360F3B6C-9F47-482C-AC4C-170446F940DA}" destId="{783B5E01-655F-40FD-A7D7-DF95E293AD74}" srcOrd="3" destOrd="0" parTransId="{6787D201-3C94-48FD-869F-2BB673010A54}" sibTransId="{9AC5FDD5-63F9-453F-9B0E-1296D5B6C95B}"/>
    <dgm:cxn modelId="{6692DBBF-5810-4177-B282-58DE390A7767}" type="presOf" srcId="{F4248543-F63E-47CC-99DE-F5FAC4877F56}" destId="{3999A2FD-BEA4-4C14-89ED-63DBFDCCC2A4}" srcOrd="0" destOrd="0" presId="urn:microsoft.com/office/officeart/2018/5/layout/CenteredIconLabelDescriptionList"/>
    <dgm:cxn modelId="{D12297C5-AE01-4D77-807D-164E22652CFE}" srcId="{90CDB17E-A94E-4723-A783-4A4C523C7D58}" destId="{F4248543-F63E-47CC-99DE-F5FAC4877F56}" srcOrd="0" destOrd="0" parTransId="{1D557B5B-F40C-4FC8-8A34-E60D127036AA}" sibTransId="{322A2477-6B6A-4114-A0E2-50B536EC534E}"/>
    <dgm:cxn modelId="{9A0338DD-1D52-4E6E-9BAD-025AF98BAA34}" type="presOf" srcId="{099DE6EB-0485-4E76-8232-DAE134B31629}" destId="{CDC3FC74-8D94-424A-ACB8-B962FB499DBD}" srcOrd="0" destOrd="0" presId="urn:microsoft.com/office/officeart/2018/5/layout/CenteredIconLabelDescriptionList"/>
    <dgm:cxn modelId="{D86692E7-53DF-405A-9B6C-9EE1AFABB905}" type="presOf" srcId="{90CDB17E-A94E-4723-A783-4A4C523C7D58}" destId="{4A279575-956A-4B0E-853D-25D1BC8B7AC9}" srcOrd="0" destOrd="0" presId="urn:microsoft.com/office/officeart/2018/5/layout/CenteredIconLabelDescriptionList"/>
    <dgm:cxn modelId="{9939BE07-D43A-4ABA-B9F8-D2B0073A27D8}" type="presParOf" srcId="{985B78E7-5D08-47BA-9122-88368470668A}" destId="{8F707E17-3C20-4460-A2BF-CF66033E5E9B}" srcOrd="0" destOrd="0" presId="urn:microsoft.com/office/officeart/2018/5/layout/CenteredIconLabelDescriptionList"/>
    <dgm:cxn modelId="{53577F56-02C5-42FC-B9B3-C1573C8AA7BF}" type="presParOf" srcId="{8F707E17-3C20-4460-A2BF-CF66033E5E9B}" destId="{4C7C57C5-A8C9-4E8E-94EF-E655829032CC}" srcOrd="0" destOrd="0" presId="urn:microsoft.com/office/officeart/2018/5/layout/CenteredIconLabelDescriptionList"/>
    <dgm:cxn modelId="{312E9701-1F5A-4860-8908-DB8A5C9BC37C}" type="presParOf" srcId="{8F707E17-3C20-4460-A2BF-CF66033E5E9B}" destId="{B75E831F-D197-486B-AC10-5F6FA6D0229A}" srcOrd="1" destOrd="0" presId="urn:microsoft.com/office/officeart/2018/5/layout/CenteredIconLabelDescriptionList"/>
    <dgm:cxn modelId="{7E5C9D19-A9F2-4A94-9732-858CE4D04931}" type="presParOf" srcId="{8F707E17-3C20-4460-A2BF-CF66033E5E9B}" destId="{E90963A2-D4F0-47DF-A532-C8C25AE72D7E}" srcOrd="2" destOrd="0" presId="urn:microsoft.com/office/officeart/2018/5/layout/CenteredIconLabelDescriptionList"/>
    <dgm:cxn modelId="{73411A1D-BB19-4FBA-84E4-7FED27CB66F1}" type="presParOf" srcId="{8F707E17-3C20-4460-A2BF-CF66033E5E9B}" destId="{4F1A80C9-D331-43FB-AFF9-EEDE8528F72C}" srcOrd="3" destOrd="0" presId="urn:microsoft.com/office/officeart/2018/5/layout/CenteredIconLabelDescriptionList"/>
    <dgm:cxn modelId="{8BC57008-7122-4CF1-8553-A863D4B75CC6}" type="presParOf" srcId="{8F707E17-3C20-4460-A2BF-CF66033E5E9B}" destId="{241FA224-E04E-4F0C-9022-14AD9C62860F}" srcOrd="4" destOrd="0" presId="urn:microsoft.com/office/officeart/2018/5/layout/CenteredIconLabelDescriptionList"/>
    <dgm:cxn modelId="{3C2E3520-4BFF-439D-AAA8-379E3E6F6D28}" type="presParOf" srcId="{985B78E7-5D08-47BA-9122-88368470668A}" destId="{6D004F44-B4D0-435B-AC21-027C9E833D70}" srcOrd="1" destOrd="0" presId="urn:microsoft.com/office/officeart/2018/5/layout/CenteredIconLabelDescriptionList"/>
    <dgm:cxn modelId="{FF46AE15-5577-4272-ADC8-602642D1926C}" type="presParOf" srcId="{985B78E7-5D08-47BA-9122-88368470668A}" destId="{F5BD1904-E844-410C-AEEB-D9D989723AD3}" srcOrd="2" destOrd="0" presId="urn:microsoft.com/office/officeart/2018/5/layout/CenteredIconLabelDescriptionList"/>
    <dgm:cxn modelId="{9079D289-8D0D-4278-AA26-483FA0991856}" type="presParOf" srcId="{F5BD1904-E844-410C-AEEB-D9D989723AD3}" destId="{A98EA820-03ED-40C6-A7B4-C612B8A84D29}" srcOrd="0" destOrd="0" presId="urn:microsoft.com/office/officeart/2018/5/layout/CenteredIconLabelDescriptionList"/>
    <dgm:cxn modelId="{8CA01194-D617-4F19-9445-4ABB2A3B50C9}" type="presParOf" srcId="{F5BD1904-E844-410C-AEEB-D9D989723AD3}" destId="{EB8A8978-7FA9-4C8E-8024-89738D19796D}" srcOrd="1" destOrd="0" presId="urn:microsoft.com/office/officeart/2018/5/layout/CenteredIconLabelDescriptionList"/>
    <dgm:cxn modelId="{D0E40DBC-89A3-4FC2-BB94-E18F5C5C600B}" type="presParOf" srcId="{F5BD1904-E844-410C-AEEB-D9D989723AD3}" destId="{A4292F8D-5803-4068-9AC0-C3F9988736BD}" srcOrd="2" destOrd="0" presId="urn:microsoft.com/office/officeart/2018/5/layout/CenteredIconLabelDescriptionList"/>
    <dgm:cxn modelId="{B5DD641E-9068-4D03-B905-AAE881FC9181}" type="presParOf" srcId="{F5BD1904-E844-410C-AEEB-D9D989723AD3}" destId="{A2013809-512E-42FE-903D-1CD96E8FCB84}" srcOrd="3" destOrd="0" presId="urn:microsoft.com/office/officeart/2018/5/layout/CenteredIconLabelDescriptionList"/>
    <dgm:cxn modelId="{85E44E60-5BA1-4082-A6A8-83EA5AC9FA5D}" type="presParOf" srcId="{F5BD1904-E844-410C-AEEB-D9D989723AD3}" destId="{8E0E97DA-631B-48DE-AA95-A82292BDA3CD}" srcOrd="4" destOrd="0" presId="urn:microsoft.com/office/officeart/2018/5/layout/CenteredIconLabelDescriptionList"/>
    <dgm:cxn modelId="{CDB7130F-6DEB-49A1-A5BF-A1CF25D10F9E}" type="presParOf" srcId="{985B78E7-5D08-47BA-9122-88368470668A}" destId="{D301816A-E020-4CD4-83C6-A9A65D815720}" srcOrd="3" destOrd="0" presId="urn:microsoft.com/office/officeart/2018/5/layout/CenteredIconLabelDescriptionList"/>
    <dgm:cxn modelId="{A50203AF-989D-4842-963A-2F758ADCEC9F}" type="presParOf" srcId="{985B78E7-5D08-47BA-9122-88368470668A}" destId="{2E0DD5CB-4A99-447E-AE2D-2CCF850740C7}" srcOrd="4" destOrd="0" presId="urn:microsoft.com/office/officeart/2018/5/layout/CenteredIconLabelDescriptionList"/>
    <dgm:cxn modelId="{F783E0A7-EB58-4BFC-A59F-4CBB397C9F5E}" type="presParOf" srcId="{2E0DD5CB-4A99-447E-AE2D-2CCF850740C7}" destId="{B634EBD4-0078-4933-9FA5-869856D851C5}" srcOrd="0" destOrd="0" presId="urn:microsoft.com/office/officeart/2018/5/layout/CenteredIconLabelDescriptionList"/>
    <dgm:cxn modelId="{31DBE0DD-B13F-47F0-87FA-1328C12F6D0E}" type="presParOf" srcId="{2E0DD5CB-4A99-447E-AE2D-2CCF850740C7}" destId="{30CBE99E-794F-4940-A50D-A1C027A05E8C}" srcOrd="1" destOrd="0" presId="urn:microsoft.com/office/officeart/2018/5/layout/CenteredIconLabelDescriptionList"/>
    <dgm:cxn modelId="{92DE2D5D-D57E-4233-AC64-E4741309154C}" type="presParOf" srcId="{2E0DD5CB-4A99-447E-AE2D-2CCF850740C7}" destId="{4A279575-956A-4B0E-853D-25D1BC8B7AC9}" srcOrd="2" destOrd="0" presId="urn:microsoft.com/office/officeart/2018/5/layout/CenteredIconLabelDescriptionList"/>
    <dgm:cxn modelId="{F908C67A-9212-4ADB-A3FA-C08A4605EA3D}" type="presParOf" srcId="{2E0DD5CB-4A99-447E-AE2D-2CCF850740C7}" destId="{373AE6A9-6C97-4E2D-8933-F62F0812CA60}" srcOrd="3" destOrd="0" presId="urn:microsoft.com/office/officeart/2018/5/layout/CenteredIconLabelDescriptionList"/>
    <dgm:cxn modelId="{9B1DAA95-D50B-402E-AF3B-AC972234731E}" type="presParOf" srcId="{2E0DD5CB-4A99-447E-AE2D-2CCF850740C7}" destId="{3999A2FD-BEA4-4C14-89ED-63DBFDCCC2A4}" srcOrd="4" destOrd="0" presId="urn:microsoft.com/office/officeart/2018/5/layout/CenteredIconLabelDescriptionList"/>
    <dgm:cxn modelId="{48223111-A540-4C8D-9F13-77623E95D730}" type="presParOf" srcId="{985B78E7-5D08-47BA-9122-88368470668A}" destId="{59D6C9D1-725B-4F47-A02C-2C68B4064E30}" srcOrd="5" destOrd="0" presId="urn:microsoft.com/office/officeart/2018/5/layout/CenteredIconLabelDescriptionList"/>
    <dgm:cxn modelId="{0C457672-55BD-4744-90F7-CAFE841A5A86}" type="presParOf" srcId="{985B78E7-5D08-47BA-9122-88368470668A}" destId="{1CD343F6-095D-4DA7-AB3C-C33B78B910A4}" srcOrd="6" destOrd="0" presId="urn:microsoft.com/office/officeart/2018/5/layout/CenteredIconLabelDescriptionList"/>
    <dgm:cxn modelId="{2DD56478-5D02-43B1-846C-B56879C9E957}" type="presParOf" srcId="{1CD343F6-095D-4DA7-AB3C-C33B78B910A4}" destId="{4857CEE7-9FE7-498C-ABD4-D126462F5B8C}" srcOrd="0" destOrd="0" presId="urn:microsoft.com/office/officeart/2018/5/layout/CenteredIconLabelDescriptionList"/>
    <dgm:cxn modelId="{0DF05B88-EE19-417C-BA22-94672F7FA0B3}" type="presParOf" srcId="{1CD343F6-095D-4DA7-AB3C-C33B78B910A4}" destId="{851730CA-2BE5-48EA-8F5C-C97021CF470D}" srcOrd="1" destOrd="0" presId="urn:microsoft.com/office/officeart/2018/5/layout/CenteredIconLabelDescriptionList"/>
    <dgm:cxn modelId="{026F617E-3681-4745-9FAC-29873375BFC9}" type="presParOf" srcId="{1CD343F6-095D-4DA7-AB3C-C33B78B910A4}" destId="{7A3398C0-1D4D-433E-92EF-DDFF1FD9AE07}" srcOrd="2" destOrd="0" presId="urn:microsoft.com/office/officeart/2018/5/layout/CenteredIconLabelDescriptionList"/>
    <dgm:cxn modelId="{BCB541BB-3F41-418F-B4AD-3E3460E54025}" type="presParOf" srcId="{1CD343F6-095D-4DA7-AB3C-C33B78B910A4}" destId="{AA1DD5E4-EA2C-4F46-9413-D5BCA62EA099}" srcOrd="3" destOrd="0" presId="urn:microsoft.com/office/officeart/2018/5/layout/CenteredIconLabelDescriptionList"/>
    <dgm:cxn modelId="{2D7A4654-7896-4879-B1D6-980864FC4443}" type="presParOf" srcId="{1CD343F6-095D-4DA7-AB3C-C33B78B910A4}" destId="{4FE5FF10-949A-43CD-8C5C-CB7301AB00D4}" srcOrd="4" destOrd="0" presId="urn:microsoft.com/office/officeart/2018/5/layout/CenteredIconLabelDescriptionList"/>
    <dgm:cxn modelId="{FC5176BE-D758-4F78-AA52-B01A360D6441}" type="presParOf" srcId="{985B78E7-5D08-47BA-9122-88368470668A}" destId="{1F26B263-0DB6-48DD-9E46-CDC18FE5B186}" srcOrd="7" destOrd="0" presId="urn:microsoft.com/office/officeart/2018/5/layout/CenteredIconLabelDescriptionList"/>
    <dgm:cxn modelId="{A4C2F106-D412-47EF-A4EF-75041B0DDE74}" type="presParOf" srcId="{985B78E7-5D08-47BA-9122-88368470668A}" destId="{458C32DD-DBCE-40A5-A53B-DA96D0E45414}" srcOrd="8" destOrd="0" presId="urn:microsoft.com/office/officeart/2018/5/layout/CenteredIconLabelDescriptionList"/>
    <dgm:cxn modelId="{9DAE6CBB-2EA2-48C8-8D62-3B1C541491EA}" type="presParOf" srcId="{458C32DD-DBCE-40A5-A53B-DA96D0E45414}" destId="{930A62B3-0A30-495F-92E2-08E0A7C513D4}" srcOrd="0" destOrd="0" presId="urn:microsoft.com/office/officeart/2018/5/layout/CenteredIconLabelDescriptionList"/>
    <dgm:cxn modelId="{BF21BEFC-5E99-4AC9-82C7-D911A49BAB37}" type="presParOf" srcId="{458C32DD-DBCE-40A5-A53B-DA96D0E45414}" destId="{DA08651D-6DC9-4A12-BD69-7CFA5297C757}" srcOrd="1" destOrd="0" presId="urn:microsoft.com/office/officeart/2018/5/layout/CenteredIconLabelDescriptionList"/>
    <dgm:cxn modelId="{BD8D7FBB-4F23-4052-99B5-7BCE4246DDDD}" type="presParOf" srcId="{458C32DD-DBCE-40A5-A53B-DA96D0E45414}" destId="{CDC3FC74-8D94-424A-ACB8-B962FB499DBD}" srcOrd="2" destOrd="0" presId="urn:microsoft.com/office/officeart/2018/5/layout/CenteredIconLabelDescriptionList"/>
    <dgm:cxn modelId="{D203A4BC-71AC-4832-94BB-9379994B001A}" type="presParOf" srcId="{458C32DD-DBCE-40A5-A53B-DA96D0E45414}" destId="{F0FCCC19-F539-49F6-9616-FFE930CA30FC}" srcOrd="3" destOrd="0" presId="urn:microsoft.com/office/officeart/2018/5/layout/CenteredIconLabelDescriptionList"/>
    <dgm:cxn modelId="{A663A462-18FD-47E1-B002-F15296324113}" type="presParOf" srcId="{458C32DD-DBCE-40A5-A53B-DA96D0E45414}" destId="{139E1EA7-F672-40C8-A845-562631CF06D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C57C5-A8C9-4E8E-94EF-E655829032CC}">
      <dsp:nvSpPr>
        <dsp:cNvPr id="0" name=""/>
        <dsp:cNvSpPr/>
      </dsp:nvSpPr>
      <dsp:spPr>
        <a:xfrm>
          <a:off x="634407" y="817462"/>
          <a:ext cx="680695" cy="680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963A2-D4F0-47DF-A532-C8C25AE72D7E}">
      <dsp:nvSpPr>
        <dsp:cNvPr id="0" name=""/>
        <dsp:cNvSpPr/>
      </dsp:nvSpPr>
      <dsp:spPr>
        <a:xfrm>
          <a:off x="2333" y="1577009"/>
          <a:ext cx="1944843" cy="89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/>
            <a:t>• </a:t>
          </a:r>
          <a:r>
            <a:rPr lang="it-IT" sz="1400" kern="1200" dirty="0" err="1"/>
            <a:t>Objective</a:t>
          </a:r>
          <a:r>
            <a:rPr lang="it-IT" sz="1400" kern="1200" dirty="0"/>
            <a:t>: </a:t>
          </a:r>
          <a:r>
            <a:rPr lang="it-IT" sz="1400" kern="1200" dirty="0" err="1"/>
            <a:t>Improve</a:t>
          </a:r>
          <a:r>
            <a:rPr lang="it-IT" sz="1400" kern="1200" dirty="0"/>
            <a:t> </a:t>
          </a:r>
          <a:r>
            <a:rPr lang="it-IT" sz="1400" kern="1200" dirty="0" err="1"/>
            <a:t>diabetes</a:t>
          </a:r>
          <a:r>
            <a:rPr lang="it-IT" sz="1400" kern="1200" dirty="0"/>
            <a:t> management.</a:t>
          </a:r>
          <a:endParaRPr lang="en-US" sz="1400" kern="1200" dirty="0"/>
        </a:p>
      </dsp:txBody>
      <dsp:txXfrm>
        <a:off x="2333" y="1577009"/>
        <a:ext cx="1944843" cy="898008"/>
      </dsp:txXfrm>
    </dsp:sp>
    <dsp:sp modelId="{241FA224-E04E-4F0C-9022-14AD9C62860F}">
      <dsp:nvSpPr>
        <dsp:cNvPr id="0" name=""/>
        <dsp:cNvSpPr/>
      </dsp:nvSpPr>
      <dsp:spPr>
        <a:xfrm>
          <a:off x="2333" y="2511693"/>
          <a:ext cx="1944843" cy="1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EA820-03ED-40C6-A7B4-C612B8A84D29}">
      <dsp:nvSpPr>
        <dsp:cNvPr id="0" name=""/>
        <dsp:cNvSpPr/>
      </dsp:nvSpPr>
      <dsp:spPr>
        <a:xfrm>
          <a:off x="2919598" y="817462"/>
          <a:ext cx="680695" cy="680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92F8D-5803-4068-9AC0-C3F9988736BD}">
      <dsp:nvSpPr>
        <dsp:cNvPr id="0" name=""/>
        <dsp:cNvSpPr/>
      </dsp:nvSpPr>
      <dsp:spPr>
        <a:xfrm>
          <a:off x="2287524" y="1577009"/>
          <a:ext cx="1944843" cy="89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/>
            <a:t>• Analysis </a:t>
          </a:r>
          <a:r>
            <a:rPr lang="it-IT" sz="1400" kern="1200" dirty="0" err="1"/>
            <a:t>Period</a:t>
          </a:r>
          <a:r>
            <a:rPr lang="it-IT" sz="1400" kern="1200" dirty="0"/>
            <a:t>: </a:t>
          </a:r>
          <a:r>
            <a:rPr lang="it-IT" sz="1400" kern="1200" dirty="0" err="1"/>
            <a:t>February</a:t>
          </a:r>
          <a:r>
            <a:rPr lang="it-IT" sz="1400" kern="1200" dirty="0"/>
            <a:t> 13, 2024 - </a:t>
          </a:r>
          <a:r>
            <a:rPr lang="it-IT" sz="1400" kern="1200" dirty="0" err="1"/>
            <a:t>May</a:t>
          </a:r>
          <a:r>
            <a:rPr lang="it-IT" sz="1400" kern="1200" dirty="0"/>
            <a:t> 12, 2024.</a:t>
          </a:r>
          <a:endParaRPr lang="en-US" sz="1400" kern="1200" dirty="0"/>
        </a:p>
      </dsp:txBody>
      <dsp:txXfrm>
        <a:off x="2287524" y="1577009"/>
        <a:ext cx="1944843" cy="898008"/>
      </dsp:txXfrm>
    </dsp:sp>
    <dsp:sp modelId="{8E0E97DA-631B-48DE-AA95-A82292BDA3CD}">
      <dsp:nvSpPr>
        <dsp:cNvPr id="0" name=""/>
        <dsp:cNvSpPr/>
      </dsp:nvSpPr>
      <dsp:spPr>
        <a:xfrm>
          <a:off x="2287524" y="2511693"/>
          <a:ext cx="1944843" cy="1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4EBD4-0078-4933-9FA5-869856D851C5}">
      <dsp:nvSpPr>
        <dsp:cNvPr id="0" name=""/>
        <dsp:cNvSpPr/>
      </dsp:nvSpPr>
      <dsp:spPr>
        <a:xfrm>
          <a:off x="5204790" y="686199"/>
          <a:ext cx="680695" cy="680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79575-956A-4B0E-853D-25D1BC8B7AC9}">
      <dsp:nvSpPr>
        <dsp:cNvPr id="0" name=""/>
        <dsp:cNvSpPr/>
      </dsp:nvSpPr>
      <dsp:spPr>
        <a:xfrm>
          <a:off x="4572716" y="1457035"/>
          <a:ext cx="1944843" cy="89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/>
            <a:t>• Tools:</a:t>
          </a:r>
          <a:endParaRPr lang="en-US" sz="1400" kern="1200" dirty="0"/>
        </a:p>
      </dsp:txBody>
      <dsp:txXfrm>
        <a:off x="4572716" y="1457035"/>
        <a:ext cx="1944843" cy="898008"/>
      </dsp:txXfrm>
    </dsp:sp>
    <dsp:sp modelId="{3999A2FD-BEA4-4C14-89ED-63DBFDCCC2A4}">
      <dsp:nvSpPr>
        <dsp:cNvPr id="0" name=""/>
        <dsp:cNvSpPr/>
      </dsp:nvSpPr>
      <dsp:spPr>
        <a:xfrm>
          <a:off x="4572716" y="1713857"/>
          <a:ext cx="1944843" cy="38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Python , </a:t>
          </a:r>
          <a:r>
            <a:rPr lang="it-IT" sz="1100" b="1" kern="1200" dirty="0" err="1"/>
            <a:t>Flask</a:t>
          </a:r>
          <a:r>
            <a:rPr lang="it-IT" sz="1100" b="1" kern="1200" dirty="0"/>
            <a:t>, ISEQL and </a:t>
          </a:r>
          <a:r>
            <a:rPr lang="it-IT" sz="1100" b="1" kern="1200" dirty="0" err="1"/>
            <a:t>Laravel</a:t>
          </a:r>
          <a:endParaRPr lang="en-US" sz="1100" b="1" kern="1200" dirty="0"/>
        </a:p>
      </dsp:txBody>
      <dsp:txXfrm>
        <a:off x="4572716" y="1713857"/>
        <a:ext cx="1944843" cy="385521"/>
      </dsp:txXfrm>
    </dsp:sp>
    <dsp:sp modelId="{4857CEE7-9FE7-498C-ABD4-D126462F5B8C}">
      <dsp:nvSpPr>
        <dsp:cNvPr id="0" name=""/>
        <dsp:cNvSpPr/>
      </dsp:nvSpPr>
      <dsp:spPr>
        <a:xfrm>
          <a:off x="7489981" y="686199"/>
          <a:ext cx="680695" cy="6806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398C0-1D4D-433E-92EF-DDFF1FD9AE07}">
      <dsp:nvSpPr>
        <dsp:cNvPr id="0" name=""/>
        <dsp:cNvSpPr/>
      </dsp:nvSpPr>
      <dsp:spPr>
        <a:xfrm>
          <a:off x="6857907" y="1457035"/>
          <a:ext cx="1944843" cy="89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/>
            <a:t>• </a:t>
          </a:r>
          <a:r>
            <a:rPr lang="it-IT" sz="1400" b="1" kern="1200" dirty="0" err="1"/>
            <a:t>Types</a:t>
          </a:r>
          <a:r>
            <a:rPr lang="it-IT" sz="1400" b="1" kern="1200" dirty="0"/>
            <a:t> of events </a:t>
          </a:r>
          <a:r>
            <a:rPr lang="it-IT" sz="1400" b="1" kern="1200" dirty="0" err="1"/>
            <a:t>analysed</a:t>
          </a:r>
          <a:endParaRPr lang="it-IT" sz="1400" b="1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kern="1200" dirty="0"/>
        </a:p>
      </dsp:txBody>
      <dsp:txXfrm>
        <a:off x="6857907" y="1457035"/>
        <a:ext cx="1944843" cy="898008"/>
      </dsp:txXfrm>
    </dsp:sp>
    <dsp:sp modelId="{4FE5FF10-949A-43CD-8C5C-CB7301AB00D4}">
      <dsp:nvSpPr>
        <dsp:cNvPr id="0" name=""/>
        <dsp:cNvSpPr/>
      </dsp:nvSpPr>
      <dsp:spPr>
        <a:xfrm>
          <a:off x="6812923" y="1937062"/>
          <a:ext cx="1944843" cy="38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 err="1"/>
            <a:t>Glicemyc</a:t>
          </a:r>
          <a:r>
            <a:rPr lang="it-IT" sz="1100" b="1" kern="1200" dirty="0"/>
            <a:t> </a:t>
          </a:r>
          <a:r>
            <a:rPr lang="it-IT" sz="1100" b="1" kern="1200" dirty="0" err="1"/>
            <a:t>Intervalies</a:t>
          </a:r>
          <a:endParaRPr lang="it-IT" sz="1100" b="1" kern="1200" dirty="0"/>
        </a:p>
      </dsp:txBody>
      <dsp:txXfrm>
        <a:off x="6812923" y="1937062"/>
        <a:ext cx="1944843" cy="385521"/>
      </dsp:txXfrm>
    </dsp:sp>
    <dsp:sp modelId="{930A62B3-0A30-495F-92E2-08E0A7C513D4}">
      <dsp:nvSpPr>
        <dsp:cNvPr id="0" name=""/>
        <dsp:cNvSpPr/>
      </dsp:nvSpPr>
      <dsp:spPr>
        <a:xfrm>
          <a:off x="9775173" y="686199"/>
          <a:ext cx="680695" cy="6806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3FC74-8D94-424A-ACB8-B962FB499DBD}">
      <dsp:nvSpPr>
        <dsp:cNvPr id="0" name=""/>
        <dsp:cNvSpPr/>
      </dsp:nvSpPr>
      <dsp:spPr>
        <a:xfrm>
          <a:off x="9143098" y="1457035"/>
          <a:ext cx="1944843" cy="89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/>
            <a:t>• </a:t>
          </a:r>
          <a:r>
            <a:rPr lang="it-IT" sz="1400" kern="1200" dirty="0" err="1"/>
            <a:t>Overcome</a:t>
          </a:r>
          <a:r>
            <a:rPr lang="it-IT" sz="1400" kern="1200" dirty="0"/>
            <a:t>: </a:t>
          </a:r>
          <a:r>
            <a:rPr lang="it-IT" sz="1400" b="1" i="0" u="none" kern="1200" dirty="0" err="1"/>
            <a:t>Identifying</a:t>
          </a:r>
          <a:r>
            <a:rPr lang="it-IT" sz="1400" b="1" i="0" u="none" kern="1200" dirty="0"/>
            <a:t> patterns to </a:t>
          </a:r>
          <a:r>
            <a:rPr lang="it-IT" sz="1400" b="1" i="0" u="none" kern="1200" dirty="0" err="1"/>
            <a:t>improve</a:t>
          </a:r>
          <a:r>
            <a:rPr lang="it-IT" sz="1400" b="1" i="0" u="none" kern="1200" dirty="0"/>
            <a:t> </a:t>
          </a:r>
          <a:r>
            <a:rPr lang="it-IT" sz="1400" b="1" i="0" u="none" kern="1200" dirty="0" err="1"/>
            <a:t>diabetes</a:t>
          </a:r>
          <a:r>
            <a:rPr lang="it-IT" sz="1400" b="1" i="0" u="none" kern="1200" dirty="0"/>
            <a:t> monitoring and management</a:t>
          </a:r>
          <a:endParaRPr lang="en-US" sz="1400" b="1" kern="1200" dirty="0"/>
        </a:p>
      </dsp:txBody>
      <dsp:txXfrm>
        <a:off x="9143098" y="1457035"/>
        <a:ext cx="1944843" cy="898008"/>
      </dsp:txXfrm>
    </dsp:sp>
    <dsp:sp modelId="{139E1EA7-F672-40C8-A845-562631CF06DD}">
      <dsp:nvSpPr>
        <dsp:cNvPr id="0" name=""/>
        <dsp:cNvSpPr/>
      </dsp:nvSpPr>
      <dsp:spPr>
        <a:xfrm>
          <a:off x="9143098" y="2396969"/>
          <a:ext cx="1944843" cy="38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BAC02-6892-0F42-9737-861F4F6B8383}" type="datetimeFigureOut">
              <a:rPr lang="it-IT" smtClean="0"/>
              <a:t>20/08/24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FDFD9-2AB6-0743-A6D1-75805CD873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88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FDFD9-2AB6-0743-A6D1-75805CD873C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25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FDFD9-2AB6-0743-A6D1-75805CD873CA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76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August 20,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370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2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4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1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8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22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7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August 20,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5DACC530-15C2-F438-3DD4-5006F89006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9595B34-A52B-6164-A1DF-EBD3AD7FC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it-IT" dirty="0"/>
              <a:t>ISEQL-</a:t>
            </a:r>
            <a:r>
              <a:rPr lang="it-IT" dirty="0" err="1"/>
              <a:t>Glucose</a:t>
            </a:r>
            <a:r>
              <a:rPr lang="it-IT" dirty="0"/>
              <a:t> Analyzer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3B13F1-EADE-6492-72CE-FB3979054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alpha val="60000"/>
                  </a:schemeClr>
                </a:solidFill>
              </a:rPr>
              <a:t>Lorenzo Tucceri Cimini</a:t>
            </a:r>
          </a:p>
          <a:p>
            <a:r>
              <a:rPr lang="it-IT" dirty="0">
                <a:solidFill>
                  <a:schemeClr val="tx1">
                    <a:alpha val="60000"/>
                  </a:schemeClr>
                </a:solidFill>
              </a:rPr>
              <a:t>n.294425</a:t>
            </a:r>
          </a:p>
        </p:txBody>
      </p:sp>
    </p:spTree>
    <p:extLst>
      <p:ext uri="{BB962C8B-B14F-4D97-AF65-F5344CB8AC3E}">
        <p14:creationId xmlns:p14="http://schemas.microsoft.com/office/powerpoint/2010/main" val="2104745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36896-8CBD-21BC-D4DF-736D2962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4400" dirty="0"/>
              <a:t>Simple High-Level Event</a:t>
            </a:r>
            <a:br>
              <a:rPr lang="it-IT" sz="4400" dirty="0"/>
            </a:br>
            <a:endParaRPr lang="it-IT" sz="4400" dirty="0"/>
          </a:p>
        </p:txBody>
      </p:sp>
      <p:pic>
        <p:nvPicPr>
          <p:cNvPr id="7" name="Immagine 6" descr="Immagine che contiene linea, Diagramma, diagramma, Carattere&#10;&#10;Descrizione generata automaticamente">
            <a:extLst>
              <a:ext uri="{FF2B5EF4-FFF2-40B4-BE49-F238E27FC236}">
                <a16:creationId xmlns:a16="http://schemas.microsoft.com/office/drawing/2014/main" id="{3BB19E91-42A4-8703-A63E-ACCC1CA5D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1" y="4494730"/>
            <a:ext cx="3978805" cy="1462176"/>
          </a:xfrm>
          <a:prstGeom prst="rect">
            <a:avLst/>
          </a:prstGeom>
        </p:spPr>
      </p:pic>
      <p:pic>
        <p:nvPicPr>
          <p:cNvPr id="9" name="Immagine 8" descr="Immagine che contiene testo, Carattere, bianco, calligrafia&#10;&#10;Descrizione generata automaticamente">
            <a:extLst>
              <a:ext uri="{FF2B5EF4-FFF2-40B4-BE49-F238E27FC236}">
                <a16:creationId xmlns:a16="http://schemas.microsoft.com/office/drawing/2014/main" id="{7EE1FCD0-17A7-D204-AC0E-43D63A7D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483" y="1881275"/>
            <a:ext cx="6063447" cy="1742897"/>
          </a:xfrm>
          <a:prstGeom prst="rect">
            <a:avLst/>
          </a:prstGeom>
        </p:spPr>
      </p:pic>
      <p:pic>
        <p:nvPicPr>
          <p:cNvPr id="11" name="Immagine 10" descr="Immagine che contiene linea, Diagramma, diagramma, Carattere&#10;&#10;Descrizione generata automaticamente">
            <a:extLst>
              <a:ext uri="{FF2B5EF4-FFF2-40B4-BE49-F238E27FC236}">
                <a16:creationId xmlns:a16="http://schemas.microsoft.com/office/drawing/2014/main" id="{E953024C-F8E7-3677-2B72-DDE0C76A4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6" y="1898766"/>
            <a:ext cx="3953400" cy="174289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5E5A1C-608A-D67E-8B0D-0D4D576E02ED}"/>
              </a:ext>
            </a:extLst>
          </p:cNvPr>
          <p:cNvSpPr txBox="1"/>
          <p:nvPr/>
        </p:nvSpPr>
        <p:spPr>
          <a:xfrm>
            <a:off x="339194" y="1475079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 Swing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3F10E2-24AF-8BB6-4546-340941388155}"/>
              </a:ext>
            </a:extLst>
          </p:cNvPr>
          <p:cNvSpPr txBox="1"/>
          <p:nvPr/>
        </p:nvSpPr>
        <p:spPr>
          <a:xfrm>
            <a:off x="339194" y="4125398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Too Long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Anomalies</a:t>
            </a:r>
            <a:endParaRPr lang="it-IT" dirty="0"/>
          </a:p>
        </p:txBody>
      </p:sp>
      <p:pic>
        <p:nvPicPr>
          <p:cNvPr id="6" name="Segnaposto contenuto 4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100BE192-04D3-7515-4997-123C3D30A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483" y="4266782"/>
            <a:ext cx="6063447" cy="229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8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ACB950-89B0-4797-E88F-A01D8CAE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 err="1"/>
              <a:t>Aggregation</a:t>
            </a:r>
            <a:r>
              <a:rPr lang="it-IT" sz="4400" dirty="0"/>
              <a:t> High-Level Event</a:t>
            </a:r>
          </a:p>
        </p:txBody>
      </p:sp>
      <p:pic>
        <p:nvPicPr>
          <p:cNvPr id="13" name="Segnaposto contenuto 12" descr="Immagine che contiene linea, Diagramma, diagramma&#10;&#10;Descrizione generata automaticamente">
            <a:extLst>
              <a:ext uri="{FF2B5EF4-FFF2-40B4-BE49-F238E27FC236}">
                <a16:creationId xmlns:a16="http://schemas.microsoft.com/office/drawing/2014/main" id="{096CCFEF-5A6B-BB43-DF75-2F1B60A08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2933698"/>
            <a:ext cx="4785786" cy="1689101"/>
          </a:xfrm>
        </p:spPr>
      </p:pic>
      <p:pic>
        <p:nvPicPr>
          <p:cNvPr id="15" name="Immagine 14" descr="Immagine che contiene testo, Carattere, schermata, calligrafia&#10;&#10;Descrizione generata automaticamente">
            <a:extLst>
              <a:ext uri="{FF2B5EF4-FFF2-40B4-BE49-F238E27FC236}">
                <a16:creationId xmlns:a16="http://schemas.microsoft.com/office/drawing/2014/main" id="{FF1CEEC9-2FB9-6709-BB57-85AACC541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966" y="1581943"/>
            <a:ext cx="4132142" cy="500803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D21B98A-D611-142C-14BA-8E6602008ADE}"/>
              </a:ext>
            </a:extLst>
          </p:cNvPr>
          <p:cNvSpPr txBox="1"/>
          <p:nvPr/>
        </p:nvSpPr>
        <p:spPr>
          <a:xfrm>
            <a:off x="663045" y="2564366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Too </a:t>
            </a:r>
            <a:r>
              <a:rPr lang="it-IT" dirty="0" err="1"/>
              <a:t>Frequent</a:t>
            </a:r>
            <a:r>
              <a:rPr lang="it-IT" dirty="0"/>
              <a:t>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Anomalies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60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ACB950-89B0-4797-E88F-A01D8CAE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dirty="0" err="1"/>
              <a:t>Aggregation</a:t>
            </a:r>
            <a:r>
              <a:rPr lang="it-IT" sz="4400" dirty="0"/>
              <a:t> High-Level Event 2</a:t>
            </a:r>
          </a:p>
        </p:txBody>
      </p:sp>
      <p:pic>
        <p:nvPicPr>
          <p:cNvPr id="6" name="Segnaposto contenuto 5" descr="Immagine che contiene linea, testo, Diagramma, diagramma&#10;&#10;Descrizione generata automaticamente">
            <a:extLst>
              <a:ext uri="{FF2B5EF4-FFF2-40B4-BE49-F238E27FC236}">
                <a16:creationId xmlns:a16="http://schemas.microsoft.com/office/drawing/2014/main" id="{4AF240A9-8765-0C67-B588-A940E334F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784" y="2037272"/>
            <a:ext cx="4135902" cy="1600200"/>
          </a:xfr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D21B98A-D611-142C-14BA-8E6602008ADE}"/>
              </a:ext>
            </a:extLst>
          </p:cNvPr>
          <p:cNvSpPr txBox="1"/>
          <p:nvPr/>
        </p:nvSpPr>
        <p:spPr>
          <a:xfrm>
            <a:off x="549538" y="1667940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Too </a:t>
            </a:r>
            <a:r>
              <a:rPr lang="it-IT" dirty="0" err="1"/>
              <a:t>Frequent</a:t>
            </a:r>
            <a:r>
              <a:rPr lang="it-IT" dirty="0"/>
              <a:t> Time </a:t>
            </a:r>
            <a:r>
              <a:rPr lang="it-IT" dirty="0" err="1"/>
              <a:t>Swings</a:t>
            </a:r>
            <a:endParaRPr lang="it-IT" dirty="0"/>
          </a:p>
        </p:txBody>
      </p:sp>
      <p:pic>
        <p:nvPicPr>
          <p:cNvPr id="8" name="Immagine 7" descr="Immagine che contiene testo, Carattere, bianco, linea&#10;&#10;Descrizione generata automaticamente">
            <a:extLst>
              <a:ext uri="{FF2B5EF4-FFF2-40B4-BE49-F238E27FC236}">
                <a16:creationId xmlns:a16="http://schemas.microsoft.com/office/drawing/2014/main" id="{AF220BB1-77B8-A846-42B1-9B399CB7C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017163"/>
            <a:ext cx="6561667" cy="1640417"/>
          </a:xfrm>
          <a:prstGeom prst="rect">
            <a:avLst/>
          </a:prstGeom>
        </p:spPr>
      </p:pic>
      <p:pic>
        <p:nvPicPr>
          <p:cNvPr id="10" name="Immagine 9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BC975AC4-1F3F-5FA0-EC18-46C0848CA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82" y="4510201"/>
            <a:ext cx="4135903" cy="1778580"/>
          </a:xfrm>
          <a:prstGeom prst="rect">
            <a:avLst/>
          </a:prstGeom>
        </p:spPr>
      </p:pic>
      <p:pic>
        <p:nvPicPr>
          <p:cNvPr id="12" name="Immagine 11" descr="Immagine che contiene testo, Carattere, bianco, algebra&#10;&#10;Descrizione generata automaticamente">
            <a:extLst>
              <a:ext uri="{FF2B5EF4-FFF2-40B4-BE49-F238E27FC236}">
                <a16:creationId xmlns:a16="http://schemas.microsoft.com/office/drawing/2014/main" id="{86D9F3EA-F2EC-503F-081B-ECF932F54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606938"/>
            <a:ext cx="6561667" cy="139435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FD01EF-E174-0FEF-0E03-14C50E136F2C}"/>
              </a:ext>
            </a:extLst>
          </p:cNvPr>
          <p:cNvSpPr txBox="1"/>
          <p:nvPr/>
        </p:nvSpPr>
        <p:spPr>
          <a:xfrm>
            <a:off x="550862" y="4140869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 Swing With Too Long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Anomalies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501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C37FD-39BC-573C-0DAE-6808093E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96903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400" dirty="0"/>
              <a:t>System Architecture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9C231-8A8B-DEE1-32EA-B4BFB1AF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813" y="1913369"/>
            <a:ext cx="4500562" cy="1591831"/>
          </a:xfrm>
        </p:spPr>
        <p:txBody>
          <a:bodyPr anchor="t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Efficency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scalability</a:t>
            </a:r>
            <a:endParaRPr lang="it-IT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Intregretion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Flask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MySql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Laravel</a:t>
            </a:r>
            <a:endParaRPr lang="it-IT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</a:t>
            </a: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Adaptability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Flexibility</a:t>
            </a:r>
            <a:endParaRPr lang="it-IT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magine 7" descr="Immagine che contiene diagramma, Piano, Disegno tecnico, schematico&#10;&#10;Descrizione generata automaticamente">
            <a:extLst>
              <a:ext uri="{FF2B5EF4-FFF2-40B4-BE49-F238E27FC236}">
                <a16:creationId xmlns:a16="http://schemas.microsoft.com/office/drawing/2014/main" id="{406ECBDB-1DFD-1C40-E468-CF1E30A6A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3836595"/>
            <a:ext cx="7156106" cy="2363840"/>
          </a:xfrm>
          <a:prstGeom prst="rect">
            <a:avLst/>
          </a:prstGeom>
        </p:spPr>
      </p:pic>
      <p:pic>
        <p:nvPicPr>
          <p:cNvPr id="12" name="Immagine 11" descr="Immagine che contiene arte, Elementi grafici, design&#10;&#10;Descrizione generata automaticamente">
            <a:extLst>
              <a:ext uri="{FF2B5EF4-FFF2-40B4-BE49-F238E27FC236}">
                <a16:creationId xmlns:a16="http://schemas.microsoft.com/office/drawing/2014/main" id="{7AA9AAA1-4DC6-0850-A270-B18BEF28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6955"/>
            <a:ext cx="2523067" cy="1682045"/>
          </a:xfrm>
          <a:prstGeom prst="rect">
            <a:avLst/>
          </a:prstGeom>
        </p:spPr>
      </p:pic>
      <p:pic>
        <p:nvPicPr>
          <p:cNvPr id="22" name="Immagine 21" descr="Immagine che contiene Elementi grafici, grafica, Carattere, testo&#10;&#10;Descrizione generata automaticamente">
            <a:extLst>
              <a:ext uri="{FF2B5EF4-FFF2-40B4-BE49-F238E27FC236}">
                <a16:creationId xmlns:a16="http://schemas.microsoft.com/office/drawing/2014/main" id="{B7B1AF53-7FCF-F57F-02EE-893E6C19B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906" y="1746955"/>
            <a:ext cx="1682046" cy="1682046"/>
          </a:xfrm>
          <a:prstGeom prst="rect">
            <a:avLst/>
          </a:prstGeom>
        </p:spPr>
      </p:pic>
      <p:pic>
        <p:nvPicPr>
          <p:cNvPr id="24" name="Immagine 23" descr="Immagine che contiene logo, testo, Carattere, Elementi grafici&#10;&#10;Descrizione generata automaticamente">
            <a:extLst>
              <a:ext uri="{FF2B5EF4-FFF2-40B4-BE49-F238E27FC236}">
                <a16:creationId xmlns:a16="http://schemas.microsoft.com/office/drawing/2014/main" id="{35DDD716-E497-2F1A-5AA5-11662E22C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133" y="1021643"/>
            <a:ext cx="3132667" cy="313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C37FD-39BC-573C-0DAE-6808093E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80363"/>
            <a:ext cx="7306205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400" dirty="0"/>
              <a:t>UML </a:t>
            </a:r>
            <a:r>
              <a:rPr lang="it-IT" sz="4400" dirty="0" err="1"/>
              <a:t>Diagrams</a:t>
            </a:r>
            <a:r>
              <a:rPr lang="it-IT" sz="4400" dirty="0"/>
              <a:t>: ER </a:t>
            </a:r>
            <a:r>
              <a:rPr lang="it-IT" sz="4400" dirty="0" err="1"/>
              <a:t>Diagram</a:t>
            </a:r>
            <a:br>
              <a:rPr lang="it-IT" sz="4400" dirty="0"/>
            </a:b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9C231-8A8B-DEE1-32EA-B4BFB1AF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656" y="1913418"/>
            <a:ext cx="4500562" cy="3239320"/>
          </a:xfrm>
        </p:spPr>
        <p:txBody>
          <a:bodyPr anchor="t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Entity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5000"/>
              </a:lnSpc>
            </a:pP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users</a:t>
            </a:r>
          </a:p>
          <a:p>
            <a:pPr lvl="1">
              <a:lnSpc>
                <a:spcPct val="115000"/>
              </a:lnSpc>
            </a:pP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roles</a:t>
            </a:r>
            <a:endParaRPr lang="it-IT" sz="18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patients</a:t>
            </a:r>
            <a:endParaRPr lang="it-IT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Relationships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5000"/>
              </a:lnSpc>
            </a:pP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one-to-</a:t>
            </a: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many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relationship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between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roles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and users</a:t>
            </a:r>
          </a:p>
          <a:p>
            <a:pPr lvl="1">
              <a:lnSpc>
                <a:spcPct val="115000"/>
              </a:lnSpc>
            </a:pPr>
            <a:endParaRPr lang="it-IT" sz="12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2512E111-BB2E-C4A8-75A2-F614A446C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94" y="1665816"/>
            <a:ext cx="5420255" cy="4378995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D214F46C-F66F-F39B-4297-A9827BD82E80}"/>
              </a:ext>
            </a:extLst>
          </p:cNvPr>
          <p:cNvCxnSpPr>
            <a:cxnSpLocks/>
          </p:cNvCxnSpPr>
          <p:nvPr/>
        </p:nvCxnSpPr>
        <p:spPr>
          <a:xfrm>
            <a:off x="2843092" y="2581835"/>
            <a:ext cx="8759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0FD5E10A-7DB6-BEC3-D397-FF4950B6913C}"/>
              </a:ext>
            </a:extLst>
          </p:cNvPr>
          <p:cNvCxnSpPr/>
          <p:nvPr/>
        </p:nvCxnSpPr>
        <p:spPr>
          <a:xfrm>
            <a:off x="2843092" y="2489627"/>
            <a:ext cx="145997" cy="9220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4B6A8A5D-A9AF-4CE9-8D58-5E4DAED374C1}"/>
              </a:ext>
            </a:extLst>
          </p:cNvPr>
          <p:cNvCxnSpPr/>
          <p:nvPr/>
        </p:nvCxnSpPr>
        <p:spPr>
          <a:xfrm flipV="1">
            <a:off x="2843092" y="2581835"/>
            <a:ext cx="145997" cy="768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0C45699F-FDE2-E005-B5DA-5B06CBA09DE4}"/>
              </a:ext>
            </a:extLst>
          </p:cNvPr>
          <p:cNvCxnSpPr/>
          <p:nvPr/>
        </p:nvCxnSpPr>
        <p:spPr>
          <a:xfrm>
            <a:off x="3557708" y="2489627"/>
            <a:ext cx="0" cy="1690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C37FD-39BC-573C-0DAE-6808093E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0" y="580363"/>
            <a:ext cx="10472739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400" dirty="0"/>
              <a:t>UML </a:t>
            </a:r>
            <a:r>
              <a:rPr lang="it-IT" sz="4400" dirty="0" err="1"/>
              <a:t>Diagrams</a:t>
            </a:r>
            <a:r>
              <a:rPr lang="it-IT" sz="4400" dirty="0"/>
              <a:t>: </a:t>
            </a:r>
            <a:r>
              <a:rPr lang="it-IT" sz="4400" dirty="0" err="1"/>
              <a:t>Sequence</a:t>
            </a:r>
            <a:r>
              <a:rPr lang="it-IT" sz="4400" dirty="0"/>
              <a:t> </a:t>
            </a:r>
            <a:r>
              <a:rPr lang="it-IT" sz="4400" dirty="0" err="1"/>
              <a:t>Diagram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9C231-8A8B-DEE1-32EA-B4BFB1AF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1886" y="1532419"/>
            <a:ext cx="4500562" cy="3930323"/>
          </a:xfrm>
        </p:spPr>
        <p:txBody>
          <a:bodyPr anchor="t">
            <a:noAutofit/>
          </a:bodyPr>
          <a:lstStyle/>
          <a:p>
            <a:r>
              <a:rPr lang="it-IT" sz="1800" dirty="0">
                <a:solidFill>
                  <a:schemeClr val="tx1"/>
                </a:solidFill>
                <a:effectLst/>
              </a:rPr>
              <a:t>User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Request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sz="1800" dirty="0" err="1">
                <a:solidFill>
                  <a:schemeClr val="tx1"/>
                </a:solidFill>
                <a:effectLst/>
              </a:rPr>
              <a:t>Forward</a:t>
            </a:r>
            <a:r>
              <a:rPr lang="it-IT" sz="1800" dirty="0">
                <a:solidFill>
                  <a:schemeClr val="tx1"/>
                </a:solidFill>
                <a:effectLst/>
              </a:rPr>
              <a:t> to Service Layer</a:t>
            </a:r>
          </a:p>
          <a:p>
            <a:r>
              <a:rPr lang="it-IT" sz="1800" dirty="0">
                <a:solidFill>
                  <a:schemeClr val="tx1"/>
                </a:solidFill>
                <a:effectLst/>
              </a:rPr>
              <a:t>Data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Retrieval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sz="1800" dirty="0">
                <a:solidFill>
                  <a:schemeClr val="tx1"/>
                </a:solidFill>
                <a:effectLst/>
              </a:rPr>
              <a:t>CSV File Transfer:</a:t>
            </a:r>
          </a:p>
          <a:p>
            <a:r>
              <a:rPr lang="it-IT" sz="1800" dirty="0">
                <a:solidFill>
                  <a:schemeClr val="tx1"/>
                </a:solidFill>
                <a:effectLst/>
              </a:rPr>
              <a:t>Data Processing Processing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Results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sz="1800" dirty="0">
                <a:solidFill>
                  <a:schemeClr val="tx1"/>
                </a:solidFill>
                <a:effectLst/>
              </a:rPr>
              <a:t>Data Compilation</a:t>
            </a:r>
          </a:p>
          <a:p>
            <a:r>
              <a:rPr lang="it-IT" sz="1800" dirty="0">
                <a:solidFill>
                  <a:schemeClr val="tx1"/>
                </a:solidFill>
                <a:effectLst/>
              </a:rPr>
              <a:t> Display to User</a:t>
            </a:r>
          </a:p>
        </p:txBody>
      </p:sp>
      <p:pic>
        <p:nvPicPr>
          <p:cNvPr id="6" name="Immagine 5" descr="Immagine che contiene testo, diagramma, linea, ricevuta&#10;&#10;Descrizione generata automaticamente">
            <a:extLst>
              <a:ext uri="{FF2B5EF4-FFF2-40B4-BE49-F238E27FC236}">
                <a16:creationId xmlns:a16="http://schemas.microsoft.com/office/drawing/2014/main" id="{FDE9E2D7-2A48-FC66-88BC-6F2F23CF8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8" y="1532419"/>
            <a:ext cx="7192719" cy="44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4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C37FD-39BC-573C-0DAE-6808093E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846528"/>
            <a:ext cx="6527268" cy="1997855"/>
          </a:xfrm>
        </p:spPr>
        <p:txBody>
          <a:bodyPr wrap="square" anchor="b">
            <a:normAutofit/>
          </a:bodyPr>
          <a:lstStyle/>
          <a:p>
            <a:r>
              <a:rPr lang="it-IT" sz="4400" dirty="0" err="1"/>
              <a:t>Implementation</a:t>
            </a:r>
            <a:r>
              <a:rPr lang="it-IT" sz="4400" dirty="0"/>
              <a:t>: Python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9C231-8A8B-DEE1-32EA-B4BFB1AF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8709"/>
            <a:ext cx="5437187" cy="3415519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Interval</a:t>
            </a: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_</a:t>
            </a: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action</a:t>
            </a: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_</a:t>
            </a: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detector.py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interval.py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iseql.py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Data_processing_logic.py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analysis.py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Immagine 11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EC0C87E7-CE43-2119-7A19-2158808D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104" y="1888709"/>
            <a:ext cx="7409627" cy="38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09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C37FD-39BC-573C-0DAE-6808093E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it-IT" sz="4400" dirty="0" err="1"/>
              <a:t>Implementation</a:t>
            </a:r>
            <a:r>
              <a:rPr lang="it-IT" sz="4400" dirty="0"/>
              <a:t>: </a:t>
            </a:r>
            <a:r>
              <a:rPr lang="it-IT" sz="4400" dirty="0" err="1"/>
              <a:t>Laravel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9C231-8A8B-DEE1-32EA-B4BFB1AF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549275"/>
            <a:ext cx="6373813" cy="2022940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Login </a:t>
            </a:r>
          </a:p>
          <a:p>
            <a:pPr>
              <a:lnSpc>
                <a:spcPct val="100000"/>
              </a:lnSpc>
            </a:pP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Dashboard</a:t>
            </a:r>
            <a:endParaRPr lang="it-IT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User </a:t>
            </a: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profile</a:t>
            </a:r>
            <a:endParaRPr lang="it-IT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User management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Patient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management  </a:t>
            </a:r>
          </a:p>
        </p:txBody>
      </p:sp>
      <p:pic>
        <p:nvPicPr>
          <p:cNvPr id="10" name="Immagine 9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DE616354-DB53-94A3-4862-74E967BA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4" y="2668363"/>
            <a:ext cx="3613059" cy="3640362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pic>
        <p:nvPicPr>
          <p:cNvPr id="8" name="Immagine 7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F39DC0DA-25CD-AB71-843A-FC3CE5CCB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2783549"/>
            <a:ext cx="6373813" cy="3409989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366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7F83F-8946-A522-A07D-1448C29D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67" y="345069"/>
            <a:ext cx="5437186" cy="1283707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400" dirty="0" err="1"/>
              <a:t>Result</a:t>
            </a:r>
            <a:r>
              <a:rPr lang="it-IT" sz="4400" dirty="0"/>
              <a:t> and </a:t>
            </a:r>
            <a:r>
              <a:rPr lang="it-IT" sz="4400" dirty="0" err="1"/>
              <a:t>Anlysis</a:t>
            </a:r>
            <a:br>
              <a:rPr lang="it-IT" sz="4400" dirty="0"/>
            </a:br>
            <a:endParaRPr lang="it-IT" sz="44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788838F-91F4-0510-35E0-D328BC32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54" y="1387435"/>
            <a:ext cx="5437187" cy="5125496"/>
          </a:xfrm>
        </p:spPr>
        <p:txBody>
          <a:bodyPr anchor="t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Total Count : EHG 20, HG 185, NG 273, LG 109, ELG 2</a:t>
            </a:r>
          </a:p>
          <a:p>
            <a:r>
              <a:rPr lang="en-US" sz="1800" dirty="0">
                <a:solidFill>
                  <a:schemeClr val="tx1"/>
                </a:solidFill>
              </a:rPr>
              <a:t>Total Duration: EHG 08h 20min, HG 84h 30min, NG 667h 44min, LG 26h 33min, ELG 0min</a:t>
            </a:r>
          </a:p>
          <a:p>
            <a:r>
              <a:rPr lang="en-US" sz="1800" dirty="0">
                <a:solidFill>
                  <a:schemeClr val="tx1"/>
                </a:solidFill>
              </a:rPr>
              <a:t>Time Swing: 39 times</a:t>
            </a:r>
          </a:p>
          <a:p>
            <a:r>
              <a:rPr lang="it-IT" sz="1800" dirty="0">
                <a:solidFill>
                  <a:schemeClr val="tx1"/>
                </a:solidFill>
                <a:effectLst/>
              </a:rPr>
              <a:t>Too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Frequent</a:t>
            </a:r>
            <a:r>
              <a:rPr lang="it-IT" sz="1800" dirty="0">
                <a:solidFill>
                  <a:schemeClr val="tx1"/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Glucose</a:t>
            </a:r>
            <a:r>
              <a:rPr lang="it-IT" sz="1800" dirty="0">
                <a:solidFill>
                  <a:schemeClr val="tx1"/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Anomalies</a:t>
            </a:r>
            <a:r>
              <a:rPr lang="it-IT" sz="1800" dirty="0">
                <a:solidFill>
                  <a:schemeClr val="tx1"/>
                </a:solidFill>
              </a:rPr>
              <a:t>: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February</a:t>
            </a:r>
            <a:r>
              <a:rPr lang="it-IT" sz="1800" dirty="0">
                <a:solidFill>
                  <a:schemeClr val="tx1"/>
                </a:solidFill>
                <a:effectLst/>
              </a:rPr>
              <a:t> 23, 2024, 3 </a:t>
            </a:r>
            <a:r>
              <a:rPr lang="it-IT" sz="1800" dirty="0">
                <a:solidFill>
                  <a:schemeClr val="tx1"/>
                </a:solidFill>
              </a:rPr>
              <a:t>HG</a:t>
            </a:r>
            <a:r>
              <a:rPr lang="it-IT" sz="1800" dirty="0">
                <a:solidFill>
                  <a:schemeClr val="tx1"/>
                </a:solidFill>
                <a:effectLst/>
              </a:rPr>
              <a:t>, 13 LG, 0 EHG, and 1 ELG,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totaling</a:t>
            </a:r>
            <a:r>
              <a:rPr lang="it-IT" sz="1800" dirty="0">
                <a:solidFill>
                  <a:schemeClr val="tx1"/>
                </a:solidFill>
                <a:effectLst/>
              </a:rPr>
              <a:t> 17. 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sz="1800" dirty="0">
                <a:solidFill>
                  <a:schemeClr val="tx1"/>
                </a:solidFill>
                <a:effectLst/>
              </a:rPr>
              <a:t>Too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Frequent</a:t>
            </a:r>
            <a:r>
              <a:rPr lang="it-IT" sz="1800" dirty="0">
                <a:solidFill>
                  <a:schemeClr val="tx1"/>
                </a:solidFill>
                <a:effectLst/>
              </a:rPr>
              <a:t> Time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Swings</a:t>
            </a:r>
            <a:r>
              <a:rPr lang="it-IT" sz="1800" dirty="0">
                <a:solidFill>
                  <a:schemeClr val="tx1"/>
                </a:solidFill>
                <a:effectLst/>
              </a:rPr>
              <a:t>: 17.95% of the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total</a:t>
            </a:r>
            <a:r>
              <a:rPr lang="it-IT" sz="1800" dirty="0">
                <a:solidFill>
                  <a:schemeClr val="tx1"/>
                </a:solidFill>
                <a:effectLst/>
              </a:rPr>
              <a:t> Time Swing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sz="1800" dirty="0">
                <a:solidFill>
                  <a:schemeClr val="tx1"/>
                </a:solidFill>
                <a:effectLst/>
              </a:rPr>
              <a:t>Too Long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Glucose</a:t>
            </a:r>
            <a:r>
              <a:rPr lang="it-IT" sz="1800" dirty="0">
                <a:solidFill>
                  <a:schemeClr val="tx1"/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Anomalies</a:t>
            </a:r>
            <a:r>
              <a:rPr lang="it-IT" sz="1800" dirty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EHG 1.06%, HG 10.74%, 3.37%, ELG 0.00%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sz="1800" dirty="0">
                <a:solidFill>
                  <a:schemeClr val="tx1"/>
                </a:solidFill>
                <a:effectLst/>
              </a:rPr>
              <a:t>Time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Swings</a:t>
            </a:r>
            <a:r>
              <a:rPr lang="it-IT" sz="1800" dirty="0">
                <a:solidFill>
                  <a:schemeClr val="tx1"/>
                </a:solidFill>
                <a:effectLst/>
              </a:rPr>
              <a:t> With Too Long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Glucose</a:t>
            </a:r>
            <a:r>
              <a:rPr lang="it-IT" sz="1800" dirty="0">
                <a:solidFill>
                  <a:schemeClr val="tx1"/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Anomalies</a:t>
            </a:r>
            <a:r>
              <a:rPr lang="it-IT" sz="1800" dirty="0">
                <a:solidFill>
                  <a:schemeClr val="tx1"/>
                </a:solidFill>
                <a:effectLst/>
              </a:rPr>
              <a:t>: 28.21% of the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total</a:t>
            </a:r>
            <a:r>
              <a:rPr lang="it-IT" sz="1800" dirty="0">
                <a:solidFill>
                  <a:schemeClr val="tx1"/>
                </a:solidFill>
                <a:effectLst/>
              </a:rPr>
              <a:t> Time Swing</a:t>
            </a:r>
            <a:endParaRPr lang="it-IT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Segnaposto contenuto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1A8FAE71-64C3-8A06-05E7-4040A5A1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48275"/>
            <a:ext cx="5515812" cy="1392742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C8812C16-6302-83E8-6B3E-BC7E399F9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0655"/>
            <a:ext cx="5521324" cy="1283706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pic>
        <p:nvPicPr>
          <p:cNvPr id="9" name="Immagine 8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30255FA9-D1CB-2BDB-D7F5-4B8857051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31067"/>
            <a:ext cx="5521325" cy="1145674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319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61A871-AA5F-6917-4F0A-9CFC5E18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371409" cy="984885"/>
          </a:xfr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Result and </a:t>
            </a:r>
            <a:r>
              <a:rPr lang="en-US" sz="4400" dirty="0" err="1"/>
              <a:t>Anlysis</a:t>
            </a:r>
            <a:r>
              <a:rPr lang="en-US" sz="4400" dirty="0"/>
              <a:t> 2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5" name="Segnaposto contenuto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61125391-01D2-F8C6-413D-C6ED15BC3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88" y="1492552"/>
            <a:ext cx="6371409" cy="3631701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pic>
        <p:nvPicPr>
          <p:cNvPr id="7" name="Immagine 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4EA3E0F-DDC9-B82F-B0F4-148BBF53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26" y="3308403"/>
            <a:ext cx="4819549" cy="3072461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37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D30A7E-2870-81EE-6A3D-912DA1D0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it-IT" sz="4400" dirty="0" err="1"/>
              <a:t>Introduction</a:t>
            </a:r>
            <a:endParaRPr lang="it-IT" dirty="0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347DF011-E3DD-7A81-387D-16CDE1B94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218496"/>
              </p:ext>
            </p:extLst>
          </p:nvPr>
        </p:nvGraphicFramePr>
        <p:xfrm>
          <a:off x="550862" y="2428407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76CC36B3-3EB5-9C51-F729-463B30D27DC9}"/>
              </a:ext>
            </a:extLst>
          </p:cNvPr>
          <p:cNvSpPr txBox="1"/>
          <p:nvPr/>
        </p:nvSpPr>
        <p:spPr>
          <a:xfrm>
            <a:off x="2893102" y="24284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6808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F8C1C-C2E2-0779-6695-68352874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219075"/>
            <a:ext cx="11091600" cy="1332000"/>
          </a:xfrm>
        </p:spPr>
        <p:txBody>
          <a:bodyPr>
            <a:noAutofit/>
          </a:bodyPr>
          <a:lstStyle/>
          <a:p>
            <a:pPr algn="ctr"/>
            <a:r>
              <a:rPr lang="it-IT" sz="4400" dirty="0" err="1"/>
              <a:t>Conclusion</a:t>
            </a:r>
            <a:br>
              <a:rPr lang="it-IT" sz="4400" dirty="0"/>
            </a:b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473B7D-5129-D758-31A7-009DEAB4A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063712"/>
            <a:ext cx="11090274" cy="5667288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tx1"/>
                </a:solidFill>
                <a:effectLst/>
              </a:rPr>
              <a:t>Glucose</a:t>
            </a:r>
            <a:r>
              <a:rPr lang="it-IT" sz="1800" b="1" dirty="0">
                <a:solidFill>
                  <a:schemeClr val="tx1"/>
                </a:solidFill>
                <a:effectLst/>
              </a:rPr>
              <a:t> Data Analysis:</a:t>
            </a:r>
            <a:endParaRPr lang="it-IT" sz="1800" dirty="0">
              <a:solidFill>
                <a:schemeClr val="tx1"/>
              </a:solidFill>
              <a:effectLst/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Identified</a:t>
            </a:r>
            <a:r>
              <a:rPr lang="it-IT" sz="1800" dirty="0">
                <a:solidFill>
                  <a:schemeClr val="tx1"/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glucose</a:t>
            </a:r>
            <a:r>
              <a:rPr lang="it-IT" sz="1800" dirty="0">
                <a:solidFill>
                  <a:schemeClr val="tx1"/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level</a:t>
            </a:r>
            <a:r>
              <a:rPr lang="it-IT" sz="1800" dirty="0">
                <a:solidFill>
                  <a:schemeClr val="tx1"/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changes</a:t>
            </a:r>
            <a:r>
              <a:rPr lang="it-IT" sz="1800" dirty="0">
                <a:solidFill>
                  <a:schemeClr val="tx1"/>
                </a:solidFill>
                <a:effectLst/>
              </a:rPr>
              <a:t>,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significant</a:t>
            </a:r>
            <a:r>
              <a:rPr lang="it-IT" sz="1800" dirty="0">
                <a:solidFill>
                  <a:schemeClr val="tx1"/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anomalies</a:t>
            </a:r>
            <a:r>
              <a:rPr lang="it-IT" sz="1800" dirty="0">
                <a:solidFill>
                  <a:schemeClr val="tx1"/>
                </a:solidFill>
                <a:effectLst/>
              </a:rPr>
              <a:t>, and Time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Swings</a:t>
            </a:r>
            <a:r>
              <a:rPr lang="it-IT" sz="1800" dirty="0">
                <a:solidFill>
                  <a:schemeClr val="tx1"/>
                </a:solidFill>
                <a:effectLst/>
              </a:rPr>
              <a:t>.</a:t>
            </a:r>
          </a:p>
          <a:p>
            <a:pPr lvl="1"/>
            <a:r>
              <a:rPr lang="it-IT" sz="1800" dirty="0">
                <a:solidFill>
                  <a:schemeClr val="tx1"/>
                </a:solidFill>
                <a:effectLst/>
              </a:rPr>
              <a:t> Critical for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improving</a:t>
            </a:r>
            <a:r>
              <a:rPr lang="it-IT" sz="1800" dirty="0">
                <a:solidFill>
                  <a:schemeClr val="tx1"/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diabetes</a:t>
            </a:r>
            <a:r>
              <a:rPr lang="it-IT" sz="1800" dirty="0">
                <a:solidFill>
                  <a:schemeClr val="tx1"/>
                </a:solidFill>
                <a:effectLst/>
              </a:rPr>
              <a:t> management and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personalized</a:t>
            </a:r>
            <a:r>
              <a:rPr lang="it-IT" sz="1800" dirty="0">
                <a:solidFill>
                  <a:schemeClr val="tx1"/>
                </a:solidFill>
                <a:effectLst/>
              </a:rPr>
              <a:t> treatment.</a:t>
            </a:r>
          </a:p>
          <a:p>
            <a:r>
              <a:rPr lang="it-IT" sz="1800" b="1" dirty="0">
                <a:solidFill>
                  <a:schemeClr val="tx1"/>
                </a:solidFill>
                <a:effectLst/>
              </a:rPr>
              <a:t>Future Work:</a:t>
            </a:r>
            <a:endParaRPr lang="it-IT" sz="1800" dirty="0">
              <a:solidFill>
                <a:schemeClr val="tx1"/>
              </a:solidFill>
              <a:effectLst/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Enhance</a:t>
            </a:r>
            <a:r>
              <a:rPr lang="it-IT" sz="1800" dirty="0">
                <a:solidFill>
                  <a:schemeClr val="tx1"/>
                </a:solidFill>
                <a:effectLst/>
              </a:rPr>
              <a:t> high-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level</a:t>
            </a:r>
            <a:r>
              <a:rPr lang="it-IT" sz="1800" dirty="0">
                <a:solidFill>
                  <a:schemeClr val="tx1"/>
                </a:solidFill>
                <a:effectLst/>
              </a:rPr>
              <a:t> event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analysis</a:t>
            </a:r>
            <a:r>
              <a:rPr lang="it-IT" sz="1800" dirty="0">
                <a:solidFill>
                  <a:schemeClr val="tx1"/>
                </a:solidFill>
                <a:effectLst/>
              </a:rPr>
              <a:t>.</a:t>
            </a:r>
          </a:p>
          <a:p>
            <a:pPr lvl="1"/>
            <a:r>
              <a:rPr lang="it-IT" sz="1800" dirty="0" err="1">
                <a:solidFill>
                  <a:schemeClr val="tx1"/>
                </a:solidFill>
                <a:effectLst/>
              </a:rPr>
              <a:t>Address</a:t>
            </a:r>
            <a:r>
              <a:rPr lang="it-IT" sz="1800" dirty="0">
                <a:solidFill>
                  <a:schemeClr val="tx1"/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current</a:t>
            </a:r>
            <a:r>
              <a:rPr lang="it-IT" sz="1800" dirty="0">
                <a:solidFill>
                  <a:schemeClr val="tx1"/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limitations</a:t>
            </a:r>
            <a:r>
              <a:rPr lang="it-IT" sz="1800" dirty="0">
                <a:solidFill>
                  <a:schemeClr val="tx1"/>
                </a:solidFill>
                <a:effectLst/>
              </a:rPr>
              <a:t> (single CSV,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lack</a:t>
            </a:r>
            <a:r>
              <a:rPr lang="it-IT" sz="1800" dirty="0">
                <a:solidFill>
                  <a:schemeClr val="tx1"/>
                </a:solidFill>
                <a:effectLst/>
              </a:rPr>
              <a:t> of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graphs</a:t>
            </a:r>
            <a:r>
              <a:rPr lang="it-IT" sz="1800" dirty="0">
                <a:solidFill>
                  <a:schemeClr val="tx1"/>
                </a:solidFill>
                <a:effectLst/>
              </a:rPr>
              <a:t>).</a:t>
            </a:r>
          </a:p>
          <a:p>
            <a:pPr lvl="1"/>
            <a:r>
              <a:rPr lang="it-IT" sz="1800" dirty="0" err="1">
                <a:solidFill>
                  <a:schemeClr val="tx1"/>
                </a:solidFill>
                <a:effectLst/>
              </a:rPr>
              <a:t>Develop</a:t>
            </a:r>
            <a:r>
              <a:rPr lang="it-IT" sz="1800" dirty="0">
                <a:solidFill>
                  <a:schemeClr val="tx1"/>
                </a:solidFill>
                <a:effectLst/>
              </a:rPr>
              <a:t> a mobile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version</a:t>
            </a:r>
            <a:r>
              <a:rPr lang="it-IT" sz="1800" dirty="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it-IT" sz="1800" b="1" dirty="0">
                <a:solidFill>
                  <a:schemeClr val="tx1"/>
                </a:solidFill>
                <a:effectLst/>
              </a:rPr>
              <a:t>Mobile Version Benefits:</a:t>
            </a:r>
            <a:endParaRPr lang="it-IT" sz="1800" dirty="0">
              <a:solidFill>
                <a:schemeClr val="tx1"/>
              </a:solidFill>
              <a:effectLst/>
            </a:endParaRPr>
          </a:p>
          <a:p>
            <a:pPr lvl="1"/>
            <a:r>
              <a:rPr lang="it-IT" sz="1800" dirty="0" err="1">
                <a:solidFill>
                  <a:schemeClr val="tx1"/>
                </a:solidFill>
                <a:effectLst/>
              </a:rPr>
              <a:t>reater</a:t>
            </a:r>
            <a:r>
              <a:rPr lang="it-IT" sz="1800" dirty="0">
                <a:solidFill>
                  <a:schemeClr val="tx1"/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accessibility</a:t>
            </a:r>
            <a:r>
              <a:rPr lang="it-IT" sz="1800" dirty="0">
                <a:solidFill>
                  <a:schemeClr val="tx1"/>
                </a:solidFill>
                <a:effectLst/>
              </a:rPr>
              <a:t>, real-time monitoring, and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improved</a:t>
            </a:r>
            <a:r>
              <a:rPr lang="it-IT" sz="1800" dirty="0">
                <a:solidFill>
                  <a:schemeClr val="tx1"/>
                </a:solidFill>
                <a:effectLst/>
              </a:rPr>
              <a:t> user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interface</a:t>
            </a:r>
            <a:r>
              <a:rPr lang="it-IT" sz="1800" dirty="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it-IT" sz="1800" dirty="0">
                <a:solidFill>
                  <a:schemeClr val="tx1"/>
                </a:solidFill>
                <a:effectLst/>
              </a:rPr>
              <a:t> </a:t>
            </a:r>
            <a:r>
              <a:rPr lang="it-IT" sz="1800" b="1" dirty="0">
                <a:solidFill>
                  <a:schemeClr val="tx1"/>
                </a:solidFill>
                <a:effectLst/>
              </a:rPr>
              <a:t>Overall Goal:</a:t>
            </a:r>
            <a:endParaRPr lang="it-IT" sz="1800" dirty="0">
              <a:solidFill>
                <a:schemeClr val="tx1"/>
              </a:solidFill>
              <a:effectLst/>
            </a:endParaRPr>
          </a:p>
          <a:p>
            <a:pPr lvl="1"/>
            <a:r>
              <a:rPr lang="it-IT" sz="1800" dirty="0" err="1">
                <a:solidFill>
                  <a:schemeClr val="tx1"/>
                </a:solidFill>
                <a:effectLst/>
              </a:rPr>
              <a:t>Improve</a:t>
            </a:r>
            <a:r>
              <a:rPr lang="it-IT" sz="1800" dirty="0">
                <a:solidFill>
                  <a:schemeClr val="tx1"/>
                </a:solidFill>
                <a:effectLst/>
              </a:rPr>
              <a:t> the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website’s</a:t>
            </a:r>
            <a:r>
              <a:rPr lang="it-IT" sz="1800" dirty="0">
                <a:solidFill>
                  <a:schemeClr val="tx1"/>
                </a:solidFill>
                <a:effectLst/>
              </a:rPr>
              <a:t> utility in </a:t>
            </a:r>
            <a:r>
              <a:rPr lang="it-IT" sz="1800" dirty="0" err="1">
                <a:solidFill>
                  <a:schemeClr val="tx1"/>
                </a:solidFill>
                <a:effectLst/>
              </a:rPr>
              <a:t>diabetes</a:t>
            </a:r>
            <a:r>
              <a:rPr lang="it-IT" sz="1800" dirty="0">
                <a:solidFill>
                  <a:schemeClr val="tx1"/>
                </a:solidFill>
                <a:effectLst/>
              </a:rPr>
              <a:t> care.</a:t>
            </a:r>
          </a:p>
        </p:txBody>
      </p:sp>
    </p:spTree>
    <p:extLst>
      <p:ext uri="{BB962C8B-B14F-4D97-AF65-F5344CB8AC3E}">
        <p14:creationId xmlns:p14="http://schemas.microsoft.com/office/powerpoint/2010/main" val="2900563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5DACC530-15C2-F438-3DD4-5006F89006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9595B34-A52B-6164-A1DF-EBD3AD7FC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536699"/>
            <a:ext cx="5437187" cy="1998809"/>
          </a:xfrm>
        </p:spPr>
        <p:txBody>
          <a:bodyPr anchor="b">
            <a:normAutofit/>
          </a:bodyPr>
          <a:lstStyle/>
          <a:p>
            <a:r>
              <a:rPr lang="it-IT" dirty="0"/>
              <a:t>Thanks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3B13F1-EADE-6492-72CE-FB3979054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alpha val="60000"/>
                  </a:schemeClr>
                </a:solidFill>
              </a:rPr>
              <a:t>Lorenzo Tucceri Cimini</a:t>
            </a:r>
          </a:p>
          <a:p>
            <a:r>
              <a:rPr lang="it-IT" dirty="0">
                <a:solidFill>
                  <a:schemeClr val="tx1">
                    <a:alpha val="60000"/>
                  </a:schemeClr>
                </a:solidFill>
              </a:rPr>
              <a:t>n.294425</a:t>
            </a:r>
          </a:p>
        </p:txBody>
      </p:sp>
    </p:spTree>
    <p:extLst>
      <p:ext uri="{BB962C8B-B14F-4D97-AF65-F5344CB8AC3E}">
        <p14:creationId xmlns:p14="http://schemas.microsoft.com/office/powerpoint/2010/main" val="341821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C37FD-39BC-573C-0DAE-6808093E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8" y="409543"/>
            <a:ext cx="3565524" cy="991315"/>
          </a:xfrm>
        </p:spPr>
        <p:txBody>
          <a:bodyPr wrap="square" anchor="b">
            <a:normAutofit/>
          </a:bodyPr>
          <a:lstStyle/>
          <a:p>
            <a:r>
              <a:rPr lang="it-IT" sz="4400" dirty="0"/>
              <a:t>State of 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9C231-8A8B-DEE1-32EA-B4BFB1AF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8" y="2173841"/>
            <a:ext cx="3565525" cy="3415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</a:rPr>
              <a:t>• </a:t>
            </a:r>
            <a:r>
              <a:rPr lang="it-IT" sz="1800" dirty="0" err="1">
                <a:solidFill>
                  <a:schemeClr val="tx1"/>
                </a:solidFill>
              </a:rPr>
              <a:t>Dexcome</a:t>
            </a:r>
            <a:r>
              <a:rPr lang="it-IT" sz="1800" dirty="0">
                <a:solidFill>
                  <a:schemeClr val="tx1"/>
                </a:solidFill>
              </a:rPr>
              <a:t> G7: 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</a:rPr>
              <a:t>• </a:t>
            </a:r>
            <a:r>
              <a:rPr lang="it-IT" sz="1800" dirty="0" err="1">
                <a:solidFill>
                  <a:schemeClr val="tx1"/>
                </a:solidFill>
              </a:rPr>
              <a:t>DiaHealth</a:t>
            </a:r>
            <a:r>
              <a:rPr lang="it-IT" sz="18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</a:rPr>
              <a:t>• </a:t>
            </a:r>
            <a:r>
              <a:rPr lang="it-IT" sz="1800" dirty="0" err="1">
                <a:solidFill>
                  <a:schemeClr val="tx1"/>
                </a:solidFill>
              </a:rPr>
              <a:t>Feedforward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Neural</a:t>
            </a:r>
            <a:r>
              <a:rPr lang="it-IT" sz="1800" dirty="0">
                <a:solidFill>
                  <a:schemeClr val="tx1"/>
                </a:solidFill>
              </a:rPr>
              <a:t> Networks (</a:t>
            </a:r>
            <a:r>
              <a:rPr lang="it-IT" sz="1800" dirty="0" err="1">
                <a:solidFill>
                  <a:schemeClr val="tx1"/>
                </a:solidFill>
              </a:rPr>
              <a:t>FNNs</a:t>
            </a:r>
            <a:r>
              <a:rPr lang="it-IT" sz="1800" dirty="0">
                <a:solidFill>
                  <a:schemeClr val="tx1"/>
                </a:solidFill>
              </a:rPr>
              <a:t>) :</a:t>
            </a:r>
          </a:p>
          <a:p>
            <a:pPr marL="0" indent="0">
              <a:buNone/>
            </a:pPr>
            <a:endParaRPr lang="it-IT" sz="1800" dirty="0">
              <a:solidFill>
                <a:schemeClr val="tx1"/>
              </a:solidFill>
            </a:endParaRPr>
          </a:p>
        </p:txBody>
      </p:sp>
      <p:pic>
        <p:nvPicPr>
          <p:cNvPr id="7" name="Immagine 6" descr="Immagine che contiene Carattere, Elementi grafici, simbolo, clipart&#10;&#10;Descrizione generata automaticamente">
            <a:extLst>
              <a:ext uri="{FF2B5EF4-FFF2-40B4-BE49-F238E27FC236}">
                <a16:creationId xmlns:a16="http://schemas.microsoft.com/office/drawing/2014/main" id="{071F3EEA-B1E4-1D62-84FB-4587F2F5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94" y="4595968"/>
            <a:ext cx="1546811" cy="1581649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</p:spPr>
      </p:pic>
      <p:pic>
        <p:nvPicPr>
          <p:cNvPr id="10" name="Immagine 9" descr="Immagine che contiene linea, Diagramma, Carattere, schermata&#10;&#10;Descrizione generata automaticamente">
            <a:extLst>
              <a:ext uri="{FF2B5EF4-FFF2-40B4-BE49-F238E27FC236}">
                <a16:creationId xmlns:a16="http://schemas.microsoft.com/office/drawing/2014/main" id="{2F46EC8E-1AE7-0C54-2B80-EB187395B5E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132026" y="994020"/>
            <a:ext cx="6035062" cy="1342800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</p:spPr>
      </p:pic>
      <p:pic>
        <p:nvPicPr>
          <p:cNvPr id="12" name="Immagine 11" descr="Immagine che contiene linea, Diagramma, schermata, testo&#10;&#10;Descrizione generata automaticamente">
            <a:extLst>
              <a:ext uri="{FF2B5EF4-FFF2-40B4-BE49-F238E27FC236}">
                <a16:creationId xmlns:a16="http://schemas.microsoft.com/office/drawing/2014/main" id="{6AED063C-C4CA-C5FA-65CC-2BDA4FF20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026" y="2765158"/>
            <a:ext cx="6035062" cy="1342800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</p:spPr>
      </p:pic>
      <p:pic>
        <p:nvPicPr>
          <p:cNvPr id="14" name="Immagine 13" descr="Immagine che contiene linea, Diagramma, testo, schermata&#10;&#10;Descrizione generata automaticamente">
            <a:extLst>
              <a:ext uri="{FF2B5EF4-FFF2-40B4-BE49-F238E27FC236}">
                <a16:creationId xmlns:a16="http://schemas.microsoft.com/office/drawing/2014/main" id="{057D93DE-4FC7-D5B1-A0F7-6E98FA0A051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132026" y="4595968"/>
            <a:ext cx="6035062" cy="1268012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708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C37FD-39BC-573C-0DAE-6808093E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60351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400" dirty="0" err="1"/>
              <a:t>Overview</a:t>
            </a:r>
            <a:r>
              <a:rPr lang="it-IT" sz="4400" dirty="0"/>
              <a:t> and </a:t>
            </a:r>
            <a:r>
              <a:rPr lang="it-IT" sz="4400" dirty="0" err="1"/>
              <a:t>Formalization</a:t>
            </a:r>
            <a:br>
              <a:rPr lang="it-IT" sz="4400" dirty="0"/>
            </a:b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9C231-8A8B-DEE1-32EA-B4BFB1AF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37664"/>
            <a:ext cx="3565525" cy="341551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dirty="0">
                <a:solidFill>
                  <a:schemeClr val="tx1"/>
                </a:solidFill>
              </a:rPr>
              <a:t>Three </a:t>
            </a:r>
            <a:r>
              <a:rPr lang="it-IT" sz="1800" dirty="0" err="1">
                <a:solidFill>
                  <a:schemeClr val="tx1"/>
                </a:solidFill>
              </a:rPr>
              <a:t>levels</a:t>
            </a:r>
            <a:r>
              <a:rPr lang="it-IT" sz="18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it-IT" sz="1800" dirty="0">
                <a:solidFill>
                  <a:schemeClr val="tx1"/>
                </a:solidFill>
              </a:rPr>
              <a:t> Data Crawler</a:t>
            </a:r>
          </a:p>
          <a:p>
            <a:pPr lvl="1">
              <a:lnSpc>
                <a:spcPct val="100000"/>
              </a:lnSpc>
            </a:pP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Interval</a:t>
            </a:r>
            <a:r>
              <a:rPr lang="it-IT" sz="1800" dirty="0">
                <a:solidFill>
                  <a:schemeClr val="tx1"/>
                </a:solidFill>
              </a:rPr>
              <a:t> Action Detector</a:t>
            </a:r>
          </a:p>
          <a:p>
            <a:pPr lvl="1">
              <a:lnSpc>
                <a:spcPct val="100000"/>
              </a:lnSpc>
            </a:pPr>
            <a:r>
              <a:rPr lang="it-IT" sz="1800" dirty="0">
                <a:solidFill>
                  <a:schemeClr val="tx1"/>
                </a:solidFill>
              </a:rPr>
              <a:t>High-Level Event Detector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Advantages</a:t>
            </a:r>
            <a:r>
              <a:rPr lang="it-IT" sz="1800" dirty="0">
                <a:solidFill>
                  <a:schemeClr val="tx1"/>
                </a:solidFill>
              </a:rPr>
              <a:t> of the system:</a:t>
            </a:r>
          </a:p>
          <a:p>
            <a:pPr lvl="1">
              <a:lnSpc>
                <a:spcPct val="100000"/>
              </a:lnSpc>
            </a:pP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Generalizable</a:t>
            </a:r>
            <a:r>
              <a:rPr lang="it-IT" sz="1800" dirty="0">
                <a:solidFill>
                  <a:schemeClr val="tx1"/>
                </a:solidFill>
              </a:rPr>
              <a:t> and </a:t>
            </a:r>
            <a:r>
              <a:rPr lang="it-IT" sz="1800" dirty="0" err="1">
                <a:solidFill>
                  <a:schemeClr val="tx1"/>
                </a:solidFill>
              </a:rPr>
              <a:t>flexible</a:t>
            </a:r>
            <a:endParaRPr lang="it-IT" sz="18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Improve</a:t>
            </a:r>
            <a:r>
              <a:rPr lang="it-IT" sz="1800" dirty="0">
                <a:solidFill>
                  <a:schemeClr val="tx1"/>
                </a:solidFill>
              </a:rPr>
              <a:t> the </a:t>
            </a:r>
            <a:r>
              <a:rPr lang="it-IT" sz="1800" dirty="0" err="1">
                <a:solidFill>
                  <a:schemeClr val="tx1"/>
                </a:solidFill>
              </a:rPr>
              <a:t>glycemic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analysis</a:t>
            </a:r>
            <a:endParaRPr lang="it-IT" sz="18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Introduces</a:t>
            </a:r>
            <a:r>
              <a:rPr lang="it-IT" sz="1800" dirty="0">
                <a:solidFill>
                  <a:schemeClr val="tx1"/>
                </a:solidFill>
              </a:rPr>
              <a:t> new high-</a:t>
            </a:r>
            <a:r>
              <a:rPr lang="it-IT" sz="1800" dirty="0" err="1">
                <a:solidFill>
                  <a:schemeClr val="tx1"/>
                </a:solidFill>
              </a:rPr>
              <a:t>level</a:t>
            </a:r>
            <a:r>
              <a:rPr lang="it-IT" sz="1800" dirty="0">
                <a:solidFill>
                  <a:schemeClr val="tx1"/>
                </a:solidFill>
              </a:rPr>
              <a:t> events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800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17763C05-0119-FF2D-C1D3-97033DB0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99" y="2258206"/>
            <a:ext cx="7090237" cy="2552484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551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C37FD-39BC-573C-0DAE-6808093E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400" dirty="0"/>
              <a:t>Data Crawler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9C231-8A8B-DEE1-32EA-B4BFB1AF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508" y="2247080"/>
            <a:ext cx="4500562" cy="236384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dirty="0">
                <a:solidFill>
                  <a:schemeClr val="tx1"/>
                </a:solidFill>
              </a:rPr>
              <a:t>Associate events with </a:t>
            </a:r>
            <a:r>
              <a:rPr lang="it-IT" sz="1800" dirty="0" err="1">
                <a:solidFill>
                  <a:schemeClr val="tx1"/>
                </a:solidFill>
              </a:rPr>
              <a:t>glucose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levels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based</a:t>
            </a:r>
            <a:r>
              <a:rPr lang="it-IT" sz="1800" dirty="0">
                <a:solidFill>
                  <a:schemeClr val="tx1"/>
                </a:solidFill>
              </a:rPr>
              <a:t> on </a:t>
            </a:r>
            <a:r>
              <a:rPr lang="it-IT" sz="1800" dirty="0" err="1">
                <a:solidFill>
                  <a:schemeClr val="tx1"/>
                </a:solidFill>
              </a:rPr>
              <a:t>specific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thresholds</a:t>
            </a:r>
            <a:endParaRPr lang="it-IT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Each</a:t>
            </a:r>
            <a:r>
              <a:rPr lang="it-IT" sz="1800" dirty="0">
                <a:solidFill>
                  <a:schemeClr val="tx1"/>
                </a:solidFill>
              </a:rPr>
              <a:t> event </a:t>
            </a:r>
            <a:r>
              <a:rPr lang="it-IT" sz="1800" dirty="0" err="1">
                <a:solidFill>
                  <a:schemeClr val="tx1"/>
                </a:solidFill>
              </a:rPr>
              <a:t>is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labelled</a:t>
            </a:r>
            <a:endParaRPr lang="it-IT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it-IT" sz="1800" dirty="0">
              <a:solidFill>
                <a:schemeClr val="tx1"/>
              </a:solidFill>
            </a:endParaRPr>
          </a:p>
        </p:txBody>
      </p:sp>
      <p:pic>
        <p:nvPicPr>
          <p:cNvPr id="6" name="Immagine 5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13E7C749-AD8C-52D5-100C-092869E3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5" y="2247080"/>
            <a:ext cx="6179158" cy="23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0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C37FD-39BC-573C-0DAE-6808093E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80363"/>
            <a:ext cx="6391805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400" dirty="0" err="1"/>
              <a:t>Interval</a:t>
            </a:r>
            <a:r>
              <a:rPr lang="it-IT" sz="4400" dirty="0"/>
              <a:t> Action Detector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9C231-8A8B-DEE1-32EA-B4BFB1AF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508" y="2247080"/>
            <a:ext cx="4500562" cy="2363840"/>
          </a:xfrm>
        </p:spPr>
        <p:txBody>
          <a:bodyPr anchor="t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Organize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data </a:t>
            </a: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into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time </a:t>
            </a: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intervals</a:t>
            </a:r>
            <a:endParaRPr lang="it-IT" sz="18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Use </a:t>
            </a: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algorithm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to </a:t>
            </a: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select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the maximum subset of non-</a:t>
            </a: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overlapping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intervals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Analyse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the duration of events</a:t>
            </a:r>
            <a:endParaRPr lang="it-IT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6B699EDA-E7D0-3BFB-F93B-B6C772BCC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0" y="2247080"/>
            <a:ext cx="5842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0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C37FD-39BC-573C-0DAE-6808093E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80363"/>
            <a:ext cx="6270043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400" dirty="0"/>
              <a:t>High-Level Event Detector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9C231-8A8B-DEE1-32EA-B4BFB1AF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508" y="2370667"/>
            <a:ext cx="4500562" cy="2363840"/>
          </a:xfrm>
        </p:spPr>
        <p:txBody>
          <a:bodyPr anchor="t"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analysis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includes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two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levels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it-IT" sz="18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Simple High-Level Event</a:t>
            </a:r>
            <a:endParaRPr lang="it-IT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1800" kern="100" dirty="0" err="1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Aggregated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high-Level Event</a:t>
            </a:r>
            <a:endParaRPr lang="it-IT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5D4E6C5C-040B-7873-A4FF-AB9FDC3CE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29" y="2311400"/>
            <a:ext cx="6248400" cy="11176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62BBC0D-9A1D-9405-ED1F-E8340063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86" y="3826982"/>
            <a:ext cx="6270043" cy="6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2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C37FD-39BC-573C-0DAE-6808093E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5" y="-659202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it-IT" sz="4400" dirty="0"/>
              <a:t>ISEQL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9C231-8A8B-DEE1-32EA-B4BFB1AF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Advanced Monitoring</a:t>
            </a:r>
          </a:p>
          <a:p>
            <a:pPr>
              <a:spcAft>
                <a:spcPts val="800"/>
              </a:spcAft>
            </a:pP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Decision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support</a:t>
            </a:r>
          </a:p>
          <a:p>
            <a:pPr>
              <a:spcAft>
                <a:spcPts val="800"/>
              </a:spcAft>
            </a:pP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Efficiency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in Time Analysis</a:t>
            </a:r>
          </a:p>
        </p:txBody>
      </p:sp>
      <p:pic>
        <p:nvPicPr>
          <p:cNvPr id="6" name="Immagine 5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5AA734D1-2231-8124-B7A8-576FFCCBC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887802"/>
            <a:ext cx="4713922" cy="5082396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465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0BE653-BFC4-E569-3400-ED063417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4400" dirty="0" err="1"/>
              <a:t>Modelling</a:t>
            </a:r>
            <a:r>
              <a:rPr lang="it-IT" sz="4400" dirty="0"/>
              <a:t> High-Level Event with ISEQL</a:t>
            </a:r>
            <a:br>
              <a:rPr lang="it-IT" sz="4400" dirty="0"/>
            </a:b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DE5AC7-746D-84F8-5A66-4881BA4EF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45940"/>
            <a:ext cx="11090274" cy="5366893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Simple High-Level Event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Time Swing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Too Long </a:t>
            </a:r>
            <a:r>
              <a:rPr lang="it-IT" sz="1800" dirty="0" err="1">
                <a:solidFill>
                  <a:schemeClr val="tx1"/>
                </a:solidFill>
              </a:rPr>
              <a:t>Glucose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Anomalies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sz="1800" dirty="0" err="1">
                <a:solidFill>
                  <a:schemeClr val="tx1"/>
                </a:solidFill>
              </a:rPr>
              <a:t>Aggregated</a:t>
            </a:r>
            <a:r>
              <a:rPr lang="it-IT" sz="1800" dirty="0">
                <a:solidFill>
                  <a:schemeClr val="tx1"/>
                </a:solidFill>
              </a:rPr>
              <a:t> High-Level Event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Too </a:t>
            </a:r>
            <a:r>
              <a:rPr lang="it-IT" sz="1800" dirty="0" err="1">
                <a:solidFill>
                  <a:schemeClr val="tx1"/>
                </a:solidFill>
              </a:rPr>
              <a:t>Frequent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Glucose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Anomalies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Too </a:t>
            </a:r>
            <a:r>
              <a:rPr lang="it-IT" sz="1800" dirty="0" err="1">
                <a:solidFill>
                  <a:schemeClr val="tx1"/>
                </a:solidFill>
              </a:rPr>
              <a:t>Frequent</a:t>
            </a:r>
            <a:r>
              <a:rPr lang="it-IT" sz="1800" dirty="0">
                <a:solidFill>
                  <a:schemeClr val="tx1"/>
                </a:solidFill>
              </a:rPr>
              <a:t> Time </a:t>
            </a:r>
            <a:r>
              <a:rPr lang="it-IT" sz="1800" dirty="0" err="1">
                <a:solidFill>
                  <a:schemeClr val="tx1"/>
                </a:solidFill>
              </a:rPr>
              <a:t>Swings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Time Swing With Too Long </a:t>
            </a:r>
            <a:r>
              <a:rPr lang="it-IT" sz="1800" dirty="0" err="1">
                <a:solidFill>
                  <a:schemeClr val="tx1"/>
                </a:solidFill>
              </a:rPr>
              <a:t>Glucose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Anomalies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</a:p>
          <a:p>
            <a:endParaRPr lang="it-I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6461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556</Words>
  <Application>Microsoft Macintosh PowerPoint</Application>
  <PresentationFormat>Widescreen</PresentationFormat>
  <Paragraphs>112</Paragraphs>
  <Slides>21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Aptos</vt:lpstr>
      <vt:lpstr>Arial</vt:lpstr>
      <vt:lpstr>Sitka Heading</vt:lpstr>
      <vt:lpstr>Source Sans Pro</vt:lpstr>
      <vt:lpstr>3DFloatVTI</vt:lpstr>
      <vt:lpstr>ISEQL-Glucose Analyzer</vt:lpstr>
      <vt:lpstr>Introduction</vt:lpstr>
      <vt:lpstr>State of art</vt:lpstr>
      <vt:lpstr>Overview and Formalization </vt:lpstr>
      <vt:lpstr>Data Crawler</vt:lpstr>
      <vt:lpstr>Interval Action Detector</vt:lpstr>
      <vt:lpstr>High-Level Event Detector</vt:lpstr>
      <vt:lpstr>ISEQL</vt:lpstr>
      <vt:lpstr>Modelling High-Level Event with ISEQL </vt:lpstr>
      <vt:lpstr>Simple High-Level Event </vt:lpstr>
      <vt:lpstr>Aggregation High-Level Event</vt:lpstr>
      <vt:lpstr>Aggregation High-Level Event 2</vt:lpstr>
      <vt:lpstr>System Architecture</vt:lpstr>
      <vt:lpstr>UML Diagrams: ER Diagram </vt:lpstr>
      <vt:lpstr>UML Diagrams: Sequence Diagram</vt:lpstr>
      <vt:lpstr>Implementation: Python</vt:lpstr>
      <vt:lpstr>Implementation: Laravel</vt:lpstr>
      <vt:lpstr>Result and Anlysis </vt:lpstr>
      <vt:lpstr>Result and Anlysis 2 </vt:lpstr>
      <vt:lpstr>Conclusion 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Tucceri Cimini</dc:creator>
  <cp:lastModifiedBy>Lorenzo Tucceri Cimini</cp:lastModifiedBy>
  <cp:revision>21</cp:revision>
  <dcterms:created xsi:type="dcterms:W3CDTF">2024-08-19T09:13:15Z</dcterms:created>
  <dcterms:modified xsi:type="dcterms:W3CDTF">2024-08-20T13:49:43Z</dcterms:modified>
</cp:coreProperties>
</file>