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B7D838-5E8E-9477-A769-6503807465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06D56D18-9ADE-B58B-D2D4-893988724E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4723BF53-E73E-9983-FCB1-53AD538EC0CF}"/>
              </a:ext>
            </a:extLst>
          </p:cNvPr>
          <p:cNvSpPr>
            <a:spLocks noGrp="1"/>
          </p:cNvSpPr>
          <p:nvPr>
            <p:ph type="dt" sz="half" idx="10"/>
          </p:nvPr>
        </p:nvSpPr>
        <p:spPr/>
        <p:txBody>
          <a:bodyPr/>
          <a:lstStyle/>
          <a:p>
            <a:fld id="{43517F2C-7C5D-4B36-AC88-C4AB2718C9F2}" type="datetimeFigureOut">
              <a:rPr lang="es-MX" smtClean="0"/>
              <a:t>06/09/2022</a:t>
            </a:fld>
            <a:endParaRPr lang="es-MX"/>
          </a:p>
        </p:txBody>
      </p:sp>
      <p:sp>
        <p:nvSpPr>
          <p:cNvPr id="5" name="Marcador de pie de página 4">
            <a:extLst>
              <a:ext uri="{FF2B5EF4-FFF2-40B4-BE49-F238E27FC236}">
                <a16:creationId xmlns:a16="http://schemas.microsoft.com/office/drawing/2014/main" id="{390FC77E-D1BF-8E7A-DB60-49EAA69917A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7D68E63-E9E3-97B5-6E84-40A96D3103AE}"/>
              </a:ext>
            </a:extLst>
          </p:cNvPr>
          <p:cNvSpPr>
            <a:spLocks noGrp="1"/>
          </p:cNvSpPr>
          <p:nvPr>
            <p:ph type="sldNum" sz="quarter" idx="12"/>
          </p:nvPr>
        </p:nvSpPr>
        <p:spPr/>
        <p:txBody>
          <a:bodyPr/>
          <a:lstStyle/>
          <a:p>
            <a:fld id="{3C270F2C-42DF-49AF-92C3-D2A419229AEF}" type="slidenum">
              <a:rPr lang="es-MX" smtClean="0"/>
              <a:t>‹Nº›</a:t>
            </a:fld>
            <a:endParaRPr lang="es-MX"/>
          </a:p>
        </p:txBody>
      </p:sp>
    </p:spTree>
    <p:extLst>
      <p:ext uri="{BB962C8B-B14F-4D97-AF65-F5344CB8AC3E}">
        <p14:creationId xmlns:p14="http://schemas.microsoft.com/office/powerpoint/2010/main" val="1088194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A10193-0875-66FD-9621-9CCB4FC8940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88CE067-287F-D877-8106-B5F0DEA41AD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9A36F41-6EE5-00BE-7C73-66691D1D10BB}"/>
              </a:ext>
            </a:extLst>
          </p:cNvPr>
          <p:cNvSpPr>
            <a:spLocks noGrp="1"/>
          </p:cNvSpPr>
          <p:nvPr>
            <p:ph type="dt" sz="half" idx="10"/>
          </p:nvPr>
        </p:nvSpPr>
        <p:spPr/>
        <p:txBody>
          <a:bodyPr/>
          <a:lstStyle/>
          <a:p>
            <a:fld id="{43517F2C-7C5D-4B36-AC88-C4AB2718C9F2}" type="datetimeFigureOut">
              <a:rPr lang="es-MX" smtClean="0"/>
              <a:t>06/09/2022</a:t>
            </a:fld>
            <a:endParaRPr lang="es-MX"/>
          </a:p>
        </p:txBody>
      </p:sp>
      <p:sp>
        <p:nvSpPr>
          <p:cNvPr id="5" name="Marcador de pie de página 4">
            <a:extLst>
              <a:ext uri="{FF2B5EF4-FFF2-40B4-BE49-F238E27FC236}">
                <a16:creationId xmlns:a16="http://schemas.microsoft.com/office/drawing/2014/main" id="{EC95A9F8-1505-2E78-3968-C303E76CF98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E220C7D-F6E3-803A-B07C-BBEA1E4903DF}"/>
              </a:ext>
            </a:extLst>
          </p:cNvPr>
          <p:cNvSpPr>
            <a:spLocks noGrp="1"/>
          </p:cNvSpPr>
          <p:nvPr>
            <p:ph type="sldNum" sz="quarter" idx="12"/>
          </p:nvPr>
        </p:nvSpPr>
        <p:spPr/>
        <p:txBody>
          <a:bodyPr/>
          <a:lstStyle/>
          <a:p>
            <a:fld id="{3C270F2C-42DF-49AF-92C3-D2A419229AEF}" type="slidenum">
              <a:rPr lang="es-MX" smtClean="0"/>
              <a:t>‹Nº›</a:t>
            </a:fld>
            <a:endParaRPr lang="es-MX"/>
          </a:p>
        </p:txBody>
      </p:sp>
    </p:spTree>
    <p:extLst>
      <p:ext uri="{BB962C8B-B14F-4D97-AF65-F5344CB8AC3E}">
        <p14:creationId xmlns:p14="http://schemas.microsoft.com/office/powerpoint/2010/main" val="911066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41D00F9-81FE-3EFE-169C-340DC691C91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2940E90-7101-B919-5876-53982D52E32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93B1B7B-D095-B6B4-CB3C-0E22E211D907}"/>
              </a:ext>
            </a:extLst>
          </p:cNvPr>
          <p:cNvSpPr>
            <a:spLocks noGrp="1"/>
          </p:cNvSpPr>
          <p:nvPr>
            <p:ph type="dt" sz="half" idx="10"/>
          </p:nvPr>
        </p:nvSpPr>
        <p:spPr/>
        <p:txBody>
          <a:bodyPr/>
          <a:lstStyle/>
          <a:p>
            <a:fld id="{43517F2C-7C5D-4B36-AC88-C4AB2718C9F2}" type="datetimeFigureOut">
              <a:rPr lang="es-MX" smtClean="0"/>
              <a:t>06/09/2022</a:t>
            </a:fld>
            <a:endParaRPr lang="es-MX"/>
          </a:p>
        </p:txBody>
      </p:sp>
      <p:sp>
        <p:nvSpPr>
          <p:cNvPr id="5" name="Marcador de pie de página 4">
            <a:extLst>
              <a:ext uri="{FF2B5EF4-FFF2-40B4-BE49-F238E27FC236}">
                <a16:creationId xmlns:a16="http://schemas.microsoft.com/office/drawing/2014/main" id="{746F3B56-1CB5-F837-7F3C-D7965A86CE1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5FA0CF7-4E1E-64F2-D7F7-77ECB922B18F}"/>
              </a:ext>
            </a:extLst>
          </p:cNvPr>
          <p:cNvSpPr>
            <a:spLocks noGrp="1"/>
          </p:cNvSpPr>
          <p:nvPr>
            <p:ph type="sldNum" sz="quarter" idx="12"/>
          </p:nvPr>
        </p:nvSpPr>
        <p:spPr/>
        <p:txBody>
          <a:bodyPr/>
          <a:lstStyle/>
          <a:p>
            <a:fld id="{3C270F2C-42DF-49AF-92C3-D2A419229AEF}" type="slidenum">
              <a:rPr lang="es-MX" smtClean="0"/>
              <a:t>‹Nº›</a:t>
            </a:fld>
            <a:endParaRPr lang="es-MX"/>
          </a:p>
        </p:txBody>
      </p:sp>
    </p:spTree>
    <p:extLst>
      <p:ext uri="{BB962C8B-B14F-4D97-AF65-F5344CB8AC3E}">
        <p14:creationId xmlns:p14="http://schemas.microsoft.com/office/powerpoint/2010/main" val="198954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B071F8-8D12-560A-AE54-508FB2ECBF7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B6E7DEA-88D2-086B-32BF-33F14D76A06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30BDF75-C934-41DD-A205-14574B2065B4}"/>
              </a:ext>
            </a:extLst>
          </p:cNvPr>
          <p:cNvSpPr>
            <a:spLocks noGrp="1"/>
          </p:cNvSpPr>
          <p:nvPr>
            <p:ph type="dt" sz="half" idx="10"/>
          </p:nvPr>
        </p:nvSpPr>
        <p:spPr/>
        <p:txBody>
          <a:bodyPr/>
          <a:lstStyle/>
          <a:p>
            <a:fld id="{43517F2C-7C5D-4B36-AC88-C4AB2718C9F2}" type="datetimeFigureOut">
              <a:rPr lang="es-MX" smtClean="0"/>
              <a:t>06/09/2022</a:t>
            </a:fld>
            <a:endParaRPr lang="es-MX"/>
          </a:p>
        </p:txBody>
      </p:sp>
      <p:sp>
        <p:nvSpPr>
          <p:cNvPr id="5" name="Marcador de pie de página 4">
            <a:extLst>
              <a:ext uri="{FF2B5EF4-FFF2-40B4-BE49-F238E27FC236}">
                <a16:creationId xmlns:a16="http://schemas.microsoft.com/office/drawing/2014/main" id="{F0C55932-0900-D230-93D1-949E66D6356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AE4EDB1-C64F-8888-7710-21708C674F0A}"/>
              </a:ext>
            </a:extLst>
          </p:cNvPr>
          <p:cNvSpPr>
            <a:spLocks noGrp="1"/>
          </p:cNvSpPr>
          <p:nvPr>
            <p:ph type="sldNum" sz="quarter" idx="12"/>
          </p:nvPr>
        </p:nvSpPr>
        <p:spPr/>
        <p:txBody>
          <a:bodyPr/>
          <a:lstStyle/>
          <a:p>
            <a:fld id="{3C270F2C-42DF-49AF-92C3-D2A419229AEF}" type="slidenum">
              <a:rPr lang="es-MX" smtClean="0"/>
              <a:t>‹Nº›</a:t>
            </a:fld>
            <a:endParaRPr lang="es-MX"/>
          </a:p>
        </p:txBody>
      </p:sp>
    </p:spTree>
    <p:extLst>
      <p:ext uri="{BB962C8B-B14F-4D97-AF65-F5344CB8AC3E}">
        <p14:creationId xmlns:p14="http://schemas.microsoft.com/office/powerpoint/2010/main" val="1039740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F98DB-4E85-D0D0-8335-A81DACC38EB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3AFCCFF-F079-9ABD-264E-E4EB991790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57E6A74-8C28-6ADC-F6CA-590D49F08D61}"/>
              </a:ext>
            </a:extLst>
          </p:cNvPr>
          <p:cNvSpPr>
            <a:spLocks noGrp="1"/>
          </p:cNvSpPr>
          <p:nvPr>
            <p:ph type="dt" sz="half" idx="10"/>
          </p:nvPr>
        </p:nvSpPr>
        <p:spPr/>
        <p:txBody>
          <a:bodyPr/>
          <a:lstStyle/>
          <a:p>
            <a:fld id="{43517F2C-7C5D-4B36-AC88-C4AB2718C9F2}" type="datetimeFigureOut">
              <a:rPr lang="es-MX" smtClean="0"/>
              <a:t>06/09/2022</a:t>
            </a:fld>
            <a:endParaRPr lang="es-MX"/>
          </a:p>
        </p:txBody>
      </p:sp>
      <p:sp>
        <p:nvSpPr>
          <p:cNvPr id="5" name="Marcador de pie de página 4">
            <a:extLst>
              <a:ext uri="{FF2B5EF4-FFF2-40B4-BE49-F238E27FC236}">
                <a16:creationId xmlns:a16="http://schemas.microsoft.com/office/drawing/2014/main" id="{8A83EBC6-48F7-28A2-F871-46F4716977B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1FF0114-7A8D-1585-3E23-7E58FA1B5787}"/>
              </a:ext>
            </a:extLst>
          </p:cNvPr>
          <p:cNvSpPr>
            <a:spLocks noGrp="1"/>
          </p:cNvSpPr>
          <p:nvPr>
            <p:ph type="sldNum" sz="quarter" idx="12"/>
          </p:nvPr>
        </p:nvSpPr>
        <p:spPr/>
        <p:txBody>
          <a:bodyPr/>
          <a:lstStyle/>
          <a:p>
            <a:fld id="{3C270F2C-42DF-49AF-92C3-D2A419229AEF}" type="slidenum">
              <a:rPr lang="es-MX" smtClean="0"/>
              <a:t>‹Nº›</a:t>
            </a:fld>
            <a:endParaRPr lang="es-MX"/>
          </a:p>
        </p:txBody>
      </p:sp>
    </p:spTree>
    <p:extLst>
      <p:ext uri="{BB962C8B-B14F-4D97-AF65-F5344CB8AC3E}">
        <p14:creationId xmlns:p14="http://schemas.microsoft.com/office/powerpoint/2010/main" val="1032622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C9E1F6-5380-6B06-D06E-AEBF6D683F2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01795A8-44AC-6FD1-1670-15CCBE49B3E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68CA8A73-F4F1-20F2-4EB7-EE674F4E56B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37AF65B4-45A7-7E0A-1087-4CF9B65B7744}"/>
              </a:ext>
            </a:extLst>
          </p:cNvPr>
          <p:cNvSpPr>
            <a:spLocks noGrp="1"/>
          </p:cNvSpPr>
          <p:nvPr>
            <p:ph type="dt" sz="half" idx="10"/>
          </p:nvPr>
        </p:nvSpPr>
        <p:spPr/>
        <p:txBody>
          <a:bodyPr/>
          <a:lstStyle/>
          <a:p>
            <a:fld id="{43517F2C-7C5D-4B36-AC88-C4AB2718C9F2}" type="datetimeFigureOut">
              <a:rPr lang="es-MX" smtClean="0"/>
              <a:t>06/09/2022</a:t>
            </a:fld>
            <a:endParaRPr lang="es-MX"/>
          </a:p>
        </p:txBody>
      </p:sp>
      <p:sp>
        <p:nvSpPr>
          <p:cNvPr id="6" name="Marcador de pie de página 5">
            <a:extLst>
              <a:ext uri="{FF2B5EF4-FFF2-40B4-BE49-F238E27FC236}">
                <a16:creationId xmlns:a16="http://schemas.microsoft.com/office/drawing/2014/main" id="{06494C4B-14F0-AFCE-71A8-FDBF46880EB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B78E616-305F-A04F-DBC5-37ED8E3866AE}"/>
              </a:ext>
            </a:extLst>
          </p:cNvPr>
          <p:cNvSpPr>
            <a:spLocks noGrp="1"/>
          </p:cNvSpPr>
          <p:nvPr>
            <p:ph type="sldNum" sz="quarter" idx="12"/>
          </p:nvPr>
        </p:nvSpPr>
        <p:spPr/>
        <p:txBody>
          <a:bodyPr/>
          <a:lstStyle/>
          <a:p>
            <a:fld id="{3C270F2C-42DF-49AF-92C3-D2A419229AEF}" type="slidenum">
              <a:rPr lang="es-MX" smtClean="0"/>
              <a:t>‹Nº›</a:t>
            </a:fld>
            <a:endParaRPr lang="es-MX"/>
          </a:p>
        </p:txBody>
      </p:sp>
    </p:spTree>
    <p:extLst>
      <p:ext uri="{BB962C8B-B14F-4D97-AF65-F5344CB8AC3E}">
        <p14:creationId xmlns:p14="http://schemas.microsoft.com/office/powerpoint/2010/main" val="205866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3645D-6470-537B-02C3-DD31A25BE3A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85BFF33-60A2-CAEC-BC89-56334E3EDC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346098-5BC8-368E-D614-32FC31FC19D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36D9C57B-7369-77D6-D8BD-F377093C40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B4E5511-0ECF-C879-C7A2-230F781131C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54E92037-2412-2914-1E9F-9A0B2DDDFD6C}"/>
              </a:ext>
            </a:extLst>
          </p:cNvPr>
          <p:cNvSpPr>
            <a:spLocks noGrp="1"/>
          </p:cNvSpPr>
          <p:nvPr>
            <p:ph type="dt" sz="half" idx="10"/>
          </p:nvPr>
        </p:nvSpPr>
        <p:spPr/>
        <p:txBody>
          <a:bodyPr/>
          <a:lstStyle/>
          <a:p>
            <a:fld id="{43517F2C-7C5D-4B36-AC88-C4AB2718C9F2}" type="datetimeFigureOut">
              <a:rPr lang="es-MX" smtClean="0"/>
              <a:t>06/09/2022</a:t>
            </a:fld>
            <a:endParaRPr lang="es-MX"/>
          </a:p>
        </p:txBody>
      </p:sp>
      <p:sp>
        <p:nvSpPr>
          <p:cNvPr id="8" name="Marcador de pie de página 7">
            <a:extLst>
              <a:ext uri="{FF2B5EF4-FFF2-40B4-BE49-F238E27FC236}">
                <a16:creationId xmlns:a16="http://schemas.microsoft.com/office/drawing/2014/main" id="{49A85807-230B-A7DB-F15A-07EAC370EFC4}"/>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EDA5F088-7D7D-EF20-0327-3B6DBC154290}"/>
              </a:ext>
            </a:extLst>
          </p:cNvPr>
          <p:cNvSpPr>
            <a:spLocks noGrp="1"/>
          </p:cNvSpPr>
          <p:nvPr>
            <p:ph type="sldNum" sz="quarter" idx="12"/>
          </p:nvPr>
        </p:nvSpPr>
        <p:spPr/>
        <p:txBody>
          <a:bodyPr/>
          <a:lstStyle/>
          <a:p>
            <a:fld id="{3C270F2C-42DF-49AF-92C3-D2A419229AEF}" type="slidenum">
              <a:rPr lang="es-MX" smtClean="0"/>
              <a:t>‹Nº›</a:t>
            </a:fld>
            <a:endParaRPr lang="es-MX"/>
          </a:p>
        </p:txBody>
      </p:sp>
    </p:spTree>
    <p:extLst>
      <p:ext uri="{BB962C8B-B14F-4D97-AF65-F5344CB8AC3E}">
        <p14:creationId xmlns:p14="http://schemas.microsoft.com/office/powerpoint/2010/main" val="208515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052CCE-57E1-5F9A-6736-98E45B9EF44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B3020A34-F6E2-38E5-4F29-ECFDD71C1747}"/>
              </a:ext>
            </a:extLst>
          </p:cNvPr>
          <p:cNvSpPr>
            <a:spLocks noGrp="1"/>
          </p:cNvSpPr>
          <p:nvPr>
            <p:ph type="dt" sz="half" idx="10"/>
          </p:nvPr>
        </p:nvSpPr>
        <p:spPr/>
        <p:txBody>
          <a:bodyPr/>
          <a:lstStyle/>
          <a:p>
            <a:fld id="{43517F2C-7C5D-4B36-AC88-C4AB2718C9F2}" type="datetimeFigureOut">
              <a:rPr lang="es-MX" smtClean="0"/>
              <a:t>06/09/2022</a:t>
            </a:fld>
            <a:endParaRPr lang="es-MX"/>
          </a:p>
        </p:txBody>
      </p:sp>
      <p:sp>
        <p:nvSpPr>
          <p:cNvPr id="4" name="Marcador de pie de página 3">
            <a:extLst>
              <a:ext uri="{FF2B5EF4-FFF2-40B4-BE49-F238E27FC236}">
                <a16:creationId xmlns:a16="http://schemas.microsoft.com/office/drawing/2014/main" id="{8032F4F5-2C24-1374-F4B2-E4D77987C192}"/>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34CADF92-0ABF-182F-DC91-75360805990D}"/>
              </a:ext>
            </a:extLst>
          </p:cNvPr>
          <p:cNvSpPr>
            <a:spLocks noGrp="1"/>
          </p:cNvSpPr>
          <p:nvPr>
            <p:ph type="sldNum" sz="quarter" idx="12"/>
          </p:nvPr>
        </p:nvSpPr>
        <p:spPr/>
        <p:txBody>
          <a:bodyPr/>
          <a:lstStyle/>
          <a:p>
            <a:fld id="{3C270F2C-42DF-49AF-92C3-D2A419229AEF}" type="slidenum">
              <a:rPr lang="es-MX" smtClean="0"/>
              <a:t>‹Nº›</a:t>
            </a:fld>
            <a:endParaRPr lang="es-MX"/>
          </a:p>
        </p:txBody>
      </p:sp>
    </p:spTree>
    <p:extLst>
      <p:ext uri="{BB962C8B-B14F-4D97-AF65-F5344CB8AC3E}">
        <p14:creationId xmlns:p14="http://schemas.microsoft.com/office/powerpoint/2010/main" val="3608190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77FDFB4-71EF-64F7-9489-3C7E195359F5}"/>
              </a:ext>
            </a:extLst>
          </p:cNvPr>
          <p:cNvSpPr>
            <a:spLocks noGrp="1"/>
          </p:cNvSpPr>
          <p:nvPr>
            <p:ph type="dt" sz="half" idx="10"/>
          </p:nvPr>
        </p:nvSpPr>
        <p:spPr/>
        <p:txBody>
          <a:bodyPr/>
          <a:lstStyle/>
          <a:p>
            <a:fld id="{43517F2C-7C5D-4B36-AC88-C4AB2718C9F2}" type="datetimeFigureOut">
              <a:rPr lang="es-MX" smtClean="0"/>
              <a:t>06/09/2022</a:t>
            </a:fld>
            <a:endParaRPr lang="es-MX"/>
          </a:p>
        </p:txBody>
      </p:sp>
      <p:sp>
        <p:nvSpPr>
          <p:cNvPr id="3" name="Marcador de pie de página 2">
            <a:extLst>
              <a:ext uri="{FF2B5EF4-FFF2-40B4-BE49-F238E27FC236}">
                <a16:creationId xmlns:a16="http://schemas.microsoft.com/office/drawing/2014/main" id="{5279EE6C-5365-D99F-7F7E-564C6C2F3A47}"/>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A983B727-9DC1-5528-6ACB-D87F8ACEEA2A}"/>
              </a:ext>
            </a:extLst>
          </p:cNvPr>
          <p:cNvSpPr>
            <a:spLocks noGrp="1"/>
          </p:cNvSpPr>
          <p:nvPr>
            <p:ph type="sldNum" sz="quarter" idx="12"/>
          </p:nvPr>
        </p:nvSpPr>
        <p:spPr/>
        <p:txBody>
          <a:bodyPr/>
          <a:lstStyle/>
          <a:p>
            <a:fld id="{3C270F2C-42DF-49AF-92C3-D2A419229AEF}" type="slidenum">
              <a:rPr lang="es-MX" smtClean="0"/>
              <a:t>‹Nº›</a:t>
            </a:fld>
            <a:endParaRPr lang="es-MX"/>
          </a:p>
        </p:txBody>
      </p:sp>
    </p:spTree>
    <p:extLst>
      <p:ext uri="{BB962C8B-B14F-4D97-AF65-F5344CB8AC3E}">
        <p14:creationId xmlns:p14="http://schemas.microsoft.com/office/powerpoint/2010/main" val="2720379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9EDB92-8B93-0C56-F07A-9E896FDAC31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57DB0C1-7B42-81B4-49EE-F41AA25F3B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020A3449-0F48-531D-5571-BA3B4648C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1E0662-03D2-5E1C-86DB-EE2017737C75}"/>
              </a:ext>
            </a:extLst>
          </p:cNvPr>
          <p:cNvSpPr>
            <a:spLocks noGrp="1"/>
          </p:cNvSpPr>
          <p:nvPr>
            <p:ph type="dt" sz="half" idx="10"/>
          </p:nvPr>
        </p:nvSpPr>
        <p:spPr/>
        <p:txBody>
          <a:bodyPr/>
          <a:lstStyle/>
          <a:p>
            <a:fld id="{43517F2C-7C5D-4B36-AC88-C4AB2718C9F2}" type="datetimeFigureOut">
              <a:rPr lang="es-MX" smtClean="0"/>
              <a:t>06/09/2022</a:t>
            </a:fld>
            <a:endParaRPr lang="es-MX"/>
          </a:p>
        </p:txBody>
      </p:sp>
      <p:sp>
        <p:nvSpPr>
          <p:cNvPr id="6" name="Marcador de pie de página 5">
            <a:extLst>
              <a:ext uri="{FF2B5EF4-FFF2-40B4-BE49-F238E27FC236}">
                <a16:creationId xmlns:a16="http://schemas.microsoft.com/office/drawing/2014/main" id="{1D731256-0DEB-CCD2-A021-145CF32E544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7D85E69-BEF6-F4FF-C5C1-661584C4A925}"/>
              </a:ext>
            </a:extLst>
          </p:cNvPr>
          <p:cNvSpPr>
            <a:spLocks noGrp="1"/>
          </p:cNvSpPr>
          <p:nvPr>
            <p:ph type="sldNum" sz="quarter" idx="12"/>
          </p:nvPr>
        </p:nvSpPr>
        <p:spPr/>
        <p:txBody>
          <a:bodyPr/>
          <a:lstStyle/>
          <a:p>
            <a:fld id="{3C270F2C-42DF-49AF-92C3-D2A419229AEF}" type="slidenum">
              <a:rPr lang="es-MX" smtClean="0"/>
              <a:t>‹Nº›</a:t>
            </a:fld>
            <a:endParaRPr lang="es-MX"/>
          </a:p>
        </p:txBody>
      </p:sp>
    </p:spTree>
    <p:extLst>
      <p:ext uri="{BB962C8B-B14F-4D97-AF65-F5344CB8AC3E}">
        <p14:creationId xmlns:p14="http://schemas.microsoft.com/office/powerpoint/2010/main" val="211973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F34847-FF3A-C09D-5A9E-5B7B9486F3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5FB9962F-5729-56B5-23F7-B0ABDAE29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527D01D-D12E-DDEC-49A5-4DE7F8821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9215E50-D00D-7DD1-490E-219571B963E6}"/>
              </a:ext>
            </a:extLst>
          </p:cNvPr>
          <p:cNvSpPr>
            <a:spLocks noGrp="1"/>
          </p:cNvSpPr>
          <p:nvPr>
            <p:ph type="dt" sz="half" idx="10"/>
          </p:nvPr>
        </p:nvSpPr>
        <p:spPr/>
        <p:txBody>
          <a:bodyPr/>
          <a:lstStyle/>
          <a:p>
            <a:fld id="{43517F2C-7C5D-4B36-AC88-C4AB2718C9F2}" type="datetimeFigureOut">
              <a:rPr lang="es-MX" smtClean="0"/>
              <a:t>06/09/2022</a:t>
            </a:fld>
            <a:endParaRPr lang="es-MX"/>
          </a:p>
        </p:txBody>
      </p:sp>
      <p:sp>
        <p:nvSpPr>
          <p:cNvPr id="6" name="Marcador de pie de página 5">
            <a:extLst>
              <a:ext uri="{FF2B5EF4-FFF2-40B4-BE49-F238E27FC236}">
                <a16:creationId xmlns:a16="http://schemas.microsoft.com/office/drawing/2014/main" id="{B974DC6A-1AFF-3A44-F7DB-F2545B96838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E4D8C46-3362-C7FE-5319-18128718B0B1}"/>
              </a:ext>
            </a:extLst>
          </p:cNvPr>
          <p:cNvSpPr>
            <a:spLocks noGrp="1"/>
          </p:cNvSpPr>
          <p:nvPr>
            <p:ph type="sldNum" sz="quarter" idx="12"/>
          </p:nvPr>
        </p:nvSpPr>
        <p:spPr/>
        <p:txBody>
          <a:bodyPr/>
          <a:lstStyle/>
          <a:p>
            <a:fld id="{3C270F2C-42DF-49AF-92C3-D2A419229AEF}" type="slidenum">
              <a:rPr lang="es-MX" smtClean="0"/>
              <a:t>‹Nº›</a:t>
            </a:fld>
            <a:endParaRPr lang="es-MX"/>
          </a:p>
        </p:txBody>
      </p:sp>
    </p:spTree>
    <p:extLst>
      <p:ext uri="{BB962C8B-B14F-4D97-AF65-F5344CB8AC3E}">
        <p14:creationId xmlns:p14="http://schemas.microsoft.com/office/powerpoint/2010/main" val="1694771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39464E3-C706-7222-197E-1BDE878D91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BE63BE4-7E79-492D-1778-76DD4ACDDD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960A422-5626-532F-DD8D-8709F05CB0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17F2C-7C5D-4B36-AC88-C4AB2718C9F2}" type="datetimeFigureOut">
              <a:rPr lang="es-MX" smtClean="0"/>
              <a:t>06/09/2022</a:t>
            </a:fld>
            <a:endParaRPr lang="es-MX"/>
          </a:p>
        </p:txBody>
      </p:sp>
      <p:sp>
        <p:nvSpPr>
          <p:cNvPr id="5" name="Marcador de pie de página 4">
            <a:extLst>
              <a:ext uri="{FF2B5EF4-FFF2-40B4-BE49-F238E27FC236}">
                <a16:creationId xmlns:a16="http://schemas.microsoft.com/office/drawing/2014/main" id="{A637D863-65B1-6E07-5976-1DF006E950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44A01635-FFF2-228F-70C9-379D6C9049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70F2C-42DF-49AF-92C3-D2A419229AEF}" type="slidenum">
              <a:rPr lang="es-MX" smtClean="0"/>
              <a:t>‹Nº›</a:t>
            </a:fld>
            <a:endParaRPr lang="es-MX"/>
          </a:p>
        </p:txBody>
      </p:sp>
    </p:spTree>
    <p:extLst>
      <p:ext uri="{BB962C8B-B14F-4D97-AF65-F5344CB8AC3E}">
        <p14:creationId xmlns:p14="http://schemas.microsoft.com/office/powerpoint/2010/main" val="1929769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ncenoticias.digital/internacional/pakistan-se-encuentra-en-crisis-humanitaria-por-fuertes-lluvias/158971/" TargetMode="External"/><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hyperlink" Target="https://elpais.com/internacional/2022-08-27/casi-mil-muertos-en-pakistan-por-las-lluvias-torrenciales.html" TargetMode="External"/><Relationship Id="rId4" Type="http://schemas.openxmlformats.org/officeDocument/2006/relationships/hyperlink" Target="https://es.wikipedia.org/wiki/Pakist%C3%A1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s.wikipedia.org/wiki/Pakist%C3%A1n#cite_note-World_Meters-51"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_2KL9i4Ajv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F7FE3FA0-317D-673D-E0D7-04E99723A1C5}"/>
              </a:ext>
            </a:extLst>
          </p:cNvPr>
          <p:cNvSpPr>
            <a:spLocks noGrp="1"/>
          </p:cNvSpPr>
          <p:nvPr>
            <p:ph type="subTitle" idx="1"/>
          </p:nvPr>
        </p:nvSpPr>
        <p:spPr>
          <a:xfrm>
            <a:off x="291547" y="1590261"/>
            <a:ext cx="11648661" cy="4161182"/>
          </a:xfrm>
        </p:spPr>
        <p:txBody>
          <a:bodyPr/>
          <a:lstStyle/>
          <a:p>
            <a:r>
              <a:rPr lang="es-MX" sz="3200" dirty="0"/>
              <a:t>Universidad Nacional Autónoma de México </a:t>
            </a:r>
          </a:p>
          <a:p>
            <a:r>
              <a:rPr lang="es-MX" sz="3200" dirty="0"/>
              <a:t>Escuela Nacional de Estudios Superiores Unidad Mérida, Yucatán </a:t>
            </a:r>
          </a:p>
          <a:p>
            <a:r>
              <a:rPr lang="es-MX" sz="3200" dirty="0"/>
              <a:t>Asignatura: Laboratorio Vl </a:t>
            </a:r>
          </a:p>
          <a:p>
            <a:r>
              <a:rPr lang="es-MX" sz="3200" dirty="0"/>
              <a:t>Catedráticos: Dra. Bertha Hernández Aguilar </a:t>
            </a:r>
          </a:p>
          <a:p>
            <a:r>
              <a:rPr lang="es-MX" sz="3200" dirty="0"/>
              <a:t>     Mtra. Rosa Martha Peralta Blanco </a:t>
            </a:r>
          </a:p>
          <a:p>
            <a:r>
              <a:rPr lang="es-MX" sz="3200" dirty="0"/>
              <a:t>Tema: Revisión del Desastre en Pakistán 2022</a:t>
            </a:r>
          </a:p>
          <a:p>
            <a:r>
              <a:rPr lang="es-MX" sz="3200" dirty="0"/>
              <a:t>Alumno: Lorenzo Cortez Díaz </a:t>
            </a:r>
          </a:p>
          <a:p>
            <a:endParaRPr lang="es-MX" dirty="0"/>
          </a:p>
          <a:p>
            <a:endParaRPr lang="es-MX" dirty="0"/>
          </a:p>
        </p:txBody>
      </p:sp>
    </p:spTree>
    <p:extLst>
      <p:ext uri="{BB962C8B-B14F-4D97-AF65-F5344CB8AC3E}">
        <p14:creationId xmlns:p14="http://schemas.microsoft.com/office/powerpoint/2010/main" val="1249879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5" name="Rectangle 7184">
            <a:extLst>
              <a:ext uri="{FF2B5EF4-FFF2-40B4-BE49-F238E27FC236}">
                <a16:creationId xmlns:a16="http://schemas.microsoft.com/office/drawing/2014/main" id="{4169DD87-3EBE-44CA-9654-8AE0466B2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174" name="Picture 6" descr="Las inundaciones en Pakistán causan más de 1.000 muertos I FOTOS">
            <a:extLst>
              <a:ext uri="{FF2B5EF4-FFF2-40B4-BE49-F238E27FC236}">
                <a16:creationId xmlns:a16="http://schemas.microsoft.com/office/drawing/2014/main" id="{6AAF05F2-9B5E-C879-F918-454306E1F6C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4676" r="2" b="2"/>
          <a:stretch/>
        </p:blipFill>
        <p:spPr bwMode="auto">
          <a:xfrm>
            <a:off x="296523" y="180909"/>
            <a:ext cx="5799477" cy="2783429"/>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Inundaciones en Pakistán: las consecuencias del monzón, en imágenes |  Internacional | EL PAÍS">
            <a:extLst>
              <a:ext uri="{FF2B5EF4-FFF2-40B4-BE49-F238E27FC236}">
                <a16:creationId xmlns:a16="http://schemas.microsoft.com/office/drawing/2014/main" id="{1BD84475-10CB-EA01-36AE-46B020B02E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067" r="-3" b="-3"/>
          <a:stretch/>
        </p:blipFill>
        <p:spPr bwMode="auto">
          <a:xfrm>
            <a:off x="6195810" y="180909"/>
            <a:ext cx="5796945" cy="2783429"/>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Las inundaciones dejan 937 muertos en Pakistán">
            <a:extLst>
              <a:ext uri="{FF2B5EF4-FFF2-40B4-BE49-F238E27FC236}">
                <a16:creationId xmlns:a16="http://schemas.microsoft.com/office/drawing/2014/main" id="{16C45945-BA7E-FC3A-A310-12E56813BF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728" r="2" b="2"/>
          <a:stretch/>
        </p:blipFill>
        <p:spPr bwMode="auto">
          <a:xfrm>
            <a:off x="296522" y="3145247"/>
            <a:ext cx="5799477" cy="2792626"/>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Imágenes de antes y después de las inundaciones en Pakistán muestran la  magnitud de la devastación">
            <a:extLst>
              <a:ext uri="{FF2B5EF4-FFF2-40B4-BE49-F238E27FC236}">
                <a16:creationId xmlns:a16="http://schemas.microsoft.com/office/drawing/2014/main" id="{B1182BDB-E236-FD22-62A2-62C30036E99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4358" r="-3" b="-3"/>
          <a:stretch/>
        </p:blipFill>
        <p:spPr bwMode="auto">
          <a:xfrm>
            <a:off x="6195809" y="3145247"/>
            <a:ext cx="5796945" cy="279262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A4DA46E1-425D-743F-EC6F-D3CF0D36094D}"/>
              </a:ext>
            </a:extLst>
          </p:cNvPr>
          <p:cNvSpPr txBox="1"/>
          <p:nvPr/>
        </p:nvSpPr>
        <p:spPr>
          <a:xfrm>
            <a:off x="-1563756" y="6028604"/>
            <a:ext cx="6096000" cy="369332"/>
          </a:xfrm>
          <a:prstGeom prst="rect">
            <a:avLst/>
          </a:prstGeom>
          <a:noFill/>
        </p:spPr>
        <p:txBody>
          <a:bodyPr wrap="square">
            <a:spAutoFit/>
          </a:bodyPr>
          <a:lstStyle/>
          <a:p>
            <a:pPr algn="ctr"/>
            <a:r>
              <a:rPr lang="es-ES" sz="1800" dirty="0">
                <a:ln w="0"/>
                <a:effectLst>
                  <a:outerShdw blurRad="38100" dist="19050" dir="2700000" algn="tl" rotWithShape="0">
                    <a:schemeClr val="dk1">
                      <a:alpha val="40000"/>
                    </a:schemeClr>
                  </a:outerShdw>
                </a:effectLst>
              </a:rPr>
              <a:t>Fuente: </a:t>
            </a:r>
            <a:r>
              <a:rPr lang="es-ES" dirty="0">
                <a:ln w="0"/>
                <a:effectLst>
                  <a:outerShdw blurRad="38100" dist="19050" dir="2700000" algn="tl" rotWithShape="0">
                    <a:schemeClr val="dk1">
                      <a:alpha val="40000"/>
                    </a:schemeClr>
                  </a:outerShdw>
                </a:effectLst>
              </a:rPr>
              <a:t>California time</a:t>
            </a:r>
            <a:endParaRPr lang="es-ES" sz="1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49862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9" name="Rectangle 820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0" name="Rectangle 820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Crisis humanitaria inunda Pakistán tras calamitoso monzón">
            <a:extLst>
              <a:ext uri="{FF2B5EF4-FFF2-40B4-BE49-F238E27FC236}">
                <a16:creationId xmlns:a16="http://schemas.microsoft.com/office/drawing/2014/main" id="{2F9D7D75-DAA0-5AFB-7379-599C8E1A4D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792" r="29792"/>
          <a:stretch/>
        </p:blipFill>
        <p:spPr bwMode="auto">
          <a:xfrm>
            <a:off x="3" y="1"/>
            <a:ext cx="3810000" cy="6858001"/>
          </a:xfrm>
          <a:custGeom>
            <a:avLst/>
            <a:gdLst/>
            <a:ahLst/>
            <a:cxnLst/>
            <a:rect l="l" t="t" r="r" b="b"/>
            <a:pathLst>
              <a:path w="3695699" h="6858001">
                <a:moveTo>
                  <a:pt x="0" y="0"/>
                </a:moveTo>
                <a:lnTo>
                  <a:pt x="3435129" y="0"/>
                </a:lnTo>
                <a:lnTo>
                  <a:pt x="3430599" y="17349"/>
                </a:lnTo>
                <a:cubicBezTo>
                  <a:pt x="3437542" y="19835"/>
                  <a:pt x="3423757" y="30822"/>
                  <a:pt x="3427683" y="38871"/>
                </a:cubicBezTo>
                <a:cubicBezTo>
                  <a:pt x="3431230" y="44698"/>
                  <a:pt x="3427877" y="49388"/>
                  <a:pt x="3427096" y="55116"/>
                </a:cubicBezTo>
                <a:cubicBezTo>
                  <a:pt x="3429620" y="62945"/>
                  <a:pt x="3421946" y="87211"/>
                  <a:pt x="3417356" y="93331"/>
                </a:cubicBezTo>
                <a:cubicBezTo>
                  <a:pt x="3401974" y="107607"/>
                  <a:pt x="3409629" y="143436"/>
                  <a:pt x="3397765" y="155370"/>
                </a:cubicBezTo>
                <a:cubicBezTo>
                  <a:pt x="3395800" y="159886"/>
                  <a:pt x="3394789" y="164378"/>
                  <a:pt x="3394373" y="168831"/>
                </a:cubicBezTo>
                <a:lnTo>
                  <a:pt x="3394553" y="181402"/>
                </a:lnTo>
                <a:lnTo>
                  <a:pt x="3397293" y="185192"/>
                </a:lnTo>
                <a:lnTo>
                  <a:pt x="3395923" y="192756"/>
                </a:lnTo>
                <a:cubicBezTo>
                  <a:pt x="3396018" y="193497"/>
                  <a:pt x="3396112" y="194237"/>
                  <a:pt x="3396207" y="194978"/>
                </a:cubicBezTo>
                <a:cubicBezTo>
                  <a:pt x="3396531" y="199154"/>
                  <a:pt x="3396856" y="203330"/>
                  <a:pt x="3397180" y="207506"/>
                </a:cubicBezTo>
                <a:cubicBezTo>
                  <a:pt x="3382438" y="200939"/>
                  <a:pt x="3394549" y="241317"/>
                  <a:pt x="3383191" y="229051"/>
                </a:cubicBezTo>
                <a:cubicBezTo>
                  <a:pt x="3382519" y="234401"/>
                  <a:pt x="3381383" y="237332"/>
                  <a:pt x="3380194" y="239137"/>
                </a:cubicBezTo>
                <a:lnTo>
                  <a:pt x="3349267" y="310262"/>
                </a:lnTo>
                <a:lnTo>
                  <a:pt x="3344455" y="381704"/>
                </a:lnTo>
                <a:cubicBezTo>
                  <a:pt x="3343420" y="464598"/>
                  <a:pt x="3338482" y="511985"/>
                  <a:pt x="3327551" y="571873"/>
                </a:cubicBezTo>
                <a:cubicBezTo>
                  <a:pt x="3316620" y="631761"/>
                  <a:pt x="3309762" y="702429"/>
                  <a:pt x="3278869" y="741030"/>
                </a:cubicBezTo>
                <a:lnTo>
                  <a:pt x="3239259" y="957888"/>
                </a:lnTo>
                <a:cubicBezTo>
                  <a:pt x="3267597" y="1021376"/>
                  <a:pt x="3235647" y="1004478"/>
                  <a:pt x="3243890" y="1047869"/>
                </a:cubicBezTo>
                <a:cubicBezTo>
                  <a:pt x="3245988" y="1077107"/>
                  <a:pt x="3228006" y="1101189"/>
                  <a:pt x="3221700" y="1118244"/>
                </a:cubicBezTo>
                <a:cubicBezTo>
                  <a:pt x="3220198" y="1120922"/>
                  <a:pt x="3213346" y="1188569"/>
                  <a:pt x="3211078" y="1190394"/>
                </a:cubicBezTo>
                <a:cubicBezTo>
                  <a:pt x="3204899" y="1218939"/>
                  <a:pt x="3210276" y="1253036"/>
                  <a:pt x="3199704" y="1304585"/>
                </a:cubicBezTo>
                <a:cubicBezTo>
                  <a:pt x="3199438" y="1346246"/>
                  <a:pt x="3168623" y="1413431"/>
                  <a:pt x="3167741" y="1449444"/>
                </a:cubicBezTo>
                <a:cubicBezTo>
                  <a:pt x="3180911" y="1471132"/>
                  <a:pt x="3193362" y="1499173"/>
                  <a:pt x="3194410" y="1520667"/>
                </a:cubicBezTo>
                <a:cubicBezTo>
                  <a:pt x="3181228" y="1513763"/>
                  <a:pt x="3199978" y="1547097"/>
                  <a:pt x="3184473" y="1547038"/>
                </a:cubicBezTo>
                <a:cubicBezTo>
                  <a:pt x="3185153" y="1550949"/>
                  <a:pt x="3186303" y="1554741"/>
                  <a:pt x="3187573" y="1558550"/>
                </a:cubicBezTo>
                <a:lnTo>
                  <a:pt x="3188231" y="1560544"/>
                </a:lnTo>
                <a:lnTo>
                  <a:pt x="3188195" y="1568317"/>
                </a:lnTo>
                <a:lnTo>
                  <a:pt x="3191518" y="1570772"/>
                </a:lnTo>
                <a:lnTo>
                  <a:pt x="3193853" y="1582659"/>
                </a:lnTo>
                <a:cubicBezTo>
                  <a:pt x="3194213" y="1587070"/>
                  <a:pt x="3193997" y="1591769"/>
                  <a:pt x="3192857" y="1596890"/>
                </a:cubicBezTo>
                <a:cubicBezTo>
                  <a:pt x="3185716" y="1609144"/>
                  <a:pt x="3191593" y="1629575"/>
                  <a:pt x="3189686" y="1647479"/>
                </a:cubicBezTo>
                <a:lnTo>
                  <a:pt x="3187125" y="1655568"/>
                </a:lnTo>
                <a:cubicBezTo>
                  <a:pt x="3187259" y="1659315"/>
                  <a:pt x="3192418" y="1733399"/>
                  <a:pt x="3192552" y="1737146"/>
                </a:cubicBezTo>
                <a:cubicBezTo>
                  <a:pt x="3236684" y="1834597"/>
                  <a:pt x="3210475" y="1851660"/>
                  <a:pt x="3219437" y="1908917"/>
                </a:cubicBezTo>
                <a:lnTo>
                  <a:pt x="3220572" y="1915235"/>
                </a:lnTo>
                <a:cubicBezTo>
                  <a:pt x="3225642" y="1919319"/>
                  <a:pt x="3228448" y="1945519"/>
                  <a:pt x="3226946" y="1954447"/>
                </a:cubicBezTo>
                <a:cubicBezTo>
                  <a:pt x="3219553" y="1979351"/>
                  <a:pt x="3239504" y="2001442"/>
                  <a:pt x="3234148" y="2021397"/>
                </a:cubicBezTo>
                <a:cubicBezTo>
                  <a:pt x="3234224" y="2026740"/>
                  <a:pt x="3235084" y="2031233"/>
                  <a:pt x="3236424" y="2035173"/>
                </a:cubicBezTo>
                <a:lnTo>
                  <a:pt x="3241339" y="2045116"/>
                </a:lnTo>
                <a:lnTo>
                  <a:pt x="3233470" y="2098623"/>
                </a:lnTo>
                <a:cubicBezTo>
                  <a:pt x="3230495" y="2129687"/>
                  <a:pt x="3232618" y="2188321"/>
                  <a:pt x="3230016" y="2240964"/>
                </a:cubicBezTo>
                <a:cubicBezTo>
                  <a:pt x="3226602" y="2283982"/>
                  <a:pt x="3232644" y="2342030"/>
                  <a:pt x="3237809" y="2379644"/>
                </a:cubicBezTo>
                <a:cubicBezTo>
                  <a:pt x="3244462" y="2409884"/>
                  <a:pt x="3221747" y="2435219"/>
                  <a:pt x="3237054" y="2459103"/>
                </a:cubicBezTo>
                <a:cubicBezTo>
                  <a:pt x="3245536" y="2488997"/>
                  <a:pt x="3251426" y="2510390"/>
                  <a:pt x="3255285" y="2538679"/>
                </a:cubicBezTo>
                <a:cubicBezTo>
                  <a:pt x="3258296" y="2574322"/>
                  <a:pt x="3245460" y="2589819"/>
                  <a:pt x="3245073" y="2622720"/>
                </a:cubicBezTo>
                <a:lnTo>
                  <a:pt x="3252960" y="2736087"/>
                </a:lnTo>
                <a:cubicBezTo>
                  <a:pt x="3245577" y="2772183"/>
                  <a:pt x="3230063" y="2856752"/>
                  <a:pt x="3218681" y="2902964"/>
                </a:cubicBezTo>
                <a:cubicBezTo>
                  <a:pt x="3212624" y="2927969"/>
                  <a:pt x="3209733" y="2973979"/>
                  <a:pt x="3203641" y="3008786"/>
                </a:cubicBezTo>
                <a:cubicBezTo>
                  <a:pt x="3197547" y="3043595"/>
                  <a:pt x="3186644" y="3093251"/>
                  <a:pt x="3182123" y="3111815"/>
                </a:cubicBezTo>
                <a:lnTo>
                  <a:pt x="3176517" y="3120169"/>
                </a:lnTo>
                <a:lnTo>
                  <a:pt x="3177035" y="3121646"/>
                </a:lnTo>
                <a:cubicBezTo>
                  <a:pt x="3177423" y="3127588"/>
                  <a:pt x="3176129" y="3130763"/>
                  <a:pt x="3174093" y="3132705"/>
                </a:cubicBezTo>
                <a:lnTo>
                  <a:pt x="3171045" y="3134220"/>
                </a:lnTo>
                <a:lnTo>
                  <a:pt x="3168274" y="3141524"/>
                </a:lnTo>
                <a:lnTo>
                  <a:pt x="3160781" y="3155149"/>
                </a:lnTo>
                <a:cubicBezTo>
                  <a:pt x="3160949" y="3156237"/>
                  <a:pt x="3161116" y="3157326"/>
                  <a:pt x="3161284" y="3158414"/>
                </a:cubicBezTo>
                <a:lnTo>
                  <a:pt x="3152950" y="3180080"/>
                </a:lnTo>
                <a:lnTo>
                  <a:pt x="3153739" y="3180719"/>
                </a:lnTo>
                <a:cubicBezTo>
                  <a:pt x="3155321" y="3182647"/>
                  <a:pt x="3156128" y="3184999"/>
                  <a:pt x="3155342" y="3188313"/>
                </a:cubicBezTo>
                <a:cubicBezTo>
                  <a:pt x="3169797" y="3188216"/>
                  <a:pt x="3159934" y="3192271"/>
                  <a:pt x="3156340" y="3202049"/>
                </a:cubicBezTo>
                <a:cubicBezTo>
                  <a:pt x="3177988" y="3204083"/>
                  <a:pt x="3159779" y="3228842"/>
                  <a:pt x="3169832" y="3237938"/>
                </a:cubicBezTo>
                <a:cubicBezTo>
                  <a:pt x="3166705" y="3245075"/>
                  <a:pt x="3163793" y="3252659"/>
                  <a:pt x="3161244" y="3260564"/>
                </a:cubicBezTo>
                <a:lnTo>
                  <a:pt x="3160005" y="3265314"/>
                </a:lnTo>
                <a:cubicBezTo>
                  <a:pt x="3160063" y="3265371"/>
                  <a:pt x="3160124" y="3265428"/>
                  <a:pt x="3160184" y="3265486"/>
                </a:cubicBezTo>
                <a:cubicBezTo>
                  <a:pt x="3160345" y="3266694"/>
                  <a:pt x="3160101" y="3268319"/>
                  <a:pt x="3159279" y="3270659"/>
                </a:cubicBezTo>
                <a:lnTo>
                  <a:pt x="3157747" y="3273971"/>
                </a:lnTo>
                <a:lnTo>
                  <a:pt x="3155343" y="3283185"/>
                </a:lnTo>
                <a:cubicBezTo>
                  <a:pt x="3155517" y="3284422"/>
                  <a:pt x="3155689" y="3285657"/>
                  <a:pt x="3155860" y="3286893"/>
                </a:cubicBezTo>
                <a:lnTo>
                  <a:pt x="3158001" y="3289146"/>
                </a:lnTo>
                <a:lnTo>
                  <a:pt x="3157508" y="3289877"/>
                </a:lnTo>
                <a:cubicBezTo>
                  <a:pt x="3151604" y="3294411"/>
                  <a:pt x="3144966" y="3293561"/>
                  <a:pt x="3159853" y="3309833"/>
                </a:cubicBezTo>
                <a:cubicBezTo>
                  <a:pt x="3149181" y="3321561"/>
                  <a:pt x="3158789" y="3329345"/>
                  <a:pt x="3157392" y="3351579"/>
                </a:cubicBezTo>
                <a:cubicBezTo>
                  <a:pt x="3148710" y="3357083"/>
                  <a:pt x="3149361" y="3365079"/>
                  <a:pt x="3152871" y="3374240"/>
                </a:cubicBezTo>
                <a:cubicBezTo>
                  <a:pt x="3148885" y="3383513"/>
                  <a:pt x="3145239" y="3392740"/>
                  <a:pt x="3142119" y="3402557"/>
                </a:cubicBezTo>
                <a:lnTo>
                  <a:pt x="3138061" y="3419585"/>
                </a:lnTo>
                <a:lnTo>
                  <a:pt x="3139796" y="3424940"/>
                </a:lnTo>
                <a:cubicBezTo>
                  <a:pt x="3142520" y="3434326"/>
                  <a:pt x="3143300" y="3443700"/>
                  <a:pt x="3137669" y="3463264"/>
                </a:cubicBezTo>
                <a:cubicBezTo>
                  <a:pt x="3147380" y="3480689"/>
                  <a:pt x="3167781" y="3490510"/>
                  <a:pt x="3168140" y="3518969"/>
                </a:cubicBezTo>
                <a:cubicBezTo>
                  <a:pt x="3159473" y="3545761"/>
                  <a:pt x="3191152" y="3574399"/>
                  <a:pt x="3179206" y="3607864"/>
                </a:cubicBezTo>
                <a:cubicBezTo>
                  <a:pt x="3176757" y="3619813"/>
                  <a:pt x="3181069" y="3654600"/>
                  <a:pt x="3189125" y="3659839"/>
                </a:cubicBezTo>
                <a:cubicBezTo>
                  <a:pt x="3191518" y="3666815"/>
                  <a:pt x="3189857" y="3675779"/>
                  <a:pt x="3198077" y="3677681"/>
                </a:cubicBezTo>
                <a:cubicBezTo>
                  <a:pt x="3208136" y="3681475"/>
                  <a:pt x="3196345" y="3709561"/>
                  <a:pt x="3207094" y="3703876"/>
                </a:cubicBezTo>
                <a:cubicBezTo>
                  <a:pt x="3199084" y="3723751"/>
                  <a:pt x="3220453" y="3734396"/>
                  <a:pt x="3227016" y="3748633"/>
                </a:cubicBezTo>
                <a:cubicBezTo>
                  <a:pt x="3218663" y="3764666"/>
                  <a:pt x="3240667" y="3778725"/>
                  <a:pt x="3246806" y="3811324"/>
                </a:cubicBezTo>
                <a:cubicBezTo>
                  <a:pt x="3237058" y="3829063"/>
                  <a:pt x="3251097" y="3833247"/>
                  <a:pt x="3239091" y="3865102"/>
                </a:cubicBezTo>
                <a:cubicBezTo>
                  <a:pt x="3240755" y="3865725"/>
                  <a:pt x="3242340" y="3866659"/>
                  <a:pt x="3243800" y="3867874"/>
                </a:cubicBezTo>
                <a:cubicBezTo>
                  <a:pt x="3252276" y="3874935"/>
                  <a:pt x="3254724" y="3889782"/>
                  <a:pt x="3249268" y="3901031"/>
                </a:cubicBezTo>
                <a:cubicBezTo>
                  <a:pt x="3234180" y="3950514"/>
                  <a:pt x="3270886" y="3938724"/>
                  <a:pt x="3271850" y="3976535"/>
                </a:cubicBezTo>
                <a:cubicBezTo>
                  <a:pt x="3275333" y="4018513"/>
                  <a:pt x="3265836" y="4033210"/>
                  <a:pt x="3253128" y="4091308"/>
                </a:cubicBezTo>
                <a:cubicBezTo>
                  <a:pt x="3262530" y="4093945"/>
                  <a:pt x="3263925" y="4100312"/>
                  <a:pt x="3261491" y="4112665"/>
                </a:cubicBezTo>
                <a:cubicBezTo>
                  <a:pt x="3263824" y="4132845"/>
                  <a:pt x="3285122" y="4124005"/>
                  <a:pt x="3275235" y="4148543"/>
                </a:cubicBezTo>
                <a:cubicBezTo>
                  <a:pt x="3282222" y="4163609"/>
                  <a:pt x="3300717" y="4191930"/>
                  <a:pt x="3303406" y="4203059"/>
                </a:cubicBezTo>
                <a:cubicBezTo>
                  <a:pt x="3307769" y="4216879"/>
                  <a:pt x="3289765" y="4198911"/>
                  <a:pt x="3291377" y="4215304"/>
                </a:cubicBezTo>
                <a:cubicBezTo>
                  <a:pt x="3295421" y="4234470"/>
                  <a:pt x="3290844" y="4240556"/>
                  <a:pt x="3303627" y="4247412"/>
                </a:cubicBezTo>
                <a:cubicBezTo>
                  <a:pt x="3300302" y="4270043"/>
                  <a:pt x="3313094" y="4269840"/>
                  <a:pt x="3323715" y="4295574"/>
                </a:cubicBezTo>
                <a:cubicBezTo>
                  <a:pt x="3318854" y="4309546"/>
                  <a:pt x="3323708" y="4317748"/>
                  <a:pt x="3331757" y="4324626"/>
                </a:cubicBezTo>
                <a:cubicBezTo>
                  <a:pt x="3334500" y="4352298"/>
                  <a:pt x="3348521" y="4373553"/>
                  <a:pt x="3357571" y="4402594"/>
                </a:cubicBezTo>
                <a:cubicBezTo>
                  <a:pt x="3395421" y="4440113"/>
                  <a:pt x="3406716" y="4492429"/>
                  <a:pt x="3416883" y="4511276"/>
                </a:cubicBezTo>
                <a:lnTo>
                  <a:pt x="3418568" y="4515669"/>
                </a:lnTo>
                <a:cubicBezTo>
                  <a:pt x="3418685" y="4519956"/>
                  <a:pt x="3418801" y="4524244"/>
                  <a:pt x="3418918" y="4528531"/>
                </a:cubicBezTo>
                <a:cubicBezTo>
                  <a:pt x="3418727" y="4530191"/>
                  <a:pt x="3418537" y="4531850"/>
                  <a:pt x="3418346" y="4533510"/>
                </a:cubicBezTo>
                <a:cubicBezTo>
                  <a:pt x="3418215" y="4536889"/>
                  <a:pt x="3418462" y="4539065"/>
                  <a:pt x="3419005" y="4540494"/>
                </a:cubicBezTo>
                <a:lnTo>
                  <a:pt x="3424268" y="4595886"/>
                </a:lnTo>
                <a:cubicBezTo>
                  <a:pt x="3429156" y="4624362"/>
                  <a:pt x="3443934" y="4682306"/>
                  <a:pt x="3448330" y="4711348"/>
                </a:cubicBezTo>
                <a:lnTo>
                  <a:pt x="3445621" y="4714874"/>
                </a:lnTo>
                <a:cubicBezTo>
                  <a:pt x="3444103" y="4718397"/>
                  <a:pt x="3443735" y="4723077"/>
                  <a:pt x="3445980" y="4730345"/>
                </a:cubicBezTo>
                <a:lnTo>
                  <a:pt x="3446976" y="4731926"/>
                </a:lnTo>
                <a:lnTo>
                  <a:pt x="3443720" y="4745408"/>
                </a:lnTo>
                <a:cubicBezTo>
                  <a:pt x="3444756" y="4771155"/>
                  <a:pt x="3455466" y="4843107"/>
                  <a:pt x="3453194" y="4886406"/>
                </a:cubicBezTo>
                <a:cubicBezTo>
                  <a:pt x="3454856" y="4906631"/>
                  <a:pt x="3481235" y="5008239"/>
                  <a:pt x="3455210" y="5025296"/>
                </a:cubicBezTo>
                <a:cubicBezTo>
                  <a:pt x="3442202" y="5116320"/>
                  <a:pt x="3464654" y="5119078"/>
                  <a:pt x="3462841" y="5211091"/>
                </a:cubicBezTo>
                <a:cubicBezTo>
                  <a:pt x="3469390" y="5269669"/>
                  <a:pt x="3462794" y="5327391"/>
                  <a:pt x="3469385" y="5356669"/>
                </a:cubicBezTo>
                <a:cubicBezTo>
                  <a:pt x="3471479" y="5361935"/>
                  <a:pt x="3474277" y="5366825"/>
                  <a:pt x="3477268" y="5371683"/>
                </a:cubicBezTo>
                <a:lnTo>
                  <a:pt x="3478824" y="5374232"/>
                </a:lnTo>
                <a:lnTo>
                  <a:pt x="3486664" y="5427532"/>
                </a:lnTo>
                <a:lnTo>
                  <a:pt x="3499845" y="5523238"/>
                </a:lnTo>
                <a:cubicBezTo>
                  <a:pt x="3496480" y="5535759"/>
                  <a:pt x="3498126" y="5574631"/>
                  <a:pt x="3505782" y="5582050"/>
                </a:cubicBezTo>
                <a:cubicBezTo>
                  <a:pt x="3507640" y="5590169"/>
                  <a:pt x="3505294" y="5599602"/>
                  <a:pt x="3513368" y="5603412"/>
                </a:cubicBezTo>
                <a:cubicBezTo>
                  <a:pt x="3518549" y="5620896"/>
                  <a:pt x="3530454" y="5660930"/>
                  <a:pt x="3536869" y="5686953"/>
                </a:cubicBezTo>
                <a:cubicBezTo>
                  <a:pt x="3527290" y="5702684"/>
                  <a:pt x="3548216" y="5722678"/>
                  <a:pt x="3551859" y="5759548"/>
                </a:cubicBezTo>
                <a:cubicBezTo>
                  <a:pt x="3540751" y="5776843"/>
                  <a:pt x="3554471" y="5784377"/>
                  <a:pt x="3540024" y="5816599"/>
                </a:cubicBezTo>
                <a:cubicBezTo>
                  <a:pt x="3541640" y="5817630"/>
                  <a:pt x="3543154" y="5818984"/>
                  <a:pt x="3544521" y="5820619"/>
                </a:cubicBezTo>
                <a:cubicBezTo>
                  <a:pt x="3552455" y="5830118"/>
                  <a:pt x="3553767" y="5846834"/>
                  <a:pt x="3547449" y="5857956"/>
                </a:cubicBezTo>
                <a:cubicBezTo>
                  <a:pt x="3528571" y="5908761"/>
                  <a:pt x="3532186" y="5952107"/>
                  <a:pt x="3530253" y="5993572"/>
                </a:cubicBezTo>
                <a:cubicBezTo>
                  <a:pt x="3530522" y="6040113"/>
                  <a:pt x="3553891" y="6005695"/>
                  <a:pt x="3536734" y="6066404"/>
                </a:cubicBezTo>
                <a:cubicBezTo>
                  <a:pt x="3545935" y="6071268"/>
                  <a:pt x="3546842" y="6078512"/>
                  <a:pt x="3543461" y="6091477"/>
                </a:cubicBezTo>
                <a:cubicBezTo>
                  <a:pt x="3549602" y="6107585"/>
                  <a:pt x="3568275" y="6137061"/>
                  <a:pt x="3573577" y="6163051"/>
                </a:cubicBezTo>
                <a:cubicBezTo>
                  <a:pt x="3577046" y="6182032"/>
                  <a:pt x="3572259" y="6223892"/>
                  <a:pt x="3575275" y="6247420"/>
                </a:cubicBezTo>
                <a:cubicBezTo>
                  <a:pt x="3570217" y="6271412"/>
                  <a:pt x="3583023" y="6273898"/>
                  <a:pt x="3591673" y="6304222"/>
                </a:cubicBezTo>
                <a:cubicBezTo>
                  <a:pt x="3585743" y="6318440"/>
                  <a:pt x="3589967" y="6328418"/>
                  <a:pt x="3597489" y="6337624"/>
                </a:cubicBezTo>
                <a:cubicBezTo>
                  <a:pt x="3598113" y="6368401"/>
                  <a:pt x="3610504" y="6394558"/>
                  <a:pt x="3617330" y="6428161"/>
                </a:cubicBezTo>
                <a:cubicBezTo>
                  <a:pt x="3612404" y="6466489"/>
                  <a:pt x="3633001" y="6482393"/>
                  <a:pt x="3640218" y="6518318"/>
                </a:cubicBezTo>
                <a:cubicBezTo>
                  <a:pt x="3625420" y="6557419"/>
                  <a:pt x="3668862" y="6537820"/>
                  <a:pt x="3670788" y="6568733"/>
                </a:cubicBezTo>
                <a:cubicBezTo>
                  <a:pt x="3659124" y="6621466"/>
                  <a:pt x="3685482" y="6565072"/>
                  <a:pt x="3687763" y="6643164"/>
                </a:cubicBezTo>
                <a:cubicBezTo>
                  <a:pt x="3685396" y="6647995"/>
                  <a:pt x="3689317" y="6656838"/>
                  <a:pt x="3693097" y="6655183"/>
                </a:cubicBezTo>
                <a:cubicBezTo>
                  <a:pt x="3693444" y="6672318"/>
                  <a:pt x="3690193" y="6715787"/>
                  <a:pt x="3689847" y="6745974"/>
                </a:cubicBezTo>
                <a:cubicBezTo>
                  <a:pt x="3689583" y="6773144"/>
                  <a:pt x="3690048" y="6817635"/>
                  <a:pt x="3691023" y="6836306"/>
                </a:cubicBezTo>
                <a:lnTo>
                  <a:pt x="3695699" y="6858001"/>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6842D8D-367C-4D8E-BD7A-E939AA250273}"/>
              </a:ext>
            </a:extLst>
          </p:cNvPr>
          <p:cNvSpPr>
            <a:spLocks noGrp="1"/>
          </p:cNvSpPr>
          <p:nvPr>
            <p:ph idx="1"/>
          </p:nvPr>
        </p:nvSpPr>
        <p:spPr>
          <a:xfrm>
            <a:off x="3810003" y="351692"/>
            <a:ext cx="4571995" cy="6288259"/>
          </a:xfrm>
        </p:spPr>
        <p:txBody>
          <a:bodyPr>
            <a:normAutofit/>
          </a:bodyPr>
          <a:lstStyle/>
          <a:p>
            <a:pPr algn="just"/>
            <a:r>
              <a:rPr lang="es-MX" sz="2000" dirty="0">
                <a:solidFill>
                  <a:schemeClr val="tx1">
                    <a:lumMod val="85000"/>
                    <a:lumOff val="15000"/>
                  </a:schemeClr>
                </a:solidFill>
              </a:rPr>
              <a:t>Crisis humanitaria </a:t>
            </a:r>
          </a:p>
          <a:p>
            <a:pPr algn="just"/>
            <a:r>
              <a:rPr lang="es-MX" sz="1600" b="0" i="0" dirty="0">
                <a:solidFill>
                  <a:schemeClr val="tx1">
                    <a:lumMod val="85000"/>
                    <a:lumOff val="15000"/>
                  </a:schemeClr>
                </a:solidFill>
                <a:effectLst/>
                <a:latin typeface="Arial" panose="020B0604020202020204" pitchFamily="34" charset="0"/>
                <a:cs typeface="Arial" panose="020B0604020202020204" pitchFamily="34" charset="0"/>
              </a:rPr>
              <a:t>En </a:t>
            </a:r>
            <a:r>
              <a:rPr lang="es-MX" sz="1600" b="1" i="0" dirty="0">
                <a:solidFill>
                  <a:schemeClr val="tx1">
                    <a:lumMod val="85000"/>
                    <a:lumOff val="15000"/>
                  </a:schemeClr>
                </a:solidFill>
                <a:effectLst/>
                <a:latin typeface="Arial" panose="020B0604020202020204" pitchFamily="34" charset="0"/>
                <a:cs typeface="Arial" panose="020B0604020202020204" pitchFamily="34" charset="0"/>
              </a:rPr>
              <a:t>Pakistán</a:t>
            </a:r>
            <a:r>
              <a:rPr lang="es-MX" sz="1600" b="0" i="0" dirty="0">
                <a:solidFill>
                  <a:schemeClr val="tx1">
                    <a:lumMod val="85000"/>
                    <a:lumOff val="15000"/>
                  </a:schemeClr>
                </a:solidFill>
                <a:effectLst/>
                <a:latin typeface="Arial" panose="020B0604020202020204" pitchFamily="34" charset="0"/>
                <a:cs typeface="Arial" panose="020B0604020202020204" pitchFamily="34" charset="0"/>
              </a:rPr>
              <a:t> existe una crisis humanitaria debido a las peores lluvias en 30 años y las inundaciones rebasa la capacidad de las autoridades. En poco tiempo, miles de casas siguen sumergidas en el agua, personas continúan siendo desplazadas y se refugian en campamentos improvisados o en las orillas de las carreteras. </a:t>
            </a:r>
          </a:p>
          <a:p>
            <a:pPr algn="just"/>
            <a:r>
              <a:rPr lang="es-MX" sz="1600" b="0" i="0" dirty="0">
                <a:solidFill>
                  <a:schemeClr val="tx1">
                    <a:lumMod val="85000"/>
                    <a:lumOff val="15000"/>
                  </a:schemeClr>
                </a:solidFill>
                <a:effectLst/>
                <a:latin typeface="Arial" panose="020B0604020202020204" pitchFamily="34" charset="0"/>
                <a:cs typeface="Arial" panose="020B0604020202020204" pitchFamily="34" charset="0"/>
              </a:rPr>
              <a:t>El agua estancada está causando casos de </a:t>
            </a:r>
            <a:r>
              <a:rPr lang="es-MX" sz="1600" b="1" i="0" dirty="0">
                <a:solidFill>
                  <a:schemeClr val="tx1">
                    <a:lumMod val="85000"/>
                    <a:lumOff val="15000"/>
                  </a:schemeClr>
                </a:solidFill>
                <a:effectLst/>
                <a:latin typeface="Arial" panose="020B0604020202020204" pitchFamily="34" charset="0"/>
                <a:cs typeface="Arial" panose="020B0604020202020204" pitchFamily="34" charset="0"/>
              </a:rPr>
              <a:t>malaria, dengue, diarrea</a:t>
            </a:r>
            <a:r>
              <a:rPr lang="es-MX" sz="1600" b="0" i="0" dirty="0">
                <a:solidFill>
                  <a:schemeClr val="tx1">
                    <a:lumMod val="85000"/>
                    <a:lumOff val="15000"/>
                  </a:schemeClr>
                </a:solidFill>
                <a:effectLst/>
                <a:latin typeface="Arial" panose="020B0604020202020204" pitchFamily="34" charset="0"/>
                <a:cs typeface="Arial" panose="020B0604020202020204" pitchFamily="34" charset="0"/>
              </a:rPr>
              <a:t> e infecciones de la piel, que aún no son atendidos por falta de hospitales. Ante esta situación, la</a:t>
            </a:r>
            <a:r>
              <a:rPr lang="es-MX" sz="1600" b="1" i="0" dirty="0">
                <a:solidFill>
                  <a:schemeClr val="tx1">
                    <a:lumMod val="85000"/>
                    <a:lumOff val="15000"/>
                  </a:schemeClr>
                </a:solidFill>
                <a:effectLst/>
                <a:latin typeface="Arial" panose="020B0604020202020204" pitchFamily="34" charset="0"/>
                <a:cs typeface="Arial" panose="020B0604020202020204" pitchFamily="34" charset="0"/>
              </a:rPr>
              <a:t> Organización Mundial de la Salud</a:t>
            </a:r>
            <a:r>
              <a:rPr lang="es-MX" sz="1600" b="0" i="0" dirty="0">
                <a:solidFill>
                  <a:schemeClr val="tx1">
                    <a:lumMod val="85000"/>
                    <a:lumOff val="15000"/>
                  </a:schemeClr>
                </a:solidFill>
                <a:effectLst/>
                <a:latin typeface="Arial" panose="020B0604020202020204" pitchFamily="34" charset="0"/>
                <a:cs typeface="Arial" panose="020B0604020202020204" pitchFamily="34" charset="0"/>
              </a:rPr>
              <a:t> (OMS) declaró la zona en emergencia de grado tres, es decir el nivel más alto. </a:t>
            </a:r>
          </a:p>
          <a:p>
            <a:pPr algn="just"/>
            <a:r>
              <a:rPr lang="es-MX" sz="1600" b="0" i="0" dirty="0">
                <a:solidFill>
                  <a:schemeClr val="tx1">
                    <a:lumMod val="85000"/>
                    <a:lumOff val="15000"/>
                  </a:schemeClr>
                </a:solidFill>
                <a:effectLst/>
                <a:latin typeface="Arial" panose="020B0604020202020204" pitchFamily="34" charset="0"/>
                <a:cs typeface="Arial" panose="020B0604020202020204" pitchFamily="34" charset="0"/>
              </a:rPr>
              <a:t>Asimismo, el </a:t>
            </a:r>
            <a:r>
              <a:rPr lang="es-MX" sz="1600" b="1" i="0" dirty="0">
                <a:solidFill>
                  <a:schemeClr val="tx1">
                    <a:lumMod val="85000"/>
                    <a:lumOff val="15000"/>
                  </a:schemeClr>
                </a:solidFill>
                <a:effectLst/>
                <a:latin typeface="Arial" panose="020B0604020202020204" pitchFamily="34" charset="0"/>
                <a:cs typeface="Arial" panose="020B0604020202020204" pitchFamily="34" charset="0"/>
              </a:rPr>
              <a:t>Fondo de las Naciones Unidas para la Infancia</a:t>
            </a:r>
            <a:r>
              <a:rPr lang="es-MX" sz="1600" b="0" i="0" dirty="0">
                <a:solidFill>
                  <a:schemeClr val="tx1">
                    <a:lumMod val="85000"/>
                    <a:lumOff val="15000"/>
                  </a:schemeClr>
                </a:solidFill>
                <a:effectLst/>
                <a:latin typeface="Arial" panose="020B0604020202020204" pitchFamily="34" charset="0"/>
                <a:cs typeface="Arial" panose="020B0604020202020204" pitchFamily="34" charset="0"/>
              </a:rPr>
              <a:t> (UNICEF) advirtió que al menos 3.4 millones de menores de edad necesitan ayuda humanitaria urgente, ya que este desastre se suma a la sequía e incendios que provocó la ola de calor en abril y mayo</a:t>
            </a:r>
          </a:p>
          <a:p>
            <a:endParaRPr lang="es-MX" sz="1100" b="0" i="0" dirty="0">
              <a:solidFill>
                <a:schemeClr val="tx1">
                  <a:lumMod val="85000"/>
                  <a:lumOff val="15000"/>
                </a:schemeClr>
              </a:solidFill>
              <a:effectLst/>
              <a:latin typeface="Arial" panose="020B0604020202020204" pitchFamily="34" charset="0"/>
              <a:cs typeface="Arial" panose="020B0604020202020204" pitchFamily="34" charset="0"/>
            </a:endParaRPr>
          </a:p>
          <a:p>
            <a:endParaRPr lang="es-MX" sz="1100" dirty="0">
              <a:solidFill>
                <a:schemeClr val="tx1">
                  <a:lumMod val="85000"/>
                  <a:lumOff val="15000"/>
                </a:schemeClr>
              </a:solidFill>
            </a:endParaRPr>
          </a:p>
        </p:txBody>
      </p:sp>
      <p:pic>
        <p:nvPicPr>
          <p:cNvPr id="8196" name="Picture 4" descr="Crisis humanitaria inunda Pakistán tras calamitoso monzón">
            <a:extLst>
              <a:ext uri="{FF2B5EF4-FFF2-40B4-BE49-F238E27FC236}">
                <a16:creationId xmlns:a16="http://schemas.microsoft.com/office/drawing/2014/main" id="{229B21DF-4CB8-050F-24D3-62971DBC2B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995" r="14790"/>
          <a:stretch/>
        </p:blipFill>
        <p:spPr bwMode="auto">
          <a:xfrm>
            <a:off x="8580467" y="10"/>
            <a:ext cx="3611533" cy="6857990"/>
          </a:xfrm>
          <a:custGeom>
            <a:avLst/>
            <a:gdLst/>
            <a:ahLst/>
            <a:cxnLst/>
            <a:rect l="l" t="t" r="r" b="b"/>
            <a:pathLst>
              <a:path w="3810000" h="6858000">
                <a:moveTo>
                  <a:pt x="95627" y="0"/>
                </a:moveTo>
                <a:lnTo>
                  <a:pt x="3810000" y="0"/>
                </a:lnTo>
                <a:lnTo>
                  <a:pt x="3810000" y="6858000"/>
                </a:lnTo>
                <a:lnTo>
                  <a:pt x="13132" y="6858000"/>
                </a:lnTo>
                <a:cubicBezTo>
                  <a:pt x="13183" y="6857363"/>
                  <a:pt x="13234" y="6856727"/>
                  <a:pt x="13284" y="6856090"/>
                </a:cubicBezTo>
                <a:lnTo>
                  <a:pt x="31566" y="6805847"/>
                </a:lnTo>
                <a:lnTo>
                  <a:pt x="30463" y="6715381"/>
                </a:lnTo>
                <a:cubicBezTo>
                  <a:pt x="29585" y="6714082"/>
                  <a:pt x="28597" y="6713038"/>
                  <a:pt x="27533" y="6712286"/>
                </a:cubicBezTo>
                <a:lnTo>
                  <a:pt x="31288" y="6698474"/>
                </a:lnTo>
                <a:lnTo>
                  <a:pt x="29901" y="6686264"/>
                </a:lnTo>
                <a:cubicBezTo>
                  <a:pt x="29591" y="6639749"/>
                  <a:pt x="29281" y="6593234"/>
                  <a:pt x="28971" y="6546719"/>
                </a:cubicBezTo>
                <a:cubicBezTo>
                  <a:pt x="23415" y="6502008"/>
                  <a:pt x="3087" y="6462057"/>
                  <a:pt x="310" y="6408337"/>
                </a:cubicBezTo>
                <a:cubicBezTo>
                  <a:pt x="-2468" y="6354617"/>
                  <a:pt x="14431" y="6312397"/>
                  <a:pt x="12307" y="6224401"/>
                </a:cubicBezTo>
                <a:lnTo>
                  <a:pt x="27152" y="6147415"/>
                </a:lnTo>
                <a:lnTo>
                  <a:pt x="39044" y="6093837"/>
                </a:lnTo>
                <a:cubicBezTo>
                  <a:pt x="47718" y="6039281"/>
                  <a:pt x="47985" y="5964495"/>
                  <a:pt x="46816" y="5915901"/>
                </a:cubicBezTo>
                <a:cubicBezTo>
                  <a:pt x="43189" y="5876557"/>
                  <a:pt x="47196" y="5863739"/>
                  <a:pt x="33533" y="5831562"/>
                </a:cubicBezTo>
                <a:cubicBezTo>
                  <a:pt x="27901" y="5792459"/>
                  <a:pt x="47408" y="5747455"/>
                  <a:pt x="46555" y="5710909"/>
                </a:cubicBezTo>
                <a:cubicBezTo>
                  <a:pt x="53188" y="5686865"/>
                  <a:pt x="49116" y="5615845"/>
                  <a:pt x="62461" y="5602222"/>
                </a:cubicBezTo>
                <a:cubicBezTo>
                  <a:pt x="64066" y="5572067"/>
                  <a:pt x="49594" y="5555548"/>
                  <a:pt x="56185" y="5529979"/>
                </a:cubicBezTo>
                <a:lnTo>
                  <a:pt x="67961" y="5458854"/>
                </a:lnTo>
                <a:lnTo>
                  <a:pt x="110939" y="5353584"/>
                </a:lnTo>
                <a:cubicBezTo>
                  <a:pt x="123070" y="5308303"/>
                  <a:pt x="110671" y="5307524"/>
                  <a:pt x="128276" y="5249764"/>
                </a:cubicBezTo>
                <a:cubicBezTo>
                  <a:pt x="137692" y="5218499"/>
                  <a:pt x="146153" y="5160067"/>
                  <a:pt x="156749" y="5116288"/>
                </a:cubicBezTo>
                <a:cubicBezTo>
                  <a:pt x="167347" y="5072508"/>
                  <a:pt x="184838" y="5010298"/>
                  <a:pt x="191855" y="4987089"/>
                </a:cubicBezTo>
                <a:lnTo>
                  <a:pt x="219824" y="4934095"/>
                </a:lnTo>
                <a:cubicBezTo>
                  <a:pt x="223315" y="4926170"/>
                  <a:pt x="231151" y="4920904"/>
                  <a:pt x="231137" y="4903120"/>
                </a:cubicBezTo>
                <a:lnTo>
                  <a:pt x="219738" y="4827391"/>
                </a:lnTo>
                <a:cubicBezTo>
                  <a:pt x="223928" y="4818620"/>
                  <a:pt x="227939" y="4809255"/>
                  <a:pt x="231597" y="4799440"/>
                </a:cubicBezTo>
                <a:lnTo>
                  <a:pt x="233480" y="4793512"/>
                </a:lnTo>
                <a:cubicBezTo>
                  <a:pt x="233423" y="4793432"/>
                  <a:pt x="233367" y="4793351"/>
                  <a:pt x="233310" y="4793271"/>
                </a:cubicBezTo>
                <a:cubicBezTo>
                  <a:pt x="233275" y="4791711"/>
                  <a:pt x="233728" y="4789662"/>
                  <a:pt x="234882" y="4786765"/>
                </a:cubicBezTo>
                <a:lnTo>
                  <a:pt x="236914" y="4782703"/>
                </a:lnTo>
                <a:lnTo>
                  <a:pt x="246329" y="4683644"/>
                </a:lnTo>
                <a:cubicBezTo>
                  <a:pt x="256294" y="4677568"/>
                  <a:pt x="256527" y="4667288"/>
                  <a:pt x="253823" y="4655204"/>
                </a:cubicBezTo>
                <a:cubicBezTo>
                  <a:pt x="259521" y="4631796"/>
                  <a:pt x="280440" y="4574275"/>
                  <a:pt x="280514" y="4543195"/>
                </a:cubicBezTo>
                <a:cubicBezTo>
                  <a:pt x="272112" y="4519880"/>
                  <a:pt x="251340" y="4505102"/>
                  <a:pt x="254268" y="4468722"/>
                </a:cubicBezTo>
                <a:cubicBezTo>
                  <a:pt x="266696" y="4435462"/>
                  <a:pt x="236001" y="4395418"/>
                  <a:pt x="252728" y="4353998"/>
                </a:cubicBezTo>
                <a:cubicBezTo>
                  <a:pt x="256750" y="4339008"/>
                  <a:pt x="256168" y="4294115"/>
                  <a:pt x="248123" y="4286542"/>
                </a:cubicBezTo>
                <a:cubicBezTo>
                  <a:pt x="246365" y="4277371"/>
                  <a:pt x="249194" y="4266107"/>
                  <a:pt x="240584" y="4262777"/>
                </a:cubicBezTo>
                <a:cubicBezTo>
                  <a:pt x="230221" y="4256829"/>
                  <a:pt x="246153" y="4222259"/>
                  <a:pt x="233949" y="4228340"/>
                </a:cubicBezTo>
                <a:cubicBezTo>
                  <a:pt x="244865" y="4203839"/>
                  <a:pt x="223150" y="4187902"/>
                  <a:pt x="217758" y="4169004"/>
                </a:cubicBezTo>
                <a:cubicBezTo>
                  <a:pt x="228596" y="4149446"/>
                  <a:pt x="206597" y="4129080"/>
                  <a:pt x="203797" y="4086781"/>
                </a:cubicBezTo>
                <a:cubicBezTo>
                  <a:pt x="216334" y="4065199"/>
                  <a:pt x="201740" y="4058317"/>
                  <a:pt x="218344" y="4018957"/>
                </a:cubicBezTo>
                <a:cubicBezTo>
                  <a:pt x="216630" y="4017979"/>
                  <a:pt x="215034" y="4016614"/>
                  <a:pt x="213609" y="4014902"/>
                </a:cubicBezTo>
                <a:cubicBezTo>
                  <a:pt x="205325" y="4004955"/>
                  <a:pt x="204424" y="3985729"/>
                  <a:pt x="211594" y="3971964"/>
                </a:cubicBezTo>
                <a:cubicBezTo>
                  <a:pt x="233561" y="3910433"/>
                  <a:pt x="230991" y="3860613"/>
                  <a:pt x="234357" y="3812226"/>
                </a:cubicBezTo>
                <a:cubicBezTo>
                  <a:pt x="235501" y="3758242"/>
                  <a:pt x="209185" y="3801364"/>
                  <a:pt x="229596" y="3728573"/>
                </a:cubicBezTo>
                <a:cubicBezTo>
                  <a:pt x="219804" y="3724174"/>
                  <a:pt x="219047" y="3715890"/>
                  <a:pt x="223099" y="3700384"/>
                </a:cubicBezTo>
                <a:cubicBezTo>
                  <a:pt x="222942" y="3674360"/>
                  <a:pt x="199034" y="3683312"/>
                  <a:pt x="212511" y="3653063"/>
                </a:cubicBezTo>
                <a:cubicBezTo>
                  <a:pt x="207582" y="3623616"/>
                  <a:pt x="199349" y="3555881"/>
                  <a:pt x="193522" y="3523704"/>
                </a:cubicBezTo>
                <a:cubicBezTo>
                  <a:pt x="199728" y="3495169"/>
                  <a:pt x="185963" y="3494025"/>
                  <a:pt x="177551" y="3460001"/>
                </a:cubicBezTo>
                <a:cubicBezTo>
                  <a:pt x="184399" y="3442692"/>
                  <a:pt x="180138" y="3431687"/>
                  <a:pt x="172293" y="3422022"/>
                </a:cubicBezTo>
                <a:cubicBezTo>
                  <a:pt x="172567" y="3386386"/>
                  <a:pt x="159982" y="3357707"/>
                  <a:pt x="153640" y="3319632"/>
                </a:cubicBezTo>
                <a:cubicBezTo>
                  <a:pt x="117352" y="3267571"/>
                  <a:pt x="111308" y="3199530"/>
                  <a:pt x="102580" y="3174350"/>
                </a:cubicBezTo>
                <a:lnTo>
                  <a:pt x="101281" y="3168555"/>
                </a:lnTo>
                <a:cubicBezTo>
                  <a:pt x="101655" y="3163067"/>
                  <a:pt x="102030" y="3157580"/>
                  <a:pt x="102403" y="3152092"/>
                </a:cubicBezTo>
                <a:lnTo>
                  <a:pt x="103597" y="3145797"/>
                </a:lnTo>
                <a:cubicBezTo>
                  <a:pt x="104132" y="3141497"/>
                  <a:pt x="104119" y="3138691"/>
                  <a:pt x="103701" y="3136806"/>
                </a:cubicBezTo>
                <a:lnTo>
                  <a:pt x="108221" y="3088993"/>
                </a:lnTo>
                <a:cubicBezTo>
                  <a:pt x="109464" y="3064872"/>
                  <a:pt x="113188" y="3030250"/>
                  <a:pt x="111158" y="2992081"/>
                </a:cubicBezTo>
                <a:cubicBezTo>
                  <a:pt x="109031" y="2944441"/>
                  <a:pt x="104226" y="2942439"/>
                  <a:pt x="105565" y="2902844"/>
                </a:cubicBezTo>
                <a:cubicBezTo>
                  <a:pt x="107874" y="2897323"/>
                  <a:pt x="101362" y="2801618"/>
                  <a:pt x="105102" y="2797375"/>
                </a:cubicBezTo>
                <a:cubicBezTo>
                  <a:pt x="86174" y="2744941"/>
                  <a:pt x="109804" y="2750735"/>
                  <a:pt x="107241" y="2691357"/>
                </a:cubicBezTo>
                <a:cubicBezTo>
                  <a:pt x="107811" y="2665349"/>
                  <a:pt x="115946" y="2561129"/>
                  <a:pt x="145888" y="2542201"/>
                </a:cubicBezTo>
                <a:cubicBezTo>
                  <a:pt x="170455" y="2427400"/>
                  <a:pt x="123634" y="2367849"/>
                  <a:pt x="136292" y="2250554"/>
                </a:cubicBezTo>
                <a:cubicBezTo>
                  <a:pt x="110877" y="2215639"/>
                  <a:pt x="134601" y="2180816"/>
                  <a:pt x="130310" y="2141581"/>
                </a:cubicBezTo>
                <a:cubicBezTo>
                  <a:pt x="154051" y="2149219"/>
                  <a:pt x="117587" y="2094975"/>
                  <a:pt x="144587" y="2089095"/>
                </a:cubicBezTo>
                <a:cubicBezTo>
                  <a:pt x="142952" y="2082142"/>
                  <a:pt x="140513" y="2075590"/>
                  <a:pt x="137867" y="2069059"/>
                </a:cubicBezTo>
                <a:lnTo>
                  <a:pt x="136492" y="2065634"/>
                </a:lnTo>
                <a:cubicBezTo>
                  <a:pt x="136216" y="2060851"/>
                  <a:pt x="135939" y="2056067"/>
                  <a:pt x="135663" y="2051284"/>
                </a:cubicBezTo>
                <a:lnTo>
                  <a:pt x="124268" y="1960184"/>
                </a:lnTo>
                <a:cubicBezTo>
                  <a:pt x="138968" y="1926370"/>
                  <a:pt x="111716" y="1914873"/>
                  <a:pt x="131257" y="1873060"/>
                </a:cubicBezTo>
                <a:cubicBezTo>
                  <a:pt x="136329" y="1857442"/>
                  <a:pt x="139083" y="1807624"/>
                  <a:pt x="131724" y="1797311"/>
                </a:cubicBezTo>
                <a:cubicBezTo>
                  <a:pt x="130673" y="1786740"/>
                  <a:pt x="134293" y="1774954"/>
                  <a:pt x="126063" y="1769201"/>
                </a:cubicBezTo>
                <a:cubicBezTo>
                  <a:pt x="116300" y="1760126"/>
                  <a:pt x="134551" y="1725705"/>
                  <a:pt x="122085" y="1729500"/>
                </a:cubicBezTo>
                <a:cubicBezTo>
                  <a:pt x="134648" y="1705012"/>
                  <a:pt x="114449" y="1682158"/>
                  <a:pt x="110543" y="1659949"/>
                </a:cubicBezTo>
                <a:cubicBezTo>
                  <a:pt x="122664" y="1640913"/>
                  <a:pt x="102513" y="1613087"/>
                  <a:pt x="102892" y="1565607"/>
                </a:cubicBezTo>
                <a:cubicBezTo>
                  <a:pt x="116835" y="1544742"/>
                  <a:pt x="102976" y="1533616"/>
                  <a:pt x="122245" y="1494057"/>
                </a:cubicBezTo>
                <a:cubicBezTo>
                  <a:pt x="120629" y="1492563"/>
                  <a:pt x="119160" y="1490668"/>
                  <a:pt x="117883" y="1488429"/>
                </a:cubicBezTo>
                <a:cubicBezTo>
                  <a:pt x="110465" y="1475431"/>
                  <a:pt x="111002" y="1453942"/>
                  <a:pt x="119083" y="1440433"/>
                </a:cubicBezTo>
                <a:cubicBezTo>
                  <a:pt x="145274" y="1377630"/>
                  <a:pt x="146438" y="1321884"/>
                  <a:pt x="153340" y="1269148"/>
                </a:cubicBezTo>
                <a:cubicBezTo>
                  <a:pt x="158467" y="1209690"/>
                  <a:pt x="129360" y="1251077"/>
                  <a:pt x="154855" y="1175439"/>
                </a:cubicBezTo>
                <a:cubicBezTo>
                  <a:pt x="145538" y="1168218"/>
                  <a:pt x="145408" y="1158868"/>
                  <a:pt x="150548" y="1142685"/>
                </a:cubicBezTo>
                <a:cubicBezTo>
                  <a:pt x="152321" y="1113850"/>
                  <a:pt x="128121" y="1118007"/>
                  <a:pt x="143630" y="1087778"/>
                </a:cubicBezTo>
                <a:cubicBezTo>
                  <a:pt x="139451" y="1064261"/>
                  <a:pt x="125971" y="1018012"/>
                  <a:pt x="125476" y="1001580"/>
                </a:cubicBezTo>
                <a:cubicBezTo>
                  <a:pt x="123958" y="976962"/>
                  <a:pt x="134851" y="962709"/>
                  <a:pt x="134526" y="940069"/>
                </a:cubicBezTo>
                <a:cubicBezTo>
                  <a:pt x="142751" y="909988"/>
                  <a:pt x="129284" y="905409"/>
                  <a:pt x="123523" y="865739"/>
                </a:cubicBezTo>
                <a:cubicBezTo>
                  <a:pt x="131549" y="848234"/>
                  <a:pt x="128173" y="835030"/>
                  <a:pt x="121164" y="822450"/>
                </a:cubicBezTo>
                <a:cubicBezTo>
                  <a:pt x="124077" y="783082"/>
                  <a:pt x="113811" y="748321"/>
                  <a:pt x="110389" y="704665"/>
                </a:cubicBezTo>
                <a:cubicBezTo>
                  <a:pt x="120144" y="656264"/>
                  <a:pt x="99869" y="633697"/>
                  <a:pt x="96299" y="587032"/>
                </a:cubicBezTo>
                <a:cubicBezTo>
                  <a:pt x="87861" y="539988"/>
                  <a:pt x="66571" y="452493"/>
                  <a:pt x="59759" y="422399"/>
                </a:cubicBezTo>
                <a:cubicBezTo>
                  <a:pt x="62865" y="416491"/>
                  <a:pt x="59682" y="404768"/>
                  <a:pt x="55429" y="406467"/>
                </a:cubicBezTo>
                <a:cubicBezTo>
                  <a:pt x="56742" y="400038"/>
                  <a:pt x="64884" y="384166"/>
                  <a:pt x="58062" y="383409"/>
                </a:cubicBezTo>
                <a:cubicBezTo>
                  <a:pt x="57210" y="351894"/>
                  <a:pt x="61145" y="320031"/>
                  <a:pt x="69487" y="290892"/>
                </a:cubicBezTo>
                <a:cubicBezTo>
                  <a:pt x="57686" y="231306"/>
                  <a:pt x="89539" y="260845"/>
                  <a:pt x="86198" y="217175"/>
                </a:cubicBezTo>
                <a:cubicBezTo>
                  <a:pt x="72715" y="183379"/>
                  <a:pt x="83646" y="168958"/>
                  <a:pt x="74643" y="129155"/>
                </a:cubicBezTo>
                <a:cubicBezTo>
                  <a:pt x="96697" y="112411"/>
                  <a:pt x="72236" y="90977"/>
                  <a:pt x="78417" y="74202"/>
                </a:cubicBezTo>
                <a:cubicBezTo>
                  <a:pt x="59029" y="57686"/>
                  <a:pt x="81827" y="29115"/>
                  <a:pt x="94183" y="4683"/>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787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ectangle 9224">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293CB39C-5D8D-A828-2D66-4C015FC2B047}"/>
              </a:ext>
            </a:extLst>
          </p:cNvPr>
          <p:cNvSpPr>
            <a:spLocks noGrp="1"/>
          </p:cNvSpPr>
          <p:nvPr>
            <p:ph idx="1"/>
          </p:nvPr>
        </p:nvSpPr>
        <p:spPr>
          <a:xfrm>
            <a:off x="393896" y="1505245"/>
            <a:ext cx="3845609" cy="3207433"/>
          </a:xfrm>
        </p:spPr>
        <p:txBody>
          <a:bodyPr>
            <a:normAutofit/>
          </a:bodyPr>
          <a:lstStyle/>
          <a:p>
            <a:r>
              <a:rPr lang="es-MX" sz="1700" dirty="0"/>
              <a:t>Ayuda internacional </a:t>
            </a:r>
          </a:p>
          <a:p>
            <a:r>
              <a:rPr lang="es-MX" sz="1700" b="0" i="0" dirty="0">
                <a:effectLst/>
                <a:latin typeface="Arial" panose="020B0604020202020204" pitchFamily="34" charset="0"/>
                <a:cs typeface="Arial" panose="020B0604020202020204" pitchFamily="34" charset="0"/>
              </a:rPr>
              <a:t>Estados Unidos llevará a cabo una misión de ayuda militar a Pakistán  ante las inundaciones que han devastado su territorio, dijo el Comando Central de las fuerzas armadas estadounidenses.</a:t>
            </a:r>
            <a:r>
              <a:rPr lang="es-MX" sz="1700" b="1" i="0" dirty="0">
                <a:effectLst/>
                <a:latin typeface="Arial" panose="020B0604020202020204" pitchFamily="34" charset="0"/>
                <a:cs typeface="Arial" panose="020B0604020202020204" pitchFamily="34" charset="0"/>
              </a:rPr>
              <a:t> </a:t>
            </a:r>
          </a:p>
          <a:p>
            <a:r>
              <a:rPr lang="es-MX" sz="1700" b="0" i="0" dirty="0">
                <a:effectLst/>
                <a:latin typeface="Arial" panose="020B0604020202020204" pitchFamily="34" charset="0"/>
                <a:cs typeface="Arial" panose="020B0604020202020204" pitchFamily="34" charset="0"/>
              </a:rPr>
              <a:t>Por el momento, Pakistán ha recibido ayuda de China, Arabia Saudí, Qatar, Turquía, Uzbekistán y Emiratos, en otros países.</a:t>
            </a:r>
          </a:p>
          <a:p>
            <a:endParaRPr lang="es-MX" sz="1700" dirty="0">
              <a:latin typeface="Arial" panose="020B0604020202020204" pitchFamily="34" charset="0"/>
              <a:cs typeface="Arial" panose="020B0604020202020204" pitchFamily="34" charset="0"/>
            </a:endParaRPr>
          </a:p>
        </p:txBody>
      </p:sp>
      <p:pic>
        <p:nvPicPr>
          <p:cNvPr id="9218" name="Picture 2" descr="Aeropuerto de Hermosillo exenta cuotas a aviones de carga | Transporte en  México - Transporte.mx">
            <a:extLst>
              <a:ext uri="{FF2B5EF4-FFF2-40B4-BE49-F238E27FC236}">
                <a16:creationId xmlns:a16="http://schemas.microsoft.com/office/drawing/2014/main" id="{2848D544-B1D7-2BAA-1D8A-64E909F843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644" r="19128" b="1"/>
          <a:stretch/>
        </p:blipFill>
        <p:spPr bwMode="auto">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338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Libros apilados en una mesa">
            <a:extLst>
              <a:ext uri="{FF2B5EF4-FFF2-40B4-BE49-F238E27FC236}">
                <a16:creationId xmlns:a16="http://schemas.microsoft.com/office/drawing/2014/main" id="{45DADF18-B401-3432-A09C-6CC2B2FCCDBB}"/>
              </a:ext>
            </a:extLst>
          </p:cNvPr>
          <p:cNvPicPr>
            <a:picLocks noChangeAspect="1"/>
          </p:cNvPicPr>
          <p:nvPr/>
        </p:nvPicPr>
        <p:blipFill rotWithShape="1">
          <a:blip r:embed="rId2"/>
          <a:srcRect l="3935" r="1948" b="-1"/>
          <a:stretch/>
        </p:blipFill>
        <p:spPr>
          <a:xfrm>
            <a:off x="2522356" y="10"/>
            <a:ext cx="9669642" cy="6857990"/>
          </a:xfrm>
          <a:prstGeom prst="rect">
            <a:avLst/>
          </a:prstGeom>
        </p:spPr>
      </p:pic>
      <p:sp>
        <p:nvSpPr>
          <p:cNvPr id="15"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5857B80A-AE00-5FD0-3008-1E22E360F68B}"/>
              </a:ext>
            </a:extLst>
          </p:cNvPr>
          <p:cNvSpPr>
            <a:spLocks noGrp="1"/>
          </p:cNvSpPr>
          <p:nvPr>
            <p:ph idx="1"/>
          </p:nvPr>
        </p:nvSpPr>
        <p:spPr>
          <a:xfrm>
            <a:off x="838200" y="1219200"/>
            <a:ext cx="10584766" cy="2676939"/>
          </a:xfrm>
        </p:spPr>
        <p:txBody>
          <a:bodyPr>
            <a:normAutofit/>
          </a:bodyPr>
          <a:lstStyle/>
          <a:p>
            <a:r>
              <a:rPr lang="es-MX" sz="2000" dirty="0"/>
              <a:t>Bibliografía </a:t>
            </a:r>
          </a:p>
          <a:p>
            <a:r>
              <a:rPr lang="es-MX" sz="2000" dirty="0">
                <a:hlinkClick r:id="rId3"/>
              </a:rPr>
              <a:t>https://oncenoticias.digital/internacional/pakistan-se-encuentra-en-crisis-humanitaria-por-fuertes-lluvias/158971/</a:t>
            </a:r>
            <a:endParaRPr lang="es-MX" sz="2000" dirty="0"/>
          </a:p>
          <a:p>
            <a:r>
              <a:rPr lang="es-MX" sz="2000" dirty="0">
                <a:hlinkClick r:id="rId4"/>
              </a:rPr>
              <a:t>https://es.wikipedia.org/wiki/Pakist%C3%A1n</a:t>
            </a:r>
            <a:endParaRPr lang="es-MX" sz="2000" dirty="0"/>
          </a:p>
          <a:p>
            <a:r>
              <a:rPr lang="es-MX" sz="2000" dirty="0">
                <a:hlinkClick r:id="rId5"/>
              </a:rPr>
              <a:t>https://elpais.com/internacional/2022-08-27/casi-mil-muertos-en-pakistan-por-las-lluvias-torrenciales.html</a:t>
            </a:r>
            <a:endParaRPr lang="es-MX" sz="2000" dirty="0"/>
          </a:p>
          <a:p>
            <a:endParaRPr lang="es-MX" sz="2000" dirty="0"/>
          </a:p>
        </p:txBody>
      </p:sp>
    </p:spTree>
    <p:extLst>
      <p:ext uri="{BB962C8B-B14F-4D97-AF65-F5344CB8AC3E}">
        <p14:creationId xmlns:p14="http://schemas.microsoft.com/office/powerpoint/2010/main" val="278559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ED8FBFF7-8C70-F02B-30B4-7BE99FE1D1FC}"/>
              </a:ext>
            </a:extLst>
          </p:cNvPr>
          <p:cNvSpPr>
            <a:spLocks noGrp="1"/>
          </p:cNvSpPr>
          <p:nvPr>
            <p:ph idx="1"/>
          </p:nvPr>
        </p:nvSpPr>
        <p:spPr>
          <a:xfrm>
            <a:off x="2165569" y="520505"/>
            <a:ext cx="7860863" cy="5461195"/>
          </a:xfrm>
        </p:spPr>
        <p:txBody>
          <a:bodyPr anchor="t">
            <a:normAutofit lnSpcReduction="10000"/>
          </a:bodyPr>
          <a:lstStyle/>
          <a:p>
            <a:r>
              <a:rPr lang="es-MX" sz="2000" dirty="0"/>
              <a:t>Localización de Pakistán</a:t>
            </a:r>
          </a:p>
          <a:p>
            <a:r>
              <a:rPr lang="es-MX" sz="2000" b="0" i="0" dirty="0">
                <a:effectLst/>
                <a:latin typeface="Arial" panose="020B0604020202020204" pitchFamily="34" charset="0"/>
              </a:rPr>
              <a:t>Pakistán se ubica al sur del continente </a:t>
            </a:r>
            <a:r>
              <a:rPr lang="es-MX" sz="2000" dirty="0">
                <a:latin typeface="Arial" panose="020B0604020202020204" pitchFamily="34" charset="0"/>
              </a:rPr>
              <a:t>asiático </a:t>
            </a:r>
            <a:r>
              <a:rPr lang="es-MX" sz="2000" b="0" i="0" dirty="0">
                <a:effectLst/>
                <a:latin typeface="Arial" panose="020B0604020202020204" pitchFamily="34" charset="0"/>
              </a:rPr>
              <a:t> y colinda al norte con </a:t>
            </a:r>
            <a:r>
              <a:rPr lang="es-MX" sz="2000" dirty="0">
                <a:latin typeface="Arial" panose="020B0604020202020204" pitchFamily="34" charset="0"/>
              </a:rPr>
              <a:t>Tayikistán</a:t>
            </a:r>
            <a:r>
              <a:rPr lang="es-MX" sz="2000" b="0" i="0" dirty="0">
                <a:effectLst/>
                <a:latin typeface="Arial" panose="020B0604020202020204" pitchFamily="34" charset="0"/>
              </a:rPr>
              <a:t>, al noroeste con </a:t>
            </a:r>
            <a:r>
              <a:rPr lang="es-MX" sz="2000" dirty="0">
                <a:latin typeface="Arial" panose="020B0604020202020204" pitchFamily="34" charset="0"/>
              </a:rPr>
              <a:t>Afganistán</a:t>
            </a:r>
            <a:r>
              <a:rPr lang="es-MX" sz="2000" b="0" i="0" dirty="0">
                <a:effectLst/>
                <a:latin typeface="Arial" panose="020B0604020202020204" pitchFamily="34" charset="0"/>
              </a:rPr>
              <a:t>, al noreste con </a:t>
            </a:r>
            <a:r>
              <a:rPr lang="es-MX" sz="2000" dirty="0">
                <a:latin typeface="Arial" panose="020B0604020202020204" pitchFamily="34" charset="0"/>
              </a:rPr>
              <a:t>China</a:t>
            </a:r>
            <a:r>
              <a:rPr lang="es-MX" sz="2000" b="0" i="0" dirty="0">
                <a:effectLst/>
                <a:latin typeface="Arial" panose="020B0604020202020204" pitchFamily="34" charset="0"/>
              </a:rPr>
              <a:t>, al este con la </a:t>
            </a:r>
            <a:r>
              <a:rPr lang="es-MX" sz="2000" dirty="0">
                <a:latin typeface="Arial" panose="020B0604020202020204" pitchFamily="34" charset="0"/>
              </a:rPr>
              <a:t>India</a:t>
            </a:r>
            <a:r>
              <a:rPr lang="es-MX" sz="2000" b="0" i="0" dirty="0">
                <a:effectLst/>
                <a:latin typeface="Arial" panose="020B0604020202020204" pitchFamily="34" charset="0"/>
              </a:rPr>
              <a:t>, al oeste con </a:t>
            </a:r>
            <a:r>
              <a:rPr lang="es-MX" sz="2000" dirty="0">
                <a:latin typeface="Arial" panose="020B0604020202020204" pitchFamily="34" charset="0"/>
              </a:rPr>
              <a:t>Irán</a:t>
            </a:r>
            <a:r>
              <a:rPr lang="es-MX" sz="2000" b="0" i="0" dirty="0">
                <a:effectLst/>
                <a:latin typeface="Arial" panose="020B0604020202020204" pitchFamily="34" charset="0"/>
              </a:rPr>
              <a:t> y al sur con el </a:t>
            </a:r>
            <a:r>
              <a:rPr lang="es-MX" sz="2000" dirty="0">
                <a:latin typeface="Arial" panose="020B0604020202020204" pitchFamily="34" charset="0"/>
              </a:rPr>
              <a:t>océano Índico</a:t>
            </a:r>
            <a:r>
              <a:rPr lang="es-MX" sz="2000" b="0" i="0" dirty="0">
                <a:effectLst/>
                <a:latin typeface="Arial" panose="020B0604020202020204" pitchFamily="34" charset="0"/>
              </a:rPr>
              <a:t>. Su principal río es el </a:t>
            </a:r>
            <a:r>
              <a:rPr lang="es-MX" sz="2000" dirty="0">
                <a:latin typeface="Arial" panose="020B0604020202020204" pitchFamily="34" charset="0"/>
              </a:rPr>
              <a:t>Indo</a:t>
            </a:r>
            <a:r>
              <a:rPr lang="es-MX" sz="2000" b="0" i="0" dirty="0">
                <a:effectLst/>
                <a:latin typeface="Arial" panose="020B0604020202020204" pitchFamily="34" charset="0"/>
              </a:rPr>
              <a:t>, que fluye por Punjab hasta desembocar en el </a:t>
            </a:r>
            <a:r>
              <a:rPr lang="es-MX" sz="2000" dirty="0">
                <a:latin typeface="Arial" panose="020B0604020202020204" pitchFamily="34" charset="0"/>
              </a:rPr>
              <a:t>mar Arábigo</a:t>
            </a:r>
            <a:r>
              <a:rPr lang="es-MX" sz="2000" b="0" i="0" dirty="0">
                <a:effectLst/>
                <a:latin typeface="Arial" panose="020B0604020202020204" pitchFamily="34" charset="0"/>
              </a:rPr>
              <a:t>. Hacia el norte y el occidente del territorio se ubica una región montañosa, la cual alberga algunas de las cumbres más altas del mundo. El sureste pakistaní, especialmente la frontera con la India, es una región </a:t>
            </a:r>
            <a:r>
              <a:rPr lang="es-MX" sz="2000" dirty="0">
                <a:latin typeface="Arial" panose="020B0604020202020204" pitchFamily="34" charset="0"/>
              </a:rPr>
              <a:t>desértica</a:t>
            </a:r>
            <a:r>
              <a:rPr lang="es-MX" sz="2000" b="0" i="0" dirty="0">
                <a:effectLst/>
                <a:latin typeface="Arial" panose="020B0604020202020204" pitchFamily="34" charset="0"/>
              </a:rPr>
              <a:t>. El punto más alto del país es la montaña del </a:t>
            </a:r>
            <a:r>
              <a:rPr lang="es-MX" sz="2000" dirty="0">
                <a:latin typeface="Arial" panose="020B0604020202020204" pitchFamily="34" charset="0"/>
              </a:rPr>
              <a:t>K2</a:t>
            </a:r>
            <a:r>
              <a:rPr lang="es-MX" sz="2000" b="0" i="0" dirty="0">
                <a:effectLst/>
                <a:latin typeface="Arial" panose="020B0604020202020204" pitchFamily="34" charset="0"/>
              </a:rPr>
              <a:t> (monte Godwin-Austen), con 8.645 m de altitud.</a:t>
            </a:r>
          </a:p>
          <a:p>
            <a:r>
              <a:rPr lang="es-MX" sz="2000" b="0" i="0" dirty="0">
                <a:effectLst/>
                <a:latin typeface="Arial" panose="020B0604020202020204" pitchFamily="34" charset="0"/>
              </a:rPr>
              <a:t>El Índice de Riesgo Climático Global 2020 sitúa a Pakistán como el quinto país más afectado por el </a:t>
            </a:r>
            <a:r>
              <a:rPr lang="es-MX" sz="2000" dirty="0">
                <a:latin typeface="Arial" panose="020B0604020202020204" pitchFamily="34" charset="0"/>
              </a:rPr>
              <a:t>cambio climático</a:t>
            </a:r>
            <a:r>
              <a:rPr lang="es-MX" sz="2000" b="0" i="0" dirty="0">
                <a:effectLst/>
                <a:latin typeface="Arial" panose="020B0604020202020204" pitchFamily="34" charset="0"/>
              </a:rPr>
              <a:t> entre 1999 y 2018, con un aumento de las olas de calor extremas y las inundaciones. El país se ve directamente afectado por el deshielo de los glaciares del </a:t>
            </a:r>
            <a:r>
              <a:rPr lang="es-MX" sz="2000" dirty="0">
                <a:latin typeface="Arial" panose="020B0604020202020204" pitchFamily="34" charset="0"/>
              </a:rPr>
              <a:t>Himalaya</a:t>
            </a:r>
            <a:r>
              <a:rPr lang="es-MX" sz="2000" b="0" i="0" dirty="0">
                <a:effectLst/>
                <a:latin typeface="Arial" panose="020B0604020202020204" pitchFamily="34" charset="0"/>
              </a:rPr>
              <a:t>, que provoca una grave escasez de agua en algunas partes del país, así como por la deforestación. Entre 2000 y 2010, Pakistán perdió una media de 43.000 hectáreas de bosque cada año.</a:t>
            </a:r>
          </a:p>
          <a:p>
            <a:pPr marL="0" indent="0">
              <a:buNone/>
            </a:pPr>
            <a:endParaRPr lang="es-MX" sz="1500" dirty="0"/>
          </a:p>
          <a:p>
            <a:endParaRPr lang="es-MX" sz="1500" dirty="0"/>
          </a:p>
        </p:txBody>
      </p:sp>
    </p:spTree>
    <p:extLst>
      <p:ext uri="{BB962C8B-B14F-4D97-AF65-F5344CB8AC3E}">
        <p14:creationId xmlns:p14="http://schemas.microsoft.com/office/powerpoint/2010/main" val="1662971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a Corte Suprema de Pakistán ordena que se reconozca oficialmente la  existencia de un «tercer sexo» para las personas transgénero">
            <a:extLst>
              <a:ext uri="{FF2B5EF4-FFF2-40B4-BE49-F238E27FC236}">
                <a16:creationId xmlns:a16="http://schemas.microsoft.com/office/drawing/2014/main" id="{2A2F0C6A-207A-051F-ABA0-717CF937F8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30" r="1" b="1"/>
          <a:stretch/>
        </p:blipFill>
        <p:spPr bwMode="auto">
          <a:xfrm>
            <a:off x="1315279" y="104865"/>
            <a:ext cx="6618339" cy="5724939"/>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956D0D2A-B016-8945-7840-149E6E6E00F1}"/>
              </a:ext>
            </a:extLst>
          </p:cNvPr>
          <p:cNvSpPr/>
          <p:nvPr/>
        </p:nvSpPr>
        <p:spPr>
          <a:xfrm>
            <a:off x="1171446" y="5866103"/>
            <a:ext cx="1553247" cy="307777"/>
          </a:xfrm>
          <a:prstGeom prst="rect">
            <a:avLst/>
          </a:prstGeom>
          <a:noFill/>
        </p:spPr>
        <p:txBody>
          <a:bodyPr wrap="none" lIns="91440" tIns="45720" rIns="91440" bIns="45720">
            <a:spAutoFit/>
          </a:bodyPr>
          <a:lstStyle/>
          <a:p>
            <a:pPr algn="ctr"/>
            <a:r>
              <a:rPr lang="es-ES" sz="1400" dirty="0">
                <a:ln w="0"/>
                <a:effectLst>
                  <a:outerShdw blurRad="38100" dist="19050" dir="2700000" algn="tl" rotWithShape="0">
                    <a:schemeClr val="dk1">
                      <a:alpha val="40000"/>
                    </a:schemeClr>
                  </a:outerShdw>
                </a:effectLst>
              </a:rPr>
              <a:t>Fuente: Wikipedia </a:t>
            </a:r>
            <a:endParaRPr lang="es-ES" sz="1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9186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Mapamundi Ilustrado Con La Forma De País Seleccionada De Pakistán Fotos,  Retratos, Imágenes Y Fotografía De Archivo Libres De Derecho. Image  72458281.">
            <a:extLst>
              <a:ext uri="{FF2B5EF4-FFF2-40B4-BE49-F238E27FC236}">
                <a16:creationId xmlns:a16="http://schemas.microsoft.com/office/drawing/2014/main" id="{811FE10C-950C-3DE0-279C-084FA51EACB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542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87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24BD77F3-25B9-5FA5-214E-CD5C148AA2B8}"/>
              </a:ext>
            </a:extLst>
          </p:cNvPr>
          <p:cNvSpPr>
            <a:spLocks noGrp="1"/>
          </p:cNvSpPr>
          <p:nvPr>
            <p:ph idx="1"/>
          </p:nvPr>
        </p:nvSpPr>
        <p:spPr>
          <a:xfrm>
            <a:off x="309489" y="844062"/>
            <a:ext cx="4681485" cy="5285027"/>
          </a:xfrm>
        </p:spPr>
        <p:txBody>
          <a:bodyPr>
            <a:normAutofit/>
          </a:bodyPr>
          <a:lstStyle/>
          <a:p>
            <a:r>
              <a:rPr lang="es-MX" sz="2000" dirty="0"/>
              <a:t>Economía</a:t>
            </a:r>
            <a:r>
              <a:rPr lang="es-MX" sz="1600" dirty="0"/>
              <a:t> </a:t>
            </a:r>
          </a:p>
          <a:p>
            <a:pPr algn="just"/>
            <a:r>
              <a:rPr lang="es-MX" sz="1600" b="0" i="0" dirty="0">
                <a:effectLst/>
                <a:latin typeface="Arial" panose="020B0604020202020204" pitchFamily="34" charset="0"/>
              </a:rPr>
              <a:t>Pakistán es un país en vías de desarrollo que ha tenido que enfrentar numerosos problemas políticos y económicos. Aunque era un país muy pobre en 1947, su tasa de crecimiento ha sido superior a la media mundial en las cuatro décadas posteriores, pero políticas imprudentes condujeron a una recesión a finales de los años noventa. Recientemente, las amplias reformas económicas han generado una economía más segura vista desde inversores extranjeros y ha acelerado el crecimiento sobre todo en el </a:t>
            </a:r>
            <a:r>
              <a:rPr lang="es-MX" sz="1600" dirty="0">
                <a:latin typeface="Arial" panose="020B0604020202020204" pitchFamily="34" charset="0"/>
              </a:rPr>
              <a:t>sector secundario</a:t>
            </a:r>
            <a:r>
              <a:rPr lang="es-MX" sz="1600" b="0" i="0" dirty="0">
                <a:effectLst/>
                <a:latin typeface="Arial" panose="020B0604020202020204" pitchFamily="34" charset="0"/>
              </a:rPr>
              <a:t> y el </a:t>
            </a:r>
            <a:r>
              <a:rPr lang="es-MX" sz="1600" dirty="0">
                <a:latin typeface="Arial" panose="020B0604020202020204" pitchFamily="34" charset="0"/>
              </a:rPr>
              <a:t>sector terciario</a:t>
            </a:r>
            <a:r>
              <a:rPr lang="es-MX" sz="1600" b="0" i="0" dirty="0">
                <a:effectLst/>
                <a:latin typeface="Arial" panose="020B0604020202020204" pitchFamily="34" charset="0"/>
              </a:rPr>
              <a:t>. Ha habido grandes mejoras en su mercado de valores y una mejora y fortalecimiento de su moneda.</a:t>
            </a:r>
            <a:endParaRPr lang="es-MX" sz="1600" dirty="0"/>
          </a:p>
        </p:txBody>
      </p:sp>
      <p:pic>
        <p:nvPicPr>
          <p:cNvPr id="3074" name="Picture 2">
            <a:extLst>
              <a:ext uri="{FF2B5EF4-FFF2-40B4-BE49-F238E27FC236}">
                <a16:creationId xmlns:a16="http://schemas.microsoft.com/office/drawing/2014/main" id="{6A769D8C-D6CC-C7FA-99E9-3FEC3EBA2B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22" r="2" b="2"/>
          <a:stretch/>
        </p:blipFill>
        <p:spPr bwMode="auto">
          <a:xfrm>
            <a:off x="5183500" y="844063"/>
            <a:ext cx="6506752" cy="4740812"/>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1FB9B60B-388A-38E8-042F-A5E9EBEB75AF}"/>
              </a:ext>
            </a:extLst>
          </p:cNvPr>
          <p:cNvSpPr/>
          <p:nvPr/>
        </p:nvSpPr>
        <p:spPr>
          <a:xfrm>
            <a:off x="5183500" y="5584875"/>
            <a:ext cx="1243866" cy="307777"/>
          </a:xfrm>
          <a:prstGeom prst="rect">
            <a:avLst/>
          </a:prstGeom>
          <a:noFill/>
        </p:spPr>
        <p:txBody>
          <a:bodyPr wrap="none" lIns="91440" tIns="45720" rIns="91440" bIns="45720">
            <a:spAutoFit/>
          </a:bodyPr>
          <a:lstStyle/>
          <a:p>
            <a:pPr algn="ctr"/>
            <a:r>
              <a:rPr lang="es-ES" sz="1400" dirty="0">
                <a:ln w="0"/>
                <a:effectLst>
                  <a:outerShdw blurRad="38100" dist="19050" dir="2700000" algn="tl" rotWithShape="0">
                    <a:schemeClr val="dk1">
                      <a:alpha val="40000"/>
                    </a:schemeClr>
                  </a:outerShdw>
                </a:effectLst>
              </a:rPr>
              <a:t>Fuente: El país</a:t>
            </a:r>
            <a:endParaRPr lang="es-ES" sz="1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9212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39" name="Rectangle 413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41" name="Group 4140">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4142"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143"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2A3EE2D1-2DFC-EC4E-3A4A-B335AAB624EC}"/>
              </a:ext>
            </a:extLst>
          </p:cNvPr>
          <p:cNvSpPr>
            <a:spLocks noGrp="1"/>
          </p:cNvSpPr>
          <p:nvPr>
            <p:ph idx="1"/>
          </p:nvPr>
        </p:nvSpPr>
        <p:spPr>
          <a:xfrm>
            <a:off x="0" y="1617681"/>
            <a:ext cx="4545524" cy="4721669"/>
          </a:xfrm>
        </p:spPr>
        <p:txBody>
          <a:bodyPr anchor="t">
            <a:normAutofit/>
          </a:bodyPr>
          <a:lstStyle/>
          <a:p>
            <a:pPr algn="just"/>
            <a:r>
              <a:rPr lang="es-MX" sz="1400" b="0" i="0" dirty="0">
                <a:effectLst/>
                <a:latin typeface="Arial" panose="020B0604020202020204" pitchFamily="34" charset="0"/>
              </a:rPr>
              <a:t>4 productor de la industria textil </a:t>
            </a:r>
          </a:p>
          <a:p>
            <a:pPr algn="just"/>
            <a:r>
              <a:rPr lang="es-MX" sz="1400" b="0" i="0" dirty="0">
                <a:effectLst/>
                <a:latin typeface="Arial" panose="020B0604020202020204" pitchFamily="34" charset="0"/>
              </a:rPr>
              <a:t>La </a:t>
            </a:r>
            <a:r>
              <a:rPr lang="es-MX" sz="1400" dirty="0">
                <a:latin typeface="Arial" panose="020B0604020202020204" pitchFamily="34" charset="0"/>
              </a:rPr>
              <a:t>Industria textil</a:t>
            </a:r>
            <a:r>
              <a:rPr lang="es-MX" sz="1400" b="0" i="0" dirty="0">
                <a:effectLst/>
                <a:latin typeface="Arial" panose="020B0604020202020204" pitchFamily="34" charset="0"/>
              </a:rPr>
              <a:t> representa el 70 % de las exportaciones de Pakistán, pero las condiciones de trabajo de los trabajadores son deplorables. Los pequeños talleres de manufactura generalmente no firman contratos de trabajo, no respetan el salario mínimo y a veces emplean a niños. Las violaciones de la legislación laboral también se producen entre los principales subcontratistas de marcas internacionales, donde los trabajadores pueden ser golpeados, insultados por sus superiores o pagados por debajo del salario mínimo. Las fábricas no cumplen con las normas de seguridad, lo que conduce a accidentes: en 2012, 255 trabajadores murieron en un incendio en una fábrica de </a:t>
            </a:r>
            <a:r>
              <a:rPr lang="es-MX" sz="1400" dirty="0">
                <a:latin typeface="Arial" panose="020B0604020202020204" pitchFamily="34" charset="0"/>
              </a:rPr>
              <a:t>Karachi</a:t>
            </a:r>
            <a:r>
              <a:rPr lang="es-MX" sz="1400" b="0" i="0" dirty="0">
                <a:effectLst/>
                <a:latin typeface="Arial" panose="020B0604020202020204" pitchFamily="34" charset="0"/>
              </a:rPr>
              <a:t>. Con 547 inspectores de trabajo en Pakistán supervisando las 300.000 fábricas del país, industria textil está fuera de control. Los trabajadores tampoco están protegidos por los sindicatos, que están prohibidos en las zonas industriales de exportación. En otros lugares, "los trabajadores que participan en la creación de sindicatos son víctimas de violencia, intimidación, amenazas o despidos“ </a:t>
            </a:r>
          </a:p>
          <a:p>
            <a:endParaRPr lang="es-MX" sz="800" dirty="0"/>
          </a:p>
        </p:txBody>
      </p:sp>
      <p:pic>
        <p:nvPicPr>
          <p:cNvPr id="4098" name="Picture 2" descr="Pakistán: nuevo paquete de ayudas para reivindicarse como 'hub' textil |  Modaes">
            <a:extLst>
              <a:ext uri="{FF2B5EF4-FFF2-40B4-BE49-F238E27FC236}">
                <a16:creationId xmlns:a16="http://schemas.microsoft.com/office/drawing/2014/main" id="{80710F93-69D3-DB46-5719-609C0C7147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429" r="29626" b="-1"/>
          <a:stretch/>
        </p:blipFill>
        <p:spPr bwMode="auto">
          <a:xfrm>
            <a:off x="4636963" y="1"/>
            <a:ext cx="3731799" cy="312751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Karachi. 27 Nov, 2019. Los obreros trabajan en una fábrica de prendas de  vestir en la meridional ciudad portuaria pakistaní de Karachi, el 27 de  noviembre, 2019. Según el gobierno paquistaní, la">
            <a:extLst>
              <a:ext uri="{FF2B5EF4-FFF2-40B4-BE49-F238E27FC236}">
                <a16:creationId xmlns:a16="http://schemas.microsoft.com/office/drawing/2014/main" id="{314931FA-C32C-ED2C-902D-E211227ADE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62" r="9068" b="2"/>
          <a:stretch/>
        </p:blipFill>
        <p:spPr bwMode="auto">
          <a:xfrm>
            <a:off x="8460201" y="10"/>
            <a:ext cx="3731799" cy="312750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xplotación laboral en la industria textil, ¿qué va a pasar?">
            <a:extLst>
              <a:ext uri="{FF2B5EF4-FFF2-40B4-BE49-F238E27FC236}">
                <a16:creationId xmlns:a16="http://schemas.microsoft.com/office/drawing/2014/main" id="{597DC4CA-F341-E27E-A7CF-CC23C98CA0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321" r="-2" b="11107"/>
          <a:stretch/>
        </p:blipFill>
        <p:spPr bwMode="auto">
          <a:xfrm>
            <a:off x="4639056" y="3222929"/>
            <a:ext cx="7552944" cy="286463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47C82169-A1AC-1573-21B3-5B24B9B9207D}"/>
              </a:ext>
            </a:extLst>
          </p:cNvPr>
          <p:cNvSpPr/>
          <p:nvPr/>
        </p:nvSpPr>
        <p:spPr>
          <a:xfrm>
            <a:off x="4636963" y="6087559"/>
            <a:ext cx="1553247" cy="307777"/>
          </a:xfrm>
          <a:prstGeom prst="rect">
            <a:avLst/>
          </a:prstGeom>
          <a:noFill/>
        </p:spPr>
        <p:txBody>
          <a:bodyPr wrap="none" lIns="91440" tIns="45720" rIns="91440" bIns="45720">
            <a:spAutoFit/>
          </a:bodyPr>
          <a:lstStyle/>
          <a:p>
            <a:pPr algn="ctr"/>
            <a:r>
              <a:rPr lang="es-ES" sz="1400" dirty="0">
                <a:ln w="0"/>
                <a:effectLst>
                  <a:outerShdw blurRad="38100" dist="19050" dir="2700000" algn="tl" rotWithShape="0">
                    <a:schemeClr val="dk1">
                      <a:alpha val="40000"/>
                    </a:schemeClr>
                  </a:outerShdw>
                </a:effectLst>
              </a:rPr>
              <a:t>Fuente: Wikipedia </a:t>
            </a:r>
            <a:endParaRPr lang="es-ES" sz="1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80751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57" name="Rectangle 5146">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A757D2AC-064D-E486-9B84-F5CF464EF77C}"/>
              </a:ext>
            </a:extLst>
          </p:cNvPr>
          <p:cNvSpPr>
            <a:spLocks noGrp="1"/>
          </p:cNvSpPr>
          <p:nvPr>
            <p:ph idx="1"/>
          </p:nvPr>
        </p:nvSpPr>
        <p:spPr>
          <a:xfrm>
            <a:off x="198822" y="323557"/>
            <a:ext cx="5592378" cy="6289278"/>
          </a:xfrm>
        </p:spPr>
        <p:txBody>
          <a:bodyPr>
            <a:normAutofit/>
          </a:bodyPr>
          <a:lstStyle/>
          <a:p>
            <a:pPr algn="just"/>
            <a:r>
              <a:rPr lang="es-MX" sz="1600" dirty="0"/>
              <a:t>Demografía</a:t>
            </a:r>
          </a:p>
          <a:p>
            <a:pPr algn="just"/>
            <a:r>
              <a:rPr lang="es-MX" sz="1600" dirty="0"/>
              <a:t> </a:t>
            </a:r>
            <a:r>
              <a:rPr lang="es-MX" sz="1600" b="0" i="0" dirty="0">
                <a:effectLst/>
                <a:latin typeface="Arial" panose="020B0604020202020204" pitchFamily="34" charset="0"/>
              </a:rPr>
              <a:t>Al año 2020, Pakistán es el quinto país más poblado del mundo, con un total del 2.8% de la población mundial. En el Censo del 2017 en los resultados provisorios se estimó un total de aproximadamente 207.8 millones de habitantes.</a:t>
            </a:r>
            <a:r>
              <a:rPr lang="es-MX" sz="1600" b="0" i="0" u="none" strike="noStrike" baseline="30000" dirty="0">
                <a:effectLst/>
                <a:latin typeface="Arial" panose="020B0604020202020204" pitchFamily="34" charset="0"/>
                <a:hlinkClick r:id="rId2">
                  <a:extLst>
                    <a:ext uri="{A12FA001-AC4F-418D-AE19-62706E023703}">
                      <ahyp:hlinkClr xmlns:ahyp="http://schemas.microsoft.com/office/drawing/2018/hyperlinkcolor" val="tx"/>
                    </a:ext>
                  </a:extLst>
                </a:hlinkClick>
              </a:rPr>
              <a:t>51</a:t>
            </a:r>
            <a:r>
              <a:rPr lang="es-MX" sz="1600" b="0" i="0" dirty="0">
                <a:effectLst/>
                <a:latin typeface="Arial" panose="020B0604020202020204" pitchFamily="34" charset="0"/>
              </a:rPr>
              <a:t>​ La esperanza de vida es de 63 a 70 años. El 62,13 % de la población está alfabetizada. El promedio de hijos por mujer es de 3,56.</a:t>
            </a:r>
          </a:p>
          <a:p>
            <a:pPr algn="just"/>
            <a:r>
              <a:rPr lang="es-MX" sz="1600" b="0" i="0" dirty="0">
                <a:effectLst/>
                <a:latin typeface="Arial" panose="020B0604020202020204" pitchFamily="34" charset="0"/>
              </a:rPr>
              <a:t>Pakistán es un país multilingüe, multiétnico y multicultural. La población está dividida en un gran número de grupos étnicos. En 2017, los tres grupos etnolingüísticos más grandes del país eran los </a:t>
            </a:r>
            <a:r>
              <a:rPr lang="es-MX" sz="1600" dirty="0">
                <a:latin typeface="Arial" panose="020B0604020202020204" pitchFamily="34" charset="0"/>
              </a:rPr>
              <a:t>panyabíes</a:t>
            </a:r>
            <a:r>
              <a:rPr lang="es-MX" sz="1600" b="0" i="0" dirty="0">
                <a:effectLst/>
                <a:latin typeface="Arial" panose="020B0604020202020204" pitchFamily="34" charset="0"/>
              </a:rPr>
              <a:t> (representando el 38,8% de la población total), los </a:t>
            </a:r>
            <a:r>
              <a:rPr lang="es-MX" sz="1600" dirty="0">
                <a:latin typeface="Arial" panose="020B0604020202020204" pitchFamily="34" charset="0"/>
              </a:rPr>
              <a:t>pastunes</a:t>
            </a:r>
            <a:r>
              <a:rPr lang="es-MX" sz="1600" b="0" i="0" dirty="0">
                <a:effectLst/>
                <a:latin typeface="Arial" panose="020B0604020202020204" pitchFamily="34" charset="0"/>
              </a:rPr>
              <a:t> (18,2%) y los </a:t>
            </a:r>
            <a:r>
              <a:rPr lang="es-MX" sz="1600" dirty="0">
                <a:latin typeface="Arial" panose="020B0604020202020204" pitchFamily="34" charset="0"/>
              </a:rPr>
              <a:t>sindis</a:t>
            </a:r>
            <a:r>
              <a:rPr lang="es-MX" sz="1600" b="0" i="0" dirty="0">
                <a:effectLst/>
                <a:latin typeface="Arial" panose="020B0604020202020204" pitchFamily="34" charset="0"/>
              </a:rPr>
              <a:t> (14,6%)</a:t>
            </a:r>
            <a:endParaRPr lang="es-MX" sz="1600" dirty="0">
              <a:latin typeface="Arial" panose="020B0604020202020204" pitchFamily="34" charset="0"/>
            </a:endParaRPr>
          </a:p>
          <a:p>
            <a:pPr algn="just"/>
            <a:r>
              <a:rPr lang="es-MX" sz="1600" b="0" i="0" dirty="0">
                <a:effectLst/>
                <a:latin typeface="Arial" panose="020B0604020202020204" pitchFamily="34" charset="0"/>
              </a:rPr>
              <a:t>El </a:t>
            </a:r>
            <a:r>
              <a:rPr lang="es-MX" sz="1600" dirty="0">
                <a:latin typeface="Arial" panose="020B0604020202020204" pitchFamily="34" charset="0"/>
              </a:rPr>
              <a:t>urdu</a:t>
            </a:r>
            <a:r>
              <a:rPr lang="es-MX" sz="1600" b="0" i="0" dirty="0">
                <a:effectLst/>
                <a:latin typeface="Arial" panose="020B0604020202020204" pitchFamily="34" charset="0"/>
              </a:rPr>
              <a:t> es el </a:t>
            </a:r>
            <a:r>
              <a:rPr lang="es-MX" sz="1600" dirty="0">
                <a:latin typeface="Arial" panose="020B0604020202020204" pitchFamily="34" charset="0"/>
              </a:rPr>
              <a:t>idioma nacional</a:t>
            </a:r>
            <a:r>
              <a:rPr lang="es-MX" sz="1600" b="0" i="0" dirty="0">
                <a:effectLst/>
                <a:latin typeface="Arial" panose="020B0604020202020204" pitchFamily="34" charset="0"/>
              </a:rPr>
              <a:t> y la </a:t>
            </a:r>
            <a:r>
              <a:rPr lang="es-MX" sz="1600" dirty="0">
                <a:latin typeface="Arial" panose="020B0604020202020204" pitchFamily="34" charset="0"/>
              </a:rPr>
              <a:t>lengua franca</a:t>
            </a:r>
            <a:r>
              <a:rPr lang="es-MX" sz="1600" b="0" i="0" dirty="0">
                <a:effectLst/>
                <a:latin typeface="Arial" panose="020B0604020202020204" pitchFamily="34" charset="0"/>
              </a:rPr>
              <a:t> de Pakistán y, aunque comparte estatus oficial con el </a:t>
            </a:r>
            <a:r>
              <a:rPr lang="es-MX" sz="1600" dirty="0">
                <a:latin typeface="Arial" panose="020B0604020202020204" pitchFamily="34" charset="0"/>
              </a:rPr>
              <a:t>inglés</a:t>
            </a:r>
            <a:r>
              <a:rPr lang="es-MX" sz="1600" b="0" i="0" dirty="0">
                <a:effectLst/>
                <a:latin typeface="Arial" panose="020B0604020202020204" pitchFamily="34" charset="0"/>
              </a:rPr>
              <a:t>, es el idioma preferido y dominante utilizado para la intercomunicación entre diferentes grupos étnicos. Los diversos grupos etnolingüísticos de Pakistán hablan numerosos idiomas regionales como primeros idiomas</a:t>
            </a:r>
          </a:p>
          <a:p>
            <a:pPr algn="just"/>
            <a:r>
              <a:rPr lang="es-MX" sz="1600" dirty="0">
                <a:latin typeface="Arial" panose="020B0604020202020204" pitchFamily="34" charset="0"/>
              </a:rPr>
              <a:t>Ethnologue</a:t>
            </a:r>
            <a:r>
              <a:rPr lang="es-MX" sz="1600" b="0" i="0" dirty="0">
                <a:effectLst/>
                <a:latin typeface="Arial" panose="020B0604020202020204" pitchFamily="34" charset="0"/>
              </a:rPr>
              <a:t> enumera 74 idiomas en Pakistán. De estos, 66 son 'indígenas' y 8 'no indígenas'. En términos de su vitalidad, 7 están clasificados como 'institucionales', 17 están 'en desarrollo', 37 son 'vigorosos', 10 están 'en problemas' y 3 están 'muriendo’.</a:t>
            </a:r>
          </a:p>
          <a:p>
            <a:endParaRPr lang="es-MX" sz="1100" dirty="0"/>
          </a:p>
        </p:txBody>
      </p:sp>
      <p:pic>
        <p:nvPicPr>
          <p:cNvPr id="5131" name="Picture 11" descr="🇵🇰 Idioma de Pakistán ▷ Lenguas oficiales de los pakistanís">
            <a:extLst>
              <a:ext uri="{FF2B5EF4-FFF2-40B4-BE49-F238E27FC236}">
                <a16:creationId xmlns:a16="http://schemas.microsoft.com/office/drawing/2014/main" id="{4795E55F-390A-B8FC-B7A7-C6C82FB32D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58608" y="111927"/>
            <a:ext cx="5102087" cy="3168155"/>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a:extLst>
              <a:ext uri="{FF2B5EF4-FFF2-40B4-BE49-F238E27FC236}">
                <a16:creationId xmlns:a16="http://schemas.microsoft.com/office/drawing/2014/main" id="{3525B202-0C4D-C78F-1478-42613C1A307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58608" y="3577917"/>
            <a:ext cx="5234571" cy="3034917"/>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62A1D821-AEAB-376E-BE6D-44F947451D5B}"/>
              </a:ext>
            </a:extLst>
          </p:cNvPr>
          <p:cNvSpPr/>
          <p:nvPr/>
        </p:nvSpPr>
        <p:spPr>
          <a:xfrm>
            <a:off x="6720320" y="3238120"/>
            <a:ext cx="1513170" cy="307777"/>
          </a:xfrm>
          <a:prstGeom prst="rect">
            <a:avLst/>
          </a:prstGeom>
          <a:noFill/>
        </p:spPr>
        <p:txBody>
          <a:bodyPr wrap="none" lIns="91440" tIns="45720" rIns="91440" bIns="45720">
            <a:spAutoFit/>
          </a:bodyPr>
          <a:lstStyle/>
          <a:p>
            <a:pPr algn="ctr"/>
            <a:r>
              <a:rPr lang="es-ES" sz="1400" dirty="0">
                <a:ln w="0"/>
                <a:effectLst>
                  <a:outerShdw blurRad="38100" dist="19050" dir="2700000" algn="tl" rotWithShape="0">
                    <a:schemeClr val="dk1">
                      <a:alpha val="40000"/>
                    </a:schemeClr>
                  </a:outerShdw>
                </a:effectLst>
              </a:rPr>
              <a:t>Fuente: Wikipedia</a:t>
            </a:r>
            <a:endParaRPr lang="es-ES" sz="1400" b="0" cap="none" spc="0" dirty="0">
              <a:ln w="0"/>
              <a:solidFill>
                <a:schemeClr val="tx1"/>
              </a:solidFill>
              <a:effectLst>
                <a:outerShdw blurRad="38100" dist="19050" dir="2700000" algn="tl" rotWithShape="0">
                  <a:schemeClr val="dk1">
                    <a:alpha val="40000"/>
                  </a:schemeClr>
                </a:outerShdw>
              </a:effectLst>
            </a:endParaRPr>
          </a:p>
        </p:txBody>
      </p:sp>
      <p:sp>
        <p:nvSpPr>
          <p:cNvPr id="8" name="CuadroTexto 7">
            <a:extLst>
              <a:ext uri="{FF2B5EF4-FFF2-40B4-BE49-F238E27FC236}">
                <a16:creationId xmlns:a16="http://schemas.microsoft.com/office/drawing/2014/main" id="{B9FC0AA1-D763-7062-E2AA-551593F476AD}"/>
              </a:ext>
            </a:extLst>
          </p:cNvPr>
          <p:cNvSpPr txBox="1"/>
          <p:nvPr/>
        </p:nvSpPr>
        <p:spPr>
          <a:xfrm>
            <a:off x="4545496" y="6545252"/>
            <a:ext cx="6096000" cy="307777"/>
          </a:xfrm>
          <a:prstGeom prst="rect">
            <a:avLst/>
          </a:prstGeom>
          <a:noFill/>
        </p:spPr>
        <p:txBody>
          <a:bodyPr wrap="square">
            <a:spAutoFit/>
          </a:bodyPr>
          <a:lstStyle/>
          <a:p>
            <a:pPr algn="ctr"/>
            <a:r>
              <a:rPr lang="es-ES" sz="1400" dirty="0">
                <a:ln w="0"/>
                <a:effectLst>
                  <a:outerShdw blurRad="38100" dist="19050" dir="2700000" algn="tl" rotWithShape="0">
                    <a:schemeClr val="dk1">
                      <a:alpha val="40000"/>
                    </a:schemeClr>
                  </a:outerShdw>
                </a:effectLst>
              </a:rPr>
              <a:t>Fuente: Wikipedia</a:t>
            </a:r>
            <a:endParaRPr lang="es-ES" sz="1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90187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5" name="Rectangle 615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43BB368-864F-0235-DE41-B1045624C3C9}"/>
              </a:ext>
            </a:extLst>
          </p:cNvPr>
          <p:cNvSpPr>
            <a:spLocks noGrp="1"/>
          </p:cNvSpPr>
          <p:nvPr>
            <p:ph idx="1"/>
          </p:nvPr>
        </p:nvSpPr>
        <p:spPr>
          <a:xfrm>
            <a:off x="112542" y="590844"/>
            <a:ext cx="5962785" cy="5586120"/>
          </a:xfrm>
        </p:spPr>
        <p:txBody>
          <a:bodyPr>
            <a:normAutofit/>
          </a:bodyPr>
          <a:lstStyle/>
          <a:p>
            <a:pPr algn="just"/>
            <a:r>
              <a:rPr lang="es-MX" sz="2400" dirty="0"/>
              <a:t>Lluvias</a:t>
            </a:r>
          </a:p>
          <a:p>
            <a:pPr algn="just"/>
            <a:r>
              <a:rPr lang="es-MX" sz="2400" b="0" i="0" dirty="0">
                <a:effectLst/>
                <a:latin typeface="MajritTxRoman"/>
              </a:rPr>
              <a:t>El monzón de 2022 está siendo especialmente devastador en Pakistán. Desde el principio de la temporada de lluvias, el 14 de junio, 982 personas han muerto (de las que 316 son niños), más de 3.000 kilómetros de carreteras y más de 680.000 viviendas se han visto afectadas, según datos de la Autoridad Nacional de Gestión de Desastres (NDMA, en sus siglas en inglés). La NDMA estimó el viernes que 4,2 millones de personas (un 2% de la población) se habían visto “afectadas” por las inundaciones. “La magnitud de la calamidad es mayor de lo que estimábamos”.</a:t>
            </a:r>
          </a:p>
          <a:p>
            <a:endParaRPr lang="es-MX" sz="1700" dirty="0"/>
          </a:p>
        </p:txBody>
      </p:sp>
      <p:pic>
        <p:nvPicPr>
          <p:cNvPr id="6146" name="Picture 2" descr="Pakistán, aumentan a 92 los muertos por las lluvias - EFEverde">
            <a:extLst>
              <a:ext uri="{FF2B5EF4-FFF2-40B4-BE49-F238E27FC236}">
                <a16:creationId xmlns:a16="http://schemas.microsoft.com/office/drawing/2014/main" id="{F84178D6-656E-613E-9F33-83DFBF3BE0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60" r="21603" b="-1"/>
          <a:stretch/>
        </p:blipFill>
        <p:spPr bwMode="auto">
          <a:xfrm>
            <a:off x="6229215" y="128970"/>
            <a:ext cx="5962785" cy="6729029"/>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62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02D042F-CE08-842C-7D8A-95B9D9D478CB}"/>
              </a:ext>
            </a:extLst>
          </p:cNvPr>
          <p:cNvSpPr>
            <a:spLocks noGrp="1"/>
          </p:cNvSpPr>
          <p:nvPr>
            <p:ph idx="1"/>
          </p:nvPr>
        </p:nvSpPr>
        <p:spPr>
          <a:xfrm>
            <a:off x="172278" y="251790"/>
            <a:ext cx="11847444" cy="6440557"/>
          </a:xfrm>
        </p:spPr>
        <p:txBody>
          <a:bodyPr/>
          <a:lstStyle/>
          <a:p>
            <a:r>
              <a:rPr lang="es-MX" dirty="0">
                <a:latin typeface="CNNSans-Light"/>
              </a:rPr>
              <a:t>Inundaciones </a:t>
            </a:r>
          </a:p>
          <a:p>
            <a:r>
              <a:rPr lang="es-MX" dirty="0">
                <a:latin typeface="CNNSans-Light"/>
              </a:rPr>
              <a:t>Más de 1.100 muertos y millones de afectados dejan las inundaciones desde junio en Pakistán</a:t>
            </a:r>
            <a:r>
              <a:rPr lang="es-MX" b="0" i="0" dirty="0">
                <a:solidFill>
                  <a:srgbClr val="333333"/>
                </a:solidFill>
                <a:effectLst/>
                <a:latin typeface="CNNSans-Light"/>
              </a:rPr>
              <a:t>. El agua cubrió hectáreas de cultivos y acabó con cientos de miles de cabezas de ganado, lo cual lleva también a una escasez de alimentos.</a:t>
            </a:r>
          </a:p>
          <a:p>
            <a:endParaRPr lang="es-MX" b="0" i="0" dirty="0">
              <a:solidFill>
                <a:srgbClr val="333333"/>
              </a:solidFill>
              <a:effectLst/>
              <a:latin typeface="CNNSans-Light"/>
            </a:endParaRPr>
          </a:p>
          <a:p>
            <a:r>
              <a:rPr lang="es-MX" dirty="0">
                <a:hlinkClick r:id="rId2"/>
              </a:rPr>
              <a:t>https://www.youtube.com/watch?v=_2KL9i4AjvI</a:t>
            </a:r>
            <a:endParaRPr lang="es-MX" dirty="0">
              <a:solidFill>
                <a:srgbClr val="333333"/>
              </a:solidFill>
              <a:latin typeface="CNNSans-Light"/>
            </a:endParaRPr>
          </a:p>
          <a:p>
            <a:endParaRPr lang="es-MX" dirty="0"/>
          </a:p>
        </p:txBody>
      </p:sp>
    </p:spTree>
    <p:extLst>
      <p:ext uri="{BB962C8B-B14F-4D97-AF65-F5344CB8AC3E}">
        <p14:creationId xmlns:p14="http://schemas.microsoft.com/office/powerpoint/2010/main" val="323832097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1248</Words>
  <Application>Microsoft Office PowerPoint</Application>
  <PresentationFormat>Panorámica</PresentationFormat>
  <Paragraphs>42</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Calibri Light</vt:lpstr>
      <vt:lpstr>CNNSans-Light</vt:lpstr>
      <vt:lpstr>MajritTxRoman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LORENZO CORTEZ DIAZ</dc:creator>
  <cp:lastModifiedBy>LORENZO CORTEZ DIAZ</cp:lastModifiedBy>
  <cp:revision>1</cp:revision>
  <dcterms:created xsi:type="dcterms:W3CDTF">2022-09-06T16:32:45Z</dcterms:created>
  <dcterms:modified xsi:type="dcterms:W3CDTF">2022-09-06T20:59:54Z</dcterms:modified>
</cp:coreProperties>
</file>