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228977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307797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701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3514121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1521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690037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214958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208002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242722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68E83-F048-4706-8A49-B4B98CA2CAFF}" type="datetimeFigureOut">
              <a:rPr lang="en-PH" smtClean="0"/>
              <a:t>01/04/2021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9530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C68E83-F048-4706-8A49-B4B98CA2CAFF}" type="datetimeFigureOut">
              <a:rPr lang="en-PH" smtClean="0"/>
              <a:t>01/04/2021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396776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C68E83-F048-4706-8A49-B4B98CA2CAFF}" type="datetimeFigureOut">
              <a:rPr lang="en-PH" smtClean="0"/>
              <a:t>01/04/2021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315544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C68E83-F048-4706-8A49-B4B98CA2CAFF}" type="datetimeFigureOut">
              <a:rPr lang="en-PH" smtClean="0"/>
              <a:t>01/04/2021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159153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68E83-F048-4706-8A49-B4B98CA2CAFF}" type="datetimeFigureOut">
              <a:rPr lang="en-PH" smtClean="0"/>
              <a:t>01/04/2021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240077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C68E83-F048-4706-8A49-B4B98CA2CAFF}" type="datetimeFigureOut">
              <a:rPr lang="en-PH" smtClean="0"/>
              <a:t>01/04/2021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297113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C68E83-F048-4706-8A49-B4B98CA2CAFF}" type="datetimeFigureOut">
              <a:rPr lang="en-PH" smtClean="0"/>
              <a:t>01/04/2021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78B1E12-04A4-449D-BFFD-7AB415B50B6E}" type="slidenum">
              <a:rPr lang="en-PH" smtClean="0"/>
              <a:t>‹#›</a:t>
            </a:fld>
            <a:endParaRPr lang="en-PH"/>
          </a:p>
        </p:txBody>
      </p:sp>
    </p:spTree>
    <p:extLst>
      <p:ext uri="{BB962C8B-B14F-4D97-AF65-F5344CB8AC3E}">
        <p14:creationId xmlns:p14="http://schemas.microsoft.com/office/powerpoint/2010/main" val="273521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C68E83-F048-4706-8A49-B4B98CA2CAFF}" type="datetimeFigureOut">
              <a:rPr lang="en-PH" smtClean="0"/>
              <a:t>01/04/2021</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8B1E12-04A4-449D-BFFD-7AB415B50B6E}" type="slidenum">
              <a:rPr lang="en-PH" smtClean="0"/>
              <a:t>‹#›</a:t>
            </a:fld>
            <a:endParaRPr lang="en-PH"/>
          </a:p>
        </p:txBody>
      </p:sp>
    </p:spTree>
    <p:extLst>
      <p:ext uri="{BB962C8B-B14F-4D97-AF65-F5344CB8AC3E}">
        <p14:creationId xmlns:p14="http://schemas.microsoft.com/office/powerpoint/2010/main" val="338212938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0862-E43C-495E-8234-49C781BAF66C}"/>
              </a:ext>
            </a:extLst>
          </p:cNvPr>
          <p:cNvSpPr>
            <a:spLocks noGrp="1"/>
          </p:cNvSpPr>
          <p:nvPr>
            <p:ph type="ctrTitle"/>
          </p:nvPr>
        </p:nvSpPr>
        <p:spPr>
          <a:xfrm>
            <a:off x="695324" y="907658"/>
            <a:ext cx="9363075" cy="4064391"/>
          </a:xfrm>
        </p:spPr>
        <p:txBody>
          <a:bodyPr anchor="b">
            <a:normAutofit/>
          </a:bodyPr>
          <a:lstStyle/>
          <a:p>
            <a:pPr algn="l"/>
            <a:r>
              <a:rPr lang="en-PH" sz="4000" b="1" dirty="0">
                <a:effectLst/>
                <a:latin typeface="Calibri" panose="020F0502020204030204" pitchFamily="34" charset="0"/>
                <a:ea typeface="Calibri" panose="020F0502020204030204" pitchFamily="34" charset="0"/>
                <a:cs typeface="Times New Roman" panose="02020603050405020304" pitchFamily="18" charset="0"/>
              </a:rPr>
              <a:t>Analysis of Toronto Neighborhoods by Available Sports and Recreational Facilities</a:t>
            </a:r>
            <a:br>
              <a:rPr lang="en-PH" sz="1800" dirty="0">
                <a:effectLst/>
                <a:latin typeface="Calibri" panose="020F0502020204030204" pitchFamily="34" charset="0"/>
                <a:ea typeface="Calibri" panose="020F0502020204030204" pitchFamily="34" charset="0"/>
                <a:cs typeface="Times New Roman" panose="02020603050405020304" pitchFamily="18" charset="0"/>
              </a:rPr>
            </a:br>
            <a:endParaRPr lang="en-PH" sz="5400" dirty="0"/>
          </a:p>
        </p:txBody>
      </p:sp>
      <p:sp>
        <p:nvSpPr>
          <p:cNvPr id="3" name="Subtitle 2">
            <a:extLst>
              <a:ext uri="{FF2B5EF4-FFF2-40B4-BE49-F238E27FC236}">
                <a16:creationId xmlns:a16="http://schemas.microsoft.com/office/drawing/2014/main" id="{F254097A-55E7-421F-A625-F3C105CDF69C}"/>
              </a:ext>
            </a:extLst>
          </p:cNvPr>
          <p:cNvSpPr>
            <a:spLocks noGrp="1"/>
          </p:cNvSpPr>
          <p:nvPr>
            <p:ph type="subTitle" idx="1"/>
          </p:nvPr>
        </p:nvSpPr>
        <p:spPr>
          <a:xfrm>
            <a:off x="2959287" y="5236668"/>
            <a:ext cx="4087305" cy="1147863"/>
          </a:xfrm>
        </p:spPr>
        <p:txBody>
          <a:bodyPr anchor="t">
            <a:normAutofit/>
          </a:bodyPr>
          <a:lstStyle/>
          <a:p>
            <a:pPr algn="l"/>
            <a:r>
              <a:rPr lang="en-PH" sz="1800" dirty="0">
                <a:effectLst/>
                <a:latin typeface="Calibri" panose="020F0502020204030204" pitchFamily="34" charset="0"/>
                <a:ea typeface="Calibri" panose="020F0502020204030204" pitchFamily="34" charset="0"/>
                <a:cs typeface="Times New Roman" panose="02020603050405020304" pitchFamily="18" charset="0"/>
              </a:rPr>
              <a:t>April 1, 2021</a:t>
            </a:r>
          </a:p>
          <a:p>
            <a:pPr algn="l"/>
            <a:endParaRPr lang="en-PH" sz="2000" dirty="0"/>
          </a:p>
        </p:txBody>
      </p:sp>
    </p:spTree>
    <p:extLst>
      <p:ext uri="{BB962C8B-B14F-4D97-AF65-F5344CB8AC3E}">
        <p14:creationId xmlns:p14="http://schemas.microsoft.com/office/powerpoint/2010/main" val="37684767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3286-272D-4A89-8CD8-ECE0DCF6E8C5}"/>
              </a:ext>
            </a:extLst>
          </p:cNvPr>
          <p:cNvSpPr>
            <a:spLocks noGrp="1"/>
          </p:cNvSpPr>
          <p:nvPr>
            <p:ph type="title"/>
          </p:nvPr>
        </p:nvSpPr>
        <p:spPr/>
        <p:txBody>
          <a:bodyPr/>
          <a:lstStyle/>
          <a:p>
            <a:r>
              <a:rPr lang="en-PH" dirty="0"/>
              <a:t>Cluster 3: Baseball Cluster</a:t>
            </a:r>
          </a:p>
        </p:txBody>
      </p:sp>
      <p:pic>
        <p:nvPicPr>
          <p:cNvPr id="6" name="Picture 5">
            <a:extLst>
              <a:ext uri="{FF2B5EF4-FFF2-40B4-BE49-F238E27FC236}">
                <a16:creationId xmlns:a16="http://schemas.microsoft.com/office/drawing/2014/main" id="{DB72A044-3EB3-4C6D-BAF3-B0BC60659AF4}"/>
              </a:ext>
            </a:extLst>
          </p:cNvPr>
          <p:cNvPicPr/>
          <p:nvPr/>
        </p:nvPicPr>
        <p:blipFill>
          <a:blip r:embed="rId2"/>
          <a:stretch>
            <a:fillRect/>
          </a:stretch>
        </p:blipFill>
        <p:spPr>
          <a:xfrm>
            <a:off x="677333" y="1594803"/>
            <a:ext cx="10171642" cy="3434397"/>
          </a:xfrm>
          <a:prstGeom prst="rect">
            <a:avLst/>
          </a:prstGeom>
        </p:spPr>
      </p:pic>
    </p:spTree>
    <p:extLst>
      <p:ext uri="{BB962C8B-B14F-4D97-AF65-F5344CB8AC3E}">
        <p14:creationId xmlns:p14="http://schemas.microsoft.com/office/powerpoint/2010/main" val="15021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B247-F43F-4CAE-B6F4-58174BC52973}"/>
              </a:ext>
            </a:extLst>
          </p:cNvPr>
          <p:cNvSpPr>
            <a:spLocks noGrp="1"/>
          </p:cNvSpPr>
          <p:nvPr>
            <p:ph type="title"/>
          </p:nvPr>
        </p:nvSpPr>
        <p:spPr/>
        <p:txBody>
          <a:bodyPr/>
          <a:lstStyle/>
          <a:p>
            <a:r>
              <a:rPr lang="en-PH" dirty="0"/>
              <a:t>5.	Discussion</a:t>
            </a:r>
          </a:p>
        </p:txBody>
      </p:sp>
      <p:sp>
        <p:nvSpPr>
          <p:cNvPr id="3" name="Content Placeholder 2">
            <a:extLst>
              <a:ext uri="{FF2B5EF4-FFF2-40B4-BE49-F238E27FC236}">
                <a16:creationId xmlns:a16="http://schemas.microsoft.com/office/drawing/2014/main" id="{5F2267FD-3D32-4998-8D41-EA352E317F45}"/>
              </a:ext>
            </a:extLst>
          </p:cNvPr>
          <p:cNvSpPr>
            <a:spLocks noGrp="1"/>
          </p:cNvSpPr>
          <p:nvPr>
            <p:ph idx="1"/>
          </p:nvPr>
        </p:nvSpPr>
        <p:spPr/>
        <p:txBody>
          <a:bodyPr>
            <a:normAutofit fontScale="85000" lnSpcReduction="10000"/>
          </a:bodyPr>
          <a:lstStyle/>
          <a:p>
            <a:r>
              <a:rPr lang="en-US" dirty="0"/>
              <a:t>In the very beginning of our analysis, we have already seen that there are 29 out of the 100 neighborhoods we checked that have no nearby sports and/or recreational venues. We can safely say that this 29 neighborhoods are not ideal for Physically Active people and/or families. </a:t>
            </a:r>
          </a:p>
          <a:p>
            <a:r>
              <a:rPr lang="en-US" dirty="0"/>
              <a:t>Among the 3 clusters that we were able to derive, the “Variety Cluster” has the most variety when it comes to available amenities. This cluster of neighborhoods would be good enough for people who do not have a particular sport or activity in mind and is ok with any physical activity.</a:t>
            </a:r>
          </a:p>
          <a:p>
            <a:r>
              <a:rPr lang="en-US" dirty="0"/>
              <a:t>Cluster 1 or the “Park Cluster” would be ideal for people who enjoy parks or any outdoor activity. There are plenty of activities that can be done in parks such as jogging, walking, biking or outdoor exercise. Furthermore, parks can be enjoy by people of all ages. Thus, this cluster would be suitable for families who are physically active since all members of the family can easily participate in Park activities.</a:t>
            </a:r>
          </a:p>
          <a:p>
            <a:r>
              <a:rPr lang="en-US" dirty="0"/>
              <a:t>The last cluster is the “Baseball Cluster” which has Baseball Fields as the most common sports venue. This cluster would be ideal for people and families who enjoy playing or watching baseball.</a:t>
            </a:r>
          </a:p>
          <a:p>
            <a:endParaRPr lang="en-PH" dirty="0"/>
          </a:p>
        </p:txBody>
      </p:sp>
    </p:spTree>
    <p:extLst>
      <p:ext uri="{BB962C8B-B14F-4D97-AF65-F5344CB8AC3E}">
        <p14:creationId xmlns:p14="http://schemas.microsoft.com/office/powerpoint/2010/main" val="398028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2488-D92C-4B11-B1C7-B12126A72A20}"/>
              </a:ext>
            </a:extLst>
          </p:cNvPr>
          <p:cNvSpPr>
            <a:spLocks noGrp="1"/>
          </p:cNvSpPr>
          <p:nvPr>
            <p:ph type="title"/>
          </p:nvPr>
        </p:nvSpPr>
        <p:spPr/>
        <p:txBody>
          <a:bodyPr/>
          <a:lstStyle/>
          <a:p>
            <a:r>
              <a:rPr lang="en-PH" dirty="0"/>
              <a:t>6.	Conclusion</a:t>
            </a:r>
          </a:p>
        </p:txBody>
      </p:sp>
      <p:sp>
        <p:nvSpPr>
          <p:cNvPr id="3" name="Content Placeholder 2">
            <a:extLst>
              <a:ext uri="{FF2B5EF4-FFF2-40B4-BE49-F238E27FC236}">
                <a16:creationId xmlns:a16="http://schemas.microsoft.com/office/drawing/2014/main" id="{B93DBC55-028F-4915-8154-D88150CC310A}"/>
              </a:ext>
            </a:extLst>
          </p:cNvPr>
          <p:cNvSpPr>
            <a:spLocks noGrp="1"/>
          </p:cNvSpPr>
          <p:nvPr>
            <p:ph idx="1"/>
          </p:nvPr>
        </p:nvSpPr>
        <p:spPr/>
        <p:txBody>
          <a:bodyPr/>
          <a:lstStyle/>
          <a:p>
            <a:r>
              <a:rPr lang="en-US" dirty="0"/>
              <a:t>In conclusion, there are many neighborhoods in Toronto that are ideal for physically active or sporty families. Among the 100 Neighborhoods observed, 29 are not ideal for physically active or sporty families as they do not have any nearby sports or recreational venues. The result of our analysis is that 3 clusters is optimal. The three clusters that we have created are labelled as the Park Cluster, Variety Cluster and Baseball Clusters. Park Cluster is ideal for Physically Active Families while the Baseball Cluster is ideal for any Baseball loving individuals or families. The Variety Cluster is ideal for anyone who do not have a particular sport or physical activity in mind as they have a variety of available sports or recreational venues.</a:t>
            </a:r>
            <a:endParaRPr lang="en-PH" dirty="0"/>
          </a:p>
        </p:txBody>
      </p:sp>
    </p:spTree>
    <p:extLst>
      <p:ext uri="{BB962C8B-B14F-4D97-AF65-F5344CB8AC3E}">
        <p14:creationId xmlns:p14="http://schemas.microsoft.com/office/powerpoint/2010/main" val="353367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E52B-CD25-49E3-9A0F-5163F0CD5557}"/>
              </a:ext>
            </a:extLst>
          </p:cNvPr>
          <p:cNvSpPr>
            <a:spLocks noGrp="1"/>
          </p:cNvSpPr>
          <p:nvPr>
            <p:ph type="title"/>
          </p:nvPr>
        </p:nvSpPr>
        <p:spPr/>
        <p:txBody>
          <a:bodyPr/>
          <a:lstStyle/>
          <a:p>
            <a:r>
              <a:rPr lang="en-PH" dirty="0"/>
              <a:t>1.	Introduction</a:t>
            </a:r>
          </a:p>
        </p:txBody>
      </p:sp>
      <p:sp>
        <p:nvSpPr>
          <p:cNvPr id="3" name="Content Placeholder 2">
            <a:extLst>
              <a:ext uri="{FF2B5EF4-FFF2-40B4-BE49-F238E27FC236}">
                <a16:creationId xmlns:a16="http://schemas.microsoft.com/office/drawing/2014/main" id="{6AEF5223-3995-4FAD-840E-2591A6D63696}"/>
              </a:ext>
            </a:extLst>
          </p:cNvPr>
          <p:cNvSpPr>
            <a:spLocks noGrp="1"/>
          </p:cNvSpPr>
          <p:nvPr>
            <p:ph idx="1"/>
          </p:nvPr>
        </p:nvSpPr>
        <p:spPr/>
        <p:txBody>
          <a:bodyPr/>
          <a:lstStyle/>
          <a:p>
            <a:r>
              <a:rPr lang="en-PH" sz="1800" dirty="0">
                <a:effectLst/>
                <a:latin typeface="Calibri" panose="020F0502020204030204" pitchFamily="34" charset="0"/>
                <a:ea typeface="Calibri" panose="020F0502020204030204" pitchFamily="34" charset="0"/>
                <a:cs typeface="Times New Roman" panose="02020603050405020304" pitchFamily="18" charset="0"/>
              </a:rPr>
              <a:t>For most people moving to a new home, choosing the appropriate neighborhood is one of the most important things to think about. One thing a person must consider is the availability of different establishments and amenities within the area. For sporty or physically active people, having facilities such as a Basketball Court or a Yoga Studio is important sometimes even necessary.</a:t>
            </a:r>
          </a:p>
          <a:p>
            <a:r>
              <a:rPr lang="en-PH" sz="1800" dirty="0">
                <a:effectLst/>
                <a:latin typeface="Calibri" panose="020F0502020204030204" pitchFamily="34" charset="0"/>
                <a:ea typeface="Calibri" panose="020F0502020204030204" pitchFamily="34" charset="0"/>
                <a:cs typeface="Times New Roman" panose="02020603050405020304" pitchFamily="18" charset="0"/>
              </a:rPr>
              <a:t>What we would like to answer in this project is what neighborhoods are the most ideal place for a person who is physically active to live in? Furthermore, we would like to see which neighborhoods are similar in terms of the sports and recreational facilities that they can provide. For this project we would be considering all the neighborhoods in the City of Toronto.</a:t>
            </a:r>
          </a:p>
          <a:p>
            <a:endParaRPr lang="en-PH" dirty="0"/>
          </a:p>
        </p:txBody>
      </p:sp>
    </p:spTree>
    <p:extLst>
      <p:ext uri="{BB962C8B-B14F-4D97-AF65-F5344CB8AC3E}">
        <p14:creationId xmlns:p14="http://schemas.microsoft.com/office/powerpoint/2010/main" val="61931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D280-ECDD-4ACA-9EB6-B2EB33C3216A}"/>
              </a:ext>
            </a:extLst>
          </p:cNvPr>
          <p:cNvSpPr>
            <a:spLocks noGrp="1"/>
          </p:cNvSpPr>
          <p:nvPr>
            <p:ph type="title"/>
          </p:nvPr>
        </p:nvSpPr>
        <p:spPr/>
        <p:txBody>
          <a:bodyPr/>
          <a:lstStyle/>
          <a:p>
            <a:r>
              <a:rPr lang="en-PH" dirty="0"/>
              <a:t>2.	Data</a:t>
            </a:r>
          </a:p>
        </p:txBody>
      </p:sp>
      <p:sp>
        <p:nvSpPr>
          <p:cNvPr id="3" name="Content Placeholder 2">
            <a:extLst>
              <a:ext uri="{FF2B5EF4-FFF2-40B4-BE49-F238E27FC236}">
                <a16:creationId xmlns:a16="http://schemas.microsoft.com/office/drawing/2014/main" id="{38A41674-8666-43C3-8F1D-181CAA60C0C2}"/>
              </a:ext>
            </a:extLst>
          </p:cNvPr>
          <p:cNvSpPr>
            <a:spLocks noGrp="1"/>
          </p:cNvSpPr>
          <p:nvPr>
            <p:ph idx="1"/>
          </p:nvPr>
        </p:nvSpPr>
        <p:spPr/>
        <p:txBody>
          <a:bodyPr/>
          <a:lstStyle/>
          <a:p>
            <a:r>
              <a:rPr lang="en-US" dirty="0"/>
              <a:t>To solve the problem, data of all nearby venues for each neighborhood in Toronto will be extracted. Since the venues of interest are sports and recreational venues, only a portion of the Foursquare data will be used. </a:t>
            </a:r>
          </a:p>
          <a:p>
            <a:endParaRPr lang="en-PH" dirty="0"/>
          </a:p>
        </p:txBody>
      </p:sp>
      <p:pic>
        <p:nvPicPr>
          <p:cNvPr id="4" name="Picture 3">
            <a:extLst>
              <a:ext uri="{FF2B5EF4-FFF2-40B4-BE49-F238E27FC236}">
                <a16:creationId xmlns:a16="http://schemas.microsoft.com/office/drawing/2014/main" id="{E2B1E509-5B7B-451A-BBDC-26EBFD6757EF}"/>
              </a:ext>
            </a:extLst>
          </p:cNvPr>
          <p:cNvPicPr/>
          <p:nvPr/>
        </p:nvPicPr>
        <p:blipFill>
          <a:blip r:embed="rId2"/>
          <a:stretch>
            <a:fillRect/>
          </a:stretch>
        </p:blipFill>
        <p:spPr>
          <a:xfrm>
            <a:off x="563033" y="3461357"/>
            <a:ext cx="10114491" cy="2580005"/>
          </a:xfrm>
          <a:prstGeom prst="rect">
            <a:avLst/>
          </a:prstGeom>
        </p:spPr>
      </p:pic>
    </p:spTree>
    <p:extLst>
      <p:ext uri="{BB962C8B-B14F-4D97-AF65-F5344CB8AC3E}">
        <p14:creationId xmlns:p14="http://schemas.microsoft.com/office/powerpoint/2010/main" val="347856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85B9-64BA-4F7D-8684-833F44A4423F}"/>
              </a:ext>
            </a:extLst>
          </p:cNvPr>
          <p:cNvSpPr>
            <a:spLocks noGrp="1"/>
          </p:cNvSpPr>
          <p:nvPr>
            <p:ph type="title"/>
          </p:nvPr>
        </p:nvSpPr>
        <p:spPr/>
        <p:txBody>
          <a:bodyPr/>
          <a:lstStyle/>
          <a:p>
            <a:r>
              <a:rPr lang="en-PH" dirty="0"/>
              <a:t>3.	Methodology</a:t>
            </a:r>
          </a:p>
        </p:txBody>
      </p:sp>
      <p:sp>
        <p:nvSpPr>
          <p:cNvPr id="3" name="Content Placeholder 2">
            <a:extLst>
              <a:ext uri="{FF2B5EF4-FFF2-40B4-BE49-F238E27FC236}">
                <a16:creationId xmlns:a16="http://schemas.microsoft.com/office/drawing/2014/main" id="{6E91C7DF-E319-4571-B1AF-DCB494F7816E}"/>
              </a:ext>
            </a:extLst>
          </p:cNvPr>
          <p:cNvSpPr>
            <a:spLocks noGrp="1"/>
          </p:cNvSpPr>
          <p:nvPr>
            <p:ph idx="1"/>
          </p:nvPr>
        </p:nvSpPr>
        <p:spPr>
          <a:xfrm>
            <a:off x="677334" y="1343025"/>
            <a:ext cx="8596668" cy="4698337"/>
          </a:xfrm>
        </p:spPr>
        <p:txBody>
          <a:bodyPr/>
          <a:lstStyle/>
          <a:p>
            <a:r>
              <a:rPr lang="en-PH" dirty="0"/>
              <a:t>Elbow Method</a:t>
            </a:r>
          </a:p>
          <a:p>
            <a:endParaRPr lang="en-PH" dirty="0"/>
          </a:p>
          <a:p>
            <a:endParaRPr lang="en-PH" dirty="0"/>
          </a:p>
          <a:p>
            <a:endParaRPr lang="en-PH" dirty="0"/>
          </a:p>
          <a:p>
            <a:endParaRPr lang="en-PH" dirty="0"/>
          </a:p>
          <a:p>
            <a:endParaRPr lang="en-PH" dirty="0"/>
          </a:p>
          <a:p>
            <a:endParaRPr lang="en-PH" dirty="0"/>
          </a:p>
        </p:txBody>
      </p:sp>
      <p:pic>
        <p:nvPicPr>
          <p:cNvPr id="1028" name="Picture 4">
            <a:extLst>
              <a:ext uri="{FF2B5EF4-FFF2-40B4-BE49-F238E27FC236}">
                <a16:creationId xmlns:a16="http://schemas.microsoft.com/office/drawing/2014/main" id="{8BCDECC9-1FE8-4C3F-94AD-56EDEE6BD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13" y="2009775"/>
            <a:ext cx="9778162" cy="469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22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85B9-64BA-4F7D-8684-833F44A4423F}"/>
              </a:ext>
            </a:extLst>
          </p:cNvPr>
          <p:cNvSpPr>
            <a:spLocks noGrp="1"/>
          </p:cNvSpPr>
          <p:nvPr>
            <p:ph type="title"/>
          </p:nvPr>
        </p:nvSpPr>
        <p:spPr/>
        <p:txBody>
          <a:bodyPr/>
          <a:lstStyle/>
          <a:p>
            <a:r>
              <a:rPr lang="en-PH" dirty="0"/>
              <a:t>3.	Methodology</a:t>
            </a:r>
          </a:p>
        </p:txBody>
      </p:sp>
      <p:sp>
        <p:nvSpPr>
          <p:cNvPr id="3" name="Content Placeholder 2">
            <a:extLst>
              <a:ext uri="{FF2B5EF4-FFF2-40B4-BE49-F238E27FC236}">
                <a16:creationId xmlns:a16="http://schemas.microsoft.com/office/drawing/2014/main" id="{6E91C7DF-E319-4571-B1AF-DCB494F7816E}"/>
              </a:ext>
            </a:extLst>
          </p:cNvPr>
          <p:cNvSpPr>
            <a:spLocks noGrp="1"/>
          </p:cNvSpPr>
          <p:nvPr>
            <p:ph idx="1"/>
          </p:nvPr>
        </p:nvSpPr>
        <p:spPr>
          <a:xfrm>
            <a:off x="677334" y="1343025"/>
            <a:ext cx="8596668" cy="4698337"/>
          </a:xfrm>
        </p:spPr>
        <p:txBody>
          <a:bodyPr/>
          <a:lstStyle/>
          <a:p>
            <a:r>
              <a:rPr lang="en-PH" dirty="0"/>
              <a:t>Cluster Analysis</a:t>
            </a:r>
          </a:p>
          <a:p>
            <a:endParaRPr lang="en-PH" dirty="0"/>
          </a:p>
          <a:p>
            <a:endParaRPr lang="en-PH" dirty="0"/>
          </a:p>
          <a:p>
            <a:endParaRPr lang="en-PH" dirty="0"/>
          </a:p>
          <a:p>
            <a:endParaRPr lang="en-PH" dirty="0"/>
          </a:p>
          <a:p>
            <a:endParaRPr lang="en-PH" dirty="0"/>
          </a:p>
          <a:p>
            <a:endParaRPr lang="en-PH" dirty="0"/>
          </a:p>
        </p:txBody>
      </p:sp>
      <p:pic>
        <p:nvPicPr>
          <p:cNvPr id="1026" name="Picture 2">
            <a:extLst>
              <a:ext uri="{FF2B5EF4-FFF2-40B4-BE49-F238E27FC236}">
                <a16:creationId xmlns:a16="http://schemas.microsoft.com/office/drawing/2014/main" id="{ECCD093D-760C-4D05-9239-49806E7C5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84" y="2134425"/>
            <a:ext cx="10435566" cy="418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39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8F4F-D771-4B3A-A18C-B60D15F9551B}"/>
              </a:ext>
            </a:extLst>
          </p:cNvPr>
          <p:cNvSpPr>
            <a:spLocks noGrp="1"/>
          </p:cNvSpPr>
          <p:nvPr>
            <p:ph type="title"/>
          </p:nvPr>
        </p:nvSpPr>
        <p:spPr/>
        <p:txBody>
          <a:bodyPr/>
          <a:lstStyle/>
          <a:p>
            <a:r>
              <a:rPr lang="en-PH" dirty="0"/>
              <a:t>4.	Results</a:t>
            </a:r>
          </a:p>
        </p:txBody>
      </p:sp>
      <p:sp>
        <p:nvSpPr>
          <p:cNvPr id="3" name="Content Placeholder 2">
            <a:extLst>
              <a:ext uri="{FF2B5EF4-FFF2-40B4-BE49-F238E27FC236}">
                <a16:creationId xmlns:a16="http://schemas.microsoft.com/office/drawing/2014/main" id="{E85F09DB-3697-479C-90CC-624518FECFF2}"/>
              </a:ext>
            </a:extLst>
          </p:cNvPr>
          <p:cNvSpPr>
            <a:spLocks noGrp="1"/>
          </p:cNvSpPr>
          <p:nvPr>
            <p:ph idx="1"/>
          </p:nvPr>
        </p:nvSpPr>
        <p:spPr/>
        <p:txBody>
          <a:bodyPr/>
          <a:lstStyle/>
          <a:p>
            <a:r>
              <a:rPr lang="en-US" dirty="0"/>
              <a:t>Upon inspection of the data, 29 of the 100 neighborhoods listed have no nearby sports or recreational facility. We decided to remove these 29 neighborhoods so that they will not affect the cluster analysis. </a:t>
            </a:r>
          </a:p>
          <a:p>
            <a:r>
              <a:rPr lang="en-US" dirty="0"/>
              <a:t>Based on the plot below, the most optimal K to use is K=3.</a:t>
            </a:r>
            <a:endParaRPr lang="en-PH" dirty="0"/>
          </a:p>
        </p:txBody>
      </p:sp>
      <p:pic>
        <p:nvPicPr>
          <p:cNvPr id="4" name="Picture 3">
            <a:extLst>
              <a:ext uri="{FF2B5EF4-FFF2-40B4-BE49-F238E27FC236}">
                <a16:creationId xmlns:a16="http://schemas.microsoft.com/office/drawing/2014/main" id="{18EE572C-751C-4CCD-8752-ED565D3FAF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199" y="3562350"/>
            <a:ext cx="7477125" cy="3200400"/>
          </a:xfrm>
          <a:prstGeom prst="rect">
            <a:avLst/>
          </a:prstGeom>
          <a:noFill/>
          <a:ln>
            <a:noFill/>
          </a:ln>
        </p:spPr>
      </p:pic>
    </p:spTree>
    <p:extLst>
      <p:ext uri="{BB962C8B-B14F-4D97-AF65-F5344CB8AC3E}">
        <p14:creationId xmlns:p14="http://schemas.microsoft.com/office/powerpoint/2010/main" val="46208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820-6A0F-45A0-96F2-CF5AAB399AD3}"/>
              </a:ext>
            </a:extLst>
          </p:cNvPr>
          <p:cNvSpPr>
            <a:spLocks noGrp="1"/>
          </p:cNvSpPr>
          <p:nvPr>
            <p:ph type="title"/>
          </p:nvPr>
        </p:nvSpPr>
        <p:spPr/>
        <p:txBody>
          <a:bodyPr/>
          <a:lstStyle/>
          <a:p>
            <a:r>
              <a:rPr lang="en-PH" dirty="0"/>
              <a:t>Cluster Map</a:t>
            </a:r>
          </a:p>
        </p:txBody>
      </p:sp>
      <p:pic>
        <p:nvPicPr>
          <p:cNvPr id="4" name="Content Placeholder 3">
            <a:extLst>
              <a:ext uri="{FF2B5EF4-FFF2-40B4-BE49-F238E27FC236}">
                <a16:creationId xmlns:a16="http://schemas.microsoft.com/office/drawing/2014/main" id="{4EDEBA99-EE9A-47F8-8BDA-FCEE4D6A25C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3994" y="1580943"/>
            <a:ext cx="9816856" cy="4553157"/>
          </a:xfrm>
          <a:prstGeom prst="rect">
            <a:avLst/>
          </a:prstGeom>
        </p:spPr>
      </p:pic>
    </p:spTree>
    <p:extLst>
      <p:ext uri="{BB962C8B-B14F-4D97-AF65-F5344CB8AC3E}">
        <p14:creationId xmlns:p14="http://schemas.microsoft.com/office/powerpoint/2010/main" val="103121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3286-272D-4A89-8CD8-ECE0DCF6E8C5}"/>
              </a:ext>
            </a:extLst>
          </p:cNvPr>
          <p:cNvSpPr>
            <a:spLocks noGrp="1"/>
          </p:cNvSpPr>
          <p:nvPr>
            <p:ph type="title"/>
          </p:nvPr>
        </p:nvSpPr>
        <p:spPr/>
        <p:txBody>
          <a:bodyPr/>
          <a:lstStyle/>
          <a:p>
            <a:r>
              <a:rPr lang="en-PH" dirty="0"/>
              <a:t>Cluster 1: Park Cluster</a:t>
            </a:r>
          </a:p>
        </p:txBody>
      </p:sp>
      <p:pic>
        <p:nvPicPr>
          <p:cNvPr id="4" name="Content Placeholder 3">
            <a:extLst>
              <a:ext uri="{FF2B5EF4-FFF2-40B4-BE49-F238E27FC236}">
                <a16:creationId xmlns:a16="http://schemas.microsoft.com/office/drawing/2014/main" id="{09F5C3E1-6DC1-4120-B74F-A86A0FA492D9}"/>
              </a:ext>
            </a:extLst>
          </p:cNvPr>
          <p:cNvPicPr>
            <a:picLocks noGrp="1"/>
          </p:cNvPicPr>
          <p:nvPr>
            <p:ph idx="1"/>
          </p:nvPr>
        </p:nvPicPr>
        <p:blipFill>
          <a:blip r:embed="rId2"/>
          <a:stretch>
            <a:fillRect/>
          </a:stretch>
        </p:blipFill>
        <p:spPr>
          <a:xfrm>
            <a:off x="754062" y="1766588"/>
            <a:ext cx="9494837" cy="4157962"/>
          </a:xfrm>
          <a:prstGeom prst="rect">
            <a:avLst/>
          </a:prstGeom>
        </p:spPr>
      </p:pic>
    </p:spTree>
    <p:extLst>
      <p:ext uri="{BB962C8B-B14F-4D97-AF65-F5344CB8AC3E}">
        <p14:creationId xmlns:p14="http://schemas.microsoft.com/office/powerpoint/2010/main" val="108665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3286-272D-4A89-8CD8-ECE0DCF6E8C5}"/>
              </a:ext>
            </a:extLst>
          </p:cNvPr>
          <p:cNvSpPr>
            <a:spLocks noGrp="1"/>
          </p:cNvSpPr>
          <p:nvPr>
            <p:ph type="title"/>
          </p:nvPr>
        </p:nvSpPr>
        <p:spPr/>
        <p:txBody>
          <a:bodyPr/>
          <a:lstStyle/>
          <a:p>
            <a:r>
              <a:rPr lang="en-PH" dirty="0"/>
              <a:t>Cluster 2: Variety Cluster</a:t>
            </a:r>
          </a:p>
        </p:txBody>
      </p:sp>
      <p:pic>
        <p:nvPicPr>
          <p:cNvPr id="6" name="Picture 5">
            <a:extLst>
              <a:ext uri="{FF2B5EF4-FFF2-40B4-BE49-F238E27FC236}">
                <a16:creationId xmlns:a16="http://schemas.microsoft.com/office/drawing/2014/main" id="{D67986C7-2DE1-48A4-A1FA-82C8EFE51C97}"/>
              </a:ext>
            </a:extLst>
          </p:cNvPr>
          <p:cNvPicPr/>
          <p:nvPr/>
        </p:nvPicPr>
        <p:blipFill rotWithShape="1">
          <a:blip r:embed="rId2"/>
          <a:srcRect t="4221" b="-1"/>
          <a:stretch/>
        </p:blipFill>
        <p:spPr bwMode="auto">
          <a:xfrm>
            <a:off x="677334" y="1684337"/>
            <a:ext cx="9247716" cy="34893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77533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652</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Analysis of Toronto Neighborhoods by Available Sports and Recreational Facilities </vt:lpstr>
      <vt:lpstr>1. Introduction</vt:lpstr>
      <vt:lpstr>2. Data</vt:lpstr>
      <vt:lpstr>3. Methodology</vt:lpstr>
      <vt:lpstr>3. Methodology</vt:lpstr>
      <vt:lpstr>4. Results</vt:lpstr>
      <vt:lpstr>Cluster Map</vt:lpstr>
      <vt:lpstr>Cluster 1: Park Cluster</vt:lpstr>
      <vt:lpstr>Cluster 2: Variety Cluster</vt:lpstr>
      <vt:lpstr>Cluster 3: Baseball Cluster</vt:lpstr>
      <vt:lpstr>5. Discussion</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Toronto Neighborhoods by Available Sports and Recreational Facilities</dc:title>
  <dc:creator>Lorenzo Felipe</dc:creator>
  <cp:lastModifiedBy>Lorenzo Felipe</cp:lastModifiedBy>
  <cp:revision>2</cp:revision>
  <dcterms:created xsi:type="dcterms:W3CDTF">2021-04-01T09:22:21Z</dcterms:created>
  <dcterms:modified xsi:type="dcterms:W3CDTF">2021-04-01T09:37:43Z</dcterms:modified>
</cp:coreProperties>
</file>