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8" r:id="rId2"/>
    <p:sldId id="277" r:id="rId3"/>
    <p:sldId id="269" r:id="rId4"/>
    <p:sldId id="270" r:id="rId5"/>
    <p:sldId id="262" r:id="rId6"/>
    <p:sldId id="259" r:id="rId7"/>
    <p:sldId id="263" r:id="rId8"/>
    <p:sldId id="271" r:id="rId9"/>
    <p:sldId id="276" r:id="rId10"/>
    <p:sldId id="261" r:id="rId11"/>
    <p:sldId id="264" r:id="rId12"/>
    <p:sldId id="265" r:id="rId13"/>
    <p:sldId id="273" r:id="rId14"/>
    <p:sldId id="274" r:id="rId15"/>
    <p:sldId id="278" r:id="rId16"/>
    <p:sldId id="266" r:id="rId17"/>
    <p:sldId id="275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5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0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26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5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0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33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5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C01D0-0603-41D4-A291-FF02B3E3F527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B8BFEE-7DA3-4003-8AE0-31533734951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A896-2EF3-9DCC-B12D-A283AA58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30732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K-Indistinguishable Data Access</a:t>
            </a:r>
            <a:br>
              <a:rPr lang="en-GB" sz="6000" dirty="0"/>
            </a:br>
            <a:r>
              <a:rPr lang="en-GB" sz="6000" dirty="0"/>
              <a:t>for Encrypted Key-Value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90B97-841E-D4E3-E6E9-4CE87788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Design of a privacy-preserving key-value storage system that can resist access pattern attacks with minimal storage and bandwidth overhead</a:t>
            </a:r>
          </a:p>
        </p:txBody>
      </p:sp>
    </p:spTree>
    <p:extLst>
      <p:ext uri="{BB962C8B-B14F-4D97-AF65-F5344CB8AC3E}">
        <p14:creationId xmlns:p14="http://schemas.microsoft.com/office/powerpoint/2010/main" val="29848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K-indistinguishable Frequency Smoothing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500AA-8E10-20B0-7A34-C144FCA0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4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</a:rPr>
              <a:t>Smooth the keys access frequencies into levels of K entries each.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</a:rPr>
              <a:t>The selection of the best K is critical to the system: trade-off between the bandwidth overhead and system security level.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3EAE1AF-E9A0-69EB-785E-24E1D3EC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55" y="3271684"/>
            <a:ext cx="9494490" cy="27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869C-CE22-02E2-8597-56092D9E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58326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latin typeface="Arial" panose="020B0604020202020204" pitchFamily="34" charset="0"/>
              </a:rPr>
              <a:t>The plaintext key-value store with is transformed into an encrypted key-value store and then uploaded to the CSP.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latin typeface="Arial" panose="020B0604020202020204" pitchFamily="34" charset="0"/>
              </a:rPr>
              <a:t>The proxy estimates the entries access frequencies. Then sets different frequency levels for the key-value store and assigns each entry into one of the levels based on its access frequency.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latin typeface="Arial" panose="020B0604020202020204" pitchFamily="34" charset="0"/>
              </a:rPr>
              <a:t>Dummy key-value pairs are added to the last level.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1948F0A-B34E-995E-71D6-489173D13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2" y="3198354"/>
            <a:ext cx="3361964" cy="67804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190C603-F4F9-D216-939F-9DD360263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48" y="3876398"/>
            <a:ext cx="8434703" cy="24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7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869C-CE22-02E2-8597-56092D9E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17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latin typeface="Arial" panose="020B0604020202020204" pitchFamily="34" charset="0"/>
              </a:rPr>
              <a:t>The proxy receives user queries and maintains a query queue, before routing them to the CSP. </a:t>
            </a:r>
          </a:p>
          <a:p>
            <a:pPr marL="0" indent="0">
              <a:buNone/>
            </a:pPr>
            <a:r>
              <a:rPr lang="en-GB" sz="1700" dirty="0">
                <a:latin typeface="Arial" panose="020B0604020202020204" pitchFamily="34" charset="0"/>
              </a:rPr>
              <a:t>For each request in the query, the proxy repeatedly flips a α-biased coin until it returns head, only then it routes the query to the CSP. For every tail a fake query is generated.</a:t>
            </a:r>
          </a:p>
          <a:p>
            <a:pPr marL="0" indent="0">
              <a:buNone/>
            </a:pPr>
            <a:r>
              <a:rPr lang="en-GB" sz="1700" dirty="0">
                <a:latin typeface="Arial" panose="020B0604020202020204" pitchFamily="34" charset="0"/>
              </a:rPr>
              <a:t>Problems arise if the stream of requests is not continuous: the last query is always real. There the necessity of a batch of fake queries at the end.</a:t>
            </a:r>
          </a:p>
          <a:p>
            <a:pPr marL="0" indent="0">
              <a:buNone/>
            </a:pPr>
            <a:r>
              <a:rPr lang="en-GB" sz="1700" dirty="0">
                <a:latin typeface="Arial" panose="020B0604020202020204" pitchFamily="34" charset="0"/>
              </a:rPr>
              <a:t>Write operations are problematic: the mechanism of fake queries can’t work. ORAM is used.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1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7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Frequency Smoothing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C393BAF-3664-CA05-B05A-681D2DE95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11" y="2003129"/>
            <a:ext cx="7103337" cy="214198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3A241C2-0930-4EC5-3463-D7BAED70B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97" y="4145115"/>
            <a:ext cx="6943605" cy="21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3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swapping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869C-CE22-02E2-8597-56092D9E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18905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latin typeface="Arial" panose="020B0604020202020204" pitchFamily="34" charset="0"/>
              </a:rPr>
              <a:t>Due to the changes in the real queries frequency, the number of fake queries can increase dramatically.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latin typeface="Arial" panose="020B0604020202020204" pitchFamily="34" charset="0"/>
              </a:rPr>
              <a:t>Downloading the whole database and repeating the initialization costs too much bandwidth and interrupts the service. An online adjustment method is needed.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latin typeface="Arial" panose="020B0604020202020204" pitchFamily="34" charset="0"/>
              </a:rPr>
              <a:t>The main idea of key swapping is to reorder keys by access frequency and swap the keys whose access frequencies have a large difference from the rest of the keys in their respective groups (following the same logic used in the initialization). When one key leaves a group, there will be another key joining.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latin typeface="Arial" panose="020B0604020202020204" pitchFamily="34" charset="0"/>
              </a:rPr>
              <a:t>The pairs of keys to be swapped are found with an iterative algorithm, comparing the access frequencies between the different keys.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latin typeface="Arial" panose="020B0604020202020204" pitchFamily="34" charset="0"/>
              </a:rPr>
              <a:t>A threshold for swap operations is necessary, otherwise the swap operations will occur too frequently causing an increase in the overhead.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F4B578-8C2C-3F7D-B1F8-C9B91E43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24" y="4314000"/>
            <a:ext cx="4257856" cy="161328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25EA27E-D9E8-5EE3-F7A1-465E7EFCB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63" y="4187963"/>
            <a:ext cx="6046861" cy="1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3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overhead evaluation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5D52DCB-9385-4E65-782F-3A3E4F7E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68" y="2595716"/>
            <a:ext cx="8234064" cy="34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Bandwidth overhead evaluation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96BF0D1-344A-9CE9-B12F-A3308C8A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0" y="2556388"/>
            <a:ext cx="8429919" cy="35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1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Throughput evaluation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36828B9-84C5-D2B8-DFAC-3D0874E7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4" y="2789872"/>
            <a:ext cx="11238271" cy="29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0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03B4-5F24-567F-AA8F-36950B9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Paper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0556-F960-1190-139D-9C68C4FB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4" y="2330244"/>
            <a:ext cx="8697615" cy="3538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</a:rPr>
              <a:t>Originality:		2/5</a:t>
            </a:r>
          </a:p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</a:rPr>
              <a:t>Technical meaning:	5/5</a:t>
            </a:r>
          </a:p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</a:rPr>
              <a:t>Presentation:		5/5</a:t>
            </a:r>
          </a:p>
          <a:p>
            <a:pPr marL="0" indent="0">
              <a:buNone/>
            </a:pPr>
            <a:r>
              <a:rPr lang="en-GB" sz="3200" dirty="0">
                <a:latin typeface="Arial" panose="020B0604020202020204" pitchFamily="34" charset="0"/>
              </a:rPr>
              <a:t>Focus:			4/5</a:t>
            </a:r>
          </a:p>
          <a:p>
            <a:pPr marL="0" indent="0">
              <a:buNone/>
            </a:pPr>
            <a:r>
              <a:rPr lang="en-GB" sz="4000" dirty="0">
                <a:latin typeface="Arial" panose="020B0604020202020204" pitchFamily="34" charset="0"/>
              </a:rPr>
              <a:t>Overall: 		4/5</a:t>
            </a:r>
          </a:p>
        </p:txBody>
      </p:sp>
    </p:spTree>
    <p:extLst>
      <p:ext uri="{BB962C8B-B14F-4D97-AF65-F5344CB8AC3E}">
        <p14:creationId xmlns:p14="http://schemas.microsoft.com/office/powerpoint/2010/main" val="290493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07437-D876-C38C-B627-C4AC9CBE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20956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02571-4933-4C63-B117-BC518F89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structure and threat model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2A6A885-31FF-C18A-46AD-FE245AB260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83" y="1846263"/>
            <a:ext cx="8609699" cy="191652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D4C12-7732-3810-4265-BF1AB0FED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8" y="3952567"/>
            <a:ext cx="10058402" cy="2310581"/>
          </a:xfrm>
        </p:spPr>
        <p:txBody>
          <a:bodyPr>
            <a:normAutofit/>
          </a:bodyPr>
          <a:lstStyle/>
          <a:p>
            <a:r>
              <a:rPr lang="en-GB" sz="1500" dirty="0">
                <a:latin typeface="Arial" panose="020B0604020202020204" pitchFamily="34" charset="0"/>
              </a:rPr>
              <a:t>Users access the data in the store through the proxy. The proxy resides in the same internal network  as the users.</a:t>
            </a:r>
          </a:p>
          <a:p>
            <a:r>
              <a:rPr lang="en-GB" sz="1500" dirty="0">
                <a:latin typeface="Arial" panose="020B0604020202020204" pitchFamily="34" charset="0"/>
              </a:rPr>
              <a:t>The proxy encrypts key-value pairs using a pseudo-random function and a symmetric encryption algorithm (with a secret key, that can not be compromised). Protection against length-leakage is provided by a padding of all the values to a same size.</a:t>
            </a:r>
          </a:p>
          <a:p>
            <a:r>
              <a:rPr lang="en-GB" sz="1500" dirty="0">
                <a:latin typeface="Arial" panose="020B0604020202020204" pitchFamily="34" charset="0"/>
              </a:rPr>
              <a:t>The CSP provides data storage and query services.</a:t>
            </a:r>
          </a:p>
          <a:p>
            <a:r>
              <a:rPr lang="en-GB" sz="1500" dirty="0">
                <a:latin typeface="Arial" panose="020B0604020202020204" pitchFamily="34" charset="0"/>
              </a:rPr>
              <a:t>Adversaries can see the queries, but not understand them. They can not modify the queries or inject new queries.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06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600" dirty="0"/>
              <a:t>Access pattern attacks: frequency analysis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E76EC52C-94C1-41BF-5940-E08251EF91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72020"/>
            <a:ext cx="4938712" cy="2963227"/>
          </a:xfrm>
        </p:spPr>
      </p:pic>
      <p:pic>
        <p:nvPicPr>
          <p:cNvPr id="12" name="Content Placeholder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FA9FEBCA-B6DB-B012-F923-C235FFF07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3372020"/>
            <a:ext cx="4937125" cy="2962275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65BA71-E4B7-9C89-21CF-AD49E682868A}"/>
              </a:ext>
            </a:extLst>
          </p:cNvPr>
          <p:cNvSpPr txBox="1">
            <a:spLocks/>
          </p:cNvSpPr>
          <p:nvPr/>
        </p:nvSpPr>
        <p:spPr>
          <a:xfrm>
            <a:off x="1097280" y="2054942"/>
            <a:ext cx="10058400" cy="1170039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2900" dirty="0">
                <a:latin typeface="Arial" panose="020B0604020202020204" pitchFamily="34" charset="0"/>
              </a:rPr>
              <a:t>Passive persistent adversaries can launch access pattern attacks, such as frequency analysis.</a:t>
            </a:r>
          </a:p>
          <a:p>
            <a:pPr>
              <a:lnSpc>
                <a:spcPct val="110000"/>
              </a:lnSpc>
            </a:pPr>
            <a:r>
              <a:rPr lang="en-GB" sz="2900" dirty="0">
                <a:latin typeface="Arial" panose="020B0604020202020204" pitchFamily="34" charset="0"/>
              </a:rPr>
              <a:t>Adversaries can see access patterns, without understanding the content of the queries.</a:t>
            </a:r>
          </a:p>
          <a:p>
            <a:pPr>
              <a:lnSpc>
                <a:spcPct val="110000"/>
              </a:lnSpc>
            </a:pPr>
            <a:r>
              <a:rPr lang="en-GB" sz="2900" dirty="0">
                <a:latin typeface="Arial" panose="020B0604020202020204" pitchFamily="34" charset="0"/>
              </a:rPr>
              <a:t>Adversaries have prior knowledge about the structure of the data stored.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5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600" dirty="0"/>
              <a:t>Access pattern attacks: frequency analysis</a:t>
            </a:r>
          </a:p>
        </p:txBody>
      </p:sp>
      <p:pic>
        <p:nvPicPr>
          <p:cNvPr id="22" name="Picture 21" descr="Chart, bar chart, histogram&#10;&#10;Description automatically generated">
            <a:extLst>
              <a:ext uri="{FF2B5EF4-FFF2-40B4-BE49-F238E27FC236}">
                <a16:creationId xmlns:a16="http://schemas.microsoft.com/office/drawing/2014/main" id="{53B10EFF-9D8D-A229-BDC6-FABF69364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1" y="4235248"/>
            <a:ext cx="2929202" cy="1757521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D5E3AB0E-61BF-C71C-0883-56CE4C57B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97261"/>
            <a:ext cx="2929202" cy="1757521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33B8FED2-638F-436C-1C82-825A7FAAA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45" y="2568679"/>
            <a:ext cx="5555235" cy="333314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2F63CC76-136B-ACFC-BDFB-D6F7B46ED0E3}"/>
              </a:ext>
            </a:extLst>
          </p:cNvPr>
          <p:cNvSpPr/>
          <p:nvPr/>
        </p:nvSpPr>
        <p:spPr>
          <a:xfrm>
            <a:off x="4763882" y="3645313"/>
            <a:ext cx="678426" cy="117987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D6EB47-DDAE-60B3-726F-6029A4F9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2311675"/>
            <a:ext cx="5059680" cy="514008"/>
          </a:xfrm>
        </p:spPr>
        <p:txBody>
          <a:bodyPr/>
          <a:lstStyle/>
          <a:p>
            <a:pPr algn="ctr"/>
            <a:r>
              <a:rPr lang="en-GB" dirty="0"/>
              <a:t>The key identities are discovered</a:t>
            </a:r>
          </a:p>
        </p:txBody>
      </p:sp>
    </p:spTree>
    <p:extLst>
      <p:ext uri="{BB962C8B-B14F-4D97-AF65-F5344CB8AC3E}">
        <p14:creationId xmlns:p14="http://schemas.microsoft.com/office/powerpoint/2010/main" val="300828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 solutions: ORAM and </a:t>
            </a:r>
            <a:r>
              <a:rPr lang="en-GB" dirty="0" err="1"/>
              <a:t>pathORAM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D8B62-1859-01F7-E257-D9350B50C9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ORAM: Oblivious Random Access machine.</a:t>
            </a:r>
          </a:p>
          <a:p>
            <a:pPr>
              <a:buFont typeface="+mj-lt"/>
              <a:buAutoNum type="arabicPeriod"/>
            </a:pPr>
            <a:r>
              <a:rPr lang="en-GB" dirty="0"/>
              <a:t>Given an element location/index on the database and an operation to perform on it, decide a subset of the remote storage that certainly (or at least with high probability) contains the desired element.</a:t>
            </a:r>
          </a:p>
          <a:p>
            <a:pPr>
              <a:buFont typeface="+mj-lt"/>
              <a:buAutoNum type="arabicPeriod"/>
            </a:pPr>
            <a:r>
              <a:rPr lang="en-GB" dirty="0"/>
              <a:t>Download all the subset. </a:t>
            </a:r>
          </a:p>
          <a:p>
            <a:pPr>
              <a:buFont typeface="+mj-lt"/>
              <a:buAutoNum type="arabicPeriod"/>
            </a:pPr>
            <a:r>
              <a:rPr lang="en-GB" dirty="0"/>
              <a:t>Decrypt locally the subset downloaded.</a:t>
            </a:r>
          </a:p>
          <a:p>
            <a:pPr>
              <a:buFont typeface="+mj-lt"/>
              <a:buAutoNum type="arabicPeriod"/>
            </a:pPr>
            <a:r>
              <a:rPr lang="en-GB" dirty="0"/>
              <a:t>Find the desired element and perform the desired operation on it.</a:t>
            </a:r>
          </a:p>
          <a:p>
            <a:pPr>
              <a:buFont typeface="+mj-lt"/>
              <a:buAutoNum type="arabicPeriod"/>
            </a:pPr>
            <a:r>
              <a:rPr lang="en-GB" dirty="0"/>
              <a:t>Shuffle the position of some or all the database elements in the subset. </a:t>
            </a:r>
          </a:p>
          <a:p>
            <a:pPr>
              <a:buFont typeface="+mj-lt"/>
              <a:buAutoNum type="arabicPeriod"/>
            </a:pPr>
            <a:r>
              <a:rPr lang="en-GB" dirty="0"/>
              <a:t>Re-encrypt the subset with a randomized scheme, using the same symmetric key.</a:t>
            </a:r>
          </a:p>
          <a:p>
            <a:pPr>
              <a:buFont typeface="+mj-lt"/>
              <a:buAutoNum type="arabicPeriod"/>
            </a:pPr>
            <a:r>
              <a:rPr lang="en-GB" dirty="0"/>
              <a:t>Re-upload the freshly re-encrypted data.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5E7E61-512D-F01B-4C4B-4FEAD31A68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PathORAM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Same concept of ORAM, but developed in a smarter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database is stored in a binary tree structure. Its map is stored locally.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subset that is downloaded in this case is a branch of the tree.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50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 solutions: PANCAKE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869C-CE22-02E2-8597-56092D9E3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10058400" cy="759814"/>
          </a:xfrm>
        </p:spPr>
        <p:txBody>
          <a:bodyPr/>
          <a:lstStyle/>
          <a:p>
            <a:r>
              <a:rPr lang="en-GB" dirty="0"/>
              <a:t>Frequency smoothing by adding fake queries: no pattern can be extracted from the access frequencies.</a:t>
            </a:r>
          </a:p>
          <a:p>
            <a:endParaRPr lang="en-GB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17F3AA6-14DD-9F41-D51E-2CB42C86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43" y="2498599"/>
            <a:ext cx="6159914" cy="36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DE8-A280-763A-6290-ED9932D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solution: </a:t>
            </a:r>
            <a:r>
              <a:rPr lang="en-GB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869C-CE22-02E2-8597-56092D9E3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10058400" cy="759814"/>
          </a:xfrm>
        </p:spPr>
        <p:txBody>
          <a:bodyPr/>
          <a:lstStyle/>
          <a:p>
            <a:r>
              <a:rPr lang="en-GB" dirty="0"/>
              <a:t>The frequency smoothing is applied by intervals, depending on the frequency of subsets of keys.</a:t>
            </a:r>
          </a:p>
          <a:p>
            <a:endParaRPr lang="en-GB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35917D-642D-C923-D9F0-52B7132B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42" y="2428080"/>
            <a:ext cx="6420469" cy="38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07437-D876-C38C-B627-C4AC9CBE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101004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4645</TotalTime>
  <Words>780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K-Indistinguishable Data Access for Encrypted Key-Value Stores</vt:lpstr>
      <vt:lpstr>Problem Statement</vt:lpstr>
      <vt:lpstr>System structure and threat model</vt:lpstr>
      <vt:lpstr>Access pattern attacks: frequency analysis</vt:lpstr>
      <vt:lpstr>Access pattern attacks: frequency analysis</vt:lpstr>
      <vt:lpstr>Prior solutions: ORAM and pathORAM</vt:lpstr>
      <vt:lpstr>Prior solutions: PANCAKE</vt:lpstr>
      <vt:lpstr>New solution: idea</vt:lpstr>
      <vt:lpstr>Design Implementation</vt:lpstr>
      <vt:lpstr>K-indistinguishable Frequency Smoothing </vt:lpstr>
      <vt:lpstr>System initialization</vt:lpstr>
      <vt:lpstr>Query execution</vt:lpstr>
      <vt:lpstr>Dynamic Frequency Smoothing </vt:lpstr>
      <vt:lpstr>Key swapping mechanism</vt:lpstr>
      <vt:lpstr>Storage overhead evaluation</vt:lpstr>
      <vt:lpstr>Bandwidth overhead evaluation</vt:lpstr>
      <vt:lpstr>Throughput evaluation</vt:lpstr>
      <vt:lpstr>Paper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K-Indistinguishable Data Access for Encrypted Key-Value Stores</dc:title>
  <dc:creator>Valentini Lorenzo</dc:creator>
  <cp:lastModifiedBy>Valentini Lorenzo</cp:lastModifiedBy>
  <cp:revision>9</cp:revision>
  <dcterms:created xsi:type="dcterms:W3CDTF">2023-01-05T09:33:59Z</dcterms:created>
  <dcterms:modified xsi:type="dcterms:W3CDTF">2023-01-26T08:29:16Z</dcterms:modified>
</cp:coreProperties>
</file>