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7" r:id="rId3"/>
    <p:sldId id="258" r:id="rId4"/>
    <p:sldId id="259" r:id="rId5"/>
    <p:sldId id="267" r:id="rId6"/>
    <p:sldId id="256" r:id="rId7"/>
    <p:sldId id="265" r:id="rId8"/>
    <p:sldId id="266" r:id="rId9"/>
    <p:sldId id="261" r:id="rId10"/>
    <p:sldId id="262" r:id="rId11"/>
    <p:sldId id="263"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F58F1A-B53A-4711-92B2-94A0F26767ED}">
          <p14:sldIdLst>
            <p14:sldId id="268"/>
            <p14:sldId id="257"/>
            <p14:sldId id="258"/>
          </p14:sldIdLst>
        </p14:section>
        <p14:section name="Untitled Section" id="{47B4A5BD-B732-4C72-B937-48AD26968B5A}">
          <p14:sldIdLst>
            <p14:sldId id="259"/>
            <p14:sldId id="267"/>
            <p14:sldId id="256"/>
            <p14:sldId id="265"/>
            <p14:sldId id="266"/>
            <p14:sldId id="261"/>
            <p14:sldId id="262"/>
            <p14:sldId id="263"/>
            <p14:sldId id="264"/>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reta Kvietkauskienė | Hotel P A C A I" initials="LK|HPACAI" lastIdx="3" clrIdx="0">
    <p:extLst>
      <p:ext uri="{19B8F6BF-5375-455C-9EA6-DF929625EA0E}">
        <p15:presenceInfo xmlns:p15="http://schemas.microsoft.com/office/powerpoint/2012/main" userId="S::l.kvietkauskiene@hotelpacai.com::bd0a2244-e9a0-49d9-9fde-77158b40dbc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0T11:34:26.341" idx="1">
    <p:pos x="10" y="10"/>
    <p:text/>
    <p:extLst>
      <p:ext uri="{C676402C-5697-4E1C-873F-D02D1690AC5C}">
        <p15:threadingInfo xmlns:p15="http://schemas.microsoft.com/office/powerpoint/2012/main" timeZoneBias="-120"/>
      </p:ext>
    </p:extLst>
  </p:cm>
  <p:cm authorId="1" dt="2021-01-20T11:35:58.231" idx="2">
    <p:pos x="7096" y="1467"/>
    <p:text>Prisiimk</p:text>
    <p:extLst>
      <p:ext uri="{C676402C-5697-4E1C-873F-D02D1690AC5C}">
        <p15:threadingInfo xmlns:p15="http://schemas.microsoft.com/office/powerpoint/2012/main" timeZoneBias="-120"/>
      </p:ext>
    </p:extLst>
  </p:cm>
  <p:cm authorId="1" dt="2021-01-20T11:44:56.284" idx="3">
    <p:pos x="146" y="146"/>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92761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32918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6D1A8A-5FCD-4876-B22F-2F0C851E55BF}" type="slidenum">
              <a:rPr lang="lt-LT" smtClean="0"/>
              <a:t>‹#›</a:t>
            </a:fld>
            <a:endParaRPr lang="lt-L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704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261438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6D1A8A-5FCD-4876-B22F-2F0C851E55BF}" type="slidenum">
              <a:rPr lang="lt-LT" smtClean="0"/>
              <a:t>‹#›</a:t>
            </a:fld>
            <a:endParaRPr lang="lt-L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6385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617133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1392347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40154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54218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DBA83D-11BE-4F9B-B631-EFF7CEC41AEA}" type="datetimeFigureOut">
              <a:rPr lang="lt-LT" smtClean="0"/>
              <a:t>2022-02-24</a:t>
            </a:fld>
            <a:endParaRPr lang="lt-LT"/>
          </a:p>
        </p:txBody>
      </p:sp>
      <p:sp>
        <p:nvSpPr>
          <p:cNvPr id="5" name="Footer Placeholder 4"/>
          <p:cNvSpPr>
            <a:spLocks noGrp="1"/>
          </p:cNvSpPr>
          <p:nvPr>
            <p:ph type="ftr" sz="quarter" idx="11"/>
          </p:nvPr>
        </p:nvSpPr>
        <p:spPr/>
        <p:txBody>
          <a:bodyPr/>
          <a:lstStyle/>
          <a:p>
            <a:endParaRPr lang="lt-L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143794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87923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DBA83D-11BE-4F9B-B631-EFF7CEC41AEA}" type="datetimeFigureOut">
              <a:rPr lang="lt-LT" smtClean="0"/>
              <a:t>2022-02-24</a:t>
            </a:fld>
            <a:endParaRPr lang="lt-LT"/>
          </a:p>
        </p:txBody>
      </p:sp>
      <p:sp>
        <p:nvSpPr>
          <p:cNvPr id="8" name="Footer Placeholder 7"/>
          <p:cNvSpPr>
            <a:spLocks noGrp="1"/>
          </p:cNvSpPr>
          <p:nvPr>
            <p:ph type="ftr" sz="quarter" idx="11"/>
          </p:nvPr>
        </p:nvSpPr>
        <p:spPr/>
        <p:txBody>
          <a:bodyPr/>
          <a:lstStyle/>
          <a:p>
            <a:endParaRPr lang="lt-L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28837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DBA83D-11BE-4F9B-B631-EFF7CEC41AEA}" type="datetimeFigureOut">
              <a:rPr lang="lt-LT" smtClean="0"/>
              <a:t>2022-02-24</a:t>
            </a:fld>
            <a:endParaRPr lang="lt-LT"/>
          </a:p>
        </p:txBody>
      </p:sp>
      <p:sp>
        <p:nvSpPr>
          <p:cNvPr id="4" name="Footer Placeholder 3"/>
          <p:cNvSpPr>
            <a:spLocks noGrp="1"/>
          </p:cNvSpPr>
          <p:nvPr>
            <p:ph type="ftr" sz="quarter" idx="11"/>
          </p:nvPr>
        </p:nvSpPr>
        <p:spPr/>
        <p:txBody>
          <a:bodyPr/>
          <a:lstStyle/>
          <a:p>
            <a:endParaRPr lang="lt-L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175671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BA83D-11BE-4F9B-B631-EFF7CEC41AEA}" type="datetimeFigureOut">
              <a:rPr lang="lt-LT" smtClean="0"/>
              <a:t>2022-02-24</a:t>
            </a:fld>
            <a:endParaRPr lang="lt-LT"/>
          </a:p>
        </p:txBody>
      </p:sp>
      <p:sp>
        <p:nvSpPr>
          <p:cNvPr id="3" name="Footer Placeholder 2"/>
          <p:cNvSpPr>
            <a:spLocks noGrp="1"/>
          </p:cNvSpPr>
          <p:nvPr>
            <p:ph type="ftr" sz="quarter" idx="11"/>
          </p:nvPr>
        </p:nvSpPr>
        <p:spPr/>
        <p:txBody>
          <a:bodyPr/>
          <a:lstStyle/>
          <a:p>
            <a:endParaRPr lang="lt-L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354739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297316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DBA83D-11BE-4F9B-B631-EFF7CEC41AEA}" type="datetimeFigureOut">
              <a:rPr lang="lt-LT" smtClean="0"/>
              <a:t>2022-02-24</a:t>
            </a:fld>
            <a:endParaRPr lang="lt-LT"/>
          </a:p>
        </p:txBody>
      </p:sp>
      <p:sp>
        <p:nvSpPr>
          <p:cNvPr id="6" name="Footer Placeholder 5"/>
          <p:cNvSpPr>
            <a:spLocks noGrp="1"/>
          </p:cNvSpPr>
          <p:nvPr>
            <p:ph type="ftr" sz="quarter" idx="11"/>
          </p:nvPr>
        </p:nvSpPr>
        <p:spPr/>
        <p:txBody>
          <a:bodyPr/>
          <a:lstStyle/>
          <a:p>
            <a:endParaRPr lang="lt-L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D6D1A8A-5FCD-4876-B22F-2F0C851E55BF}" type="slidenum">
              <a:rPr lang="lt-LT" smtClean="0"/>
              <a:t>‹#›</a:t>
            </a:fld>
            <a:endParaRPr lang="lt-LT"/>
          </a:p>
        </p:txBody>
      </p:sp>
    </p:spTree>
    <p:extLst>
      <p:ext uri="{BB962C8B-B14F-4D97-AF65-F5344CB8AC3E}">
        <p14:creationId xmlns:p14="http://schemas.microsoft.com/office/powerpoint/2010/main" val="192887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DBA83D-11BE-4F9B-B631-EFF7CEC41AEA}" type="datetimeFigureOut">
              <a:rPr lang="lt-LT" smtClean="0"/>
              <a:t>2022-02-24</a:t>
            </a:fld>
            <a:endParaRPr lang="lt-L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t-L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D6D1A8A-5FCD-4876-B22F-2F0C851E55BF}" type="slidenum">
              <a:rPr lang="lt-LT" smtClean="0"/>
              <a:t>‹#›</a:t>
            </a:fld>
            <a:endParaRPr lang="lt-LT"/>
          </a:p>
        </p:txBody>
      </p:sp>
    </p:spTree>
    <p:extLst>
      <p:ext uri="{BB962C8B-B14F-4D97-AF65-F5344CB8AC3E}">
        <p14:creationId xmlns:p14="http://schemas.microsoft.com/office/powerpoint/2010/main" val="4184697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audible.com/author/Tom-Smith/B002MV9TYI" TargetMode="External"/><Relationship Id="rId2" Type="http://schemas.openxmlformats.org/officeDocument/2006/relationships/hyperlink" Target="https://www.amazon.com/Roger-Connors/e/B001IZRDPQ/ref=dp_byline_cont_book_1" TargetMode="External"/><Relationship Id="rId1" Type="http://schemas.openxmlformats.org/officeDocument/2006/relationships/slideLayout" Target="../slideLayouts/slideLayout6.xml"/><Relationship Id="rId4" Type="http://schemas.openxmlformats.org/officeDocument/2006/relationships/hyperlink" Target="https://www.audible.com/author/Craig-Hickman/B001H6O6V0"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comments" Target="../comments/comment1.xml"/><Relationship Id="rId5" Type="http://schemas.openxmlformats.org/officeDocument/2006/relationships/image" Target="../media/image9.jpe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buklingas smaragdo miesto vedlys. Smaragdo miestas - \u003d knygos  \u003d. Mediniai Oorfene Deuce kariai ir septyni pogrindžio karaliai">
            <a:extLst>
              <a:ext uri="{FF2B5EF4-FFF2-40B4-BE49-F238E27FC236}">
                <a16:creationId xmlns:a16="http://schemas.microsoft.com/office/drawing/2014/main" id="{BED00545-2CDC-4EC8-983D-72F7D3A1F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974" y="804895"/>
            <a:ext cx="3806404" cy="489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CB0C-592E-470C-9908-ACE2C9BCC251}"/>
              </a:ext>
            </a:extLst>
          </p:cNvPr>
          <p:cNvSpPr>
            <a:spLocks noGrp="1"/>
          </p:cNvSpPr>
          <p:nvPr>
            <p:ph type="title"/>
          </p:nvPr>
        </p:nvSpPr>
        <p:spPr>
          <a:xfrm>
            <a:off x="2589212" y="609600"/>
            <a:ext cx="8915399" cy="1101754"/>
          </a:xfrm>
        </p:spPr>
        <p:txBody>
          <a:bodyPr/>
          <a:lstStyle/>
          <a:p>
            <a:pPr algn="just"/>
            <a:r>
              <a:rPr lang="lt-LT" dirty="0"/>
              <a:t>						</a:t>
            </a:r>
            <a:r>
              <a:rPr lang="lt-LT" u="sng" dirty="0"/>
              <a:t>PRISIIMK</a:t>
            </a:r>
          </a:p>
        </p:txBody>
      </p:sp>
      <p:sp>
        <p:nvSpPr>
          <p:cNvPr id="3" name="Text Placeholder 2">
            <a:extLst>
              <a:ext uri="{FF2B5EF4-FFF2-40B4-BE49-F238E27FC236}">
                <a16:creationId xmlns:a16="http://schemas.microsoft.com/office/drawing/2014/main" id="{F6D3BE67-68AA-431E-B7AF-54CCF64CB56E}"/>
              </a:ext>
            </a:extLst>
          </p:cNvPr>
          <p:cNvSpPr>
            <a:spLocks noGrp="1"/>
          </p:cNvSpPr>
          <p:nvPr>
            <p:ph type="body" idx="1"/>
          </p:nvPr>
        </p:nvSpPr>
        <p:spPr>
          <a:xfrm>
            <a:off x="2589212" y="2650921"/>
            <a:ext cx="8915399" cy="3258989"/>
          </a:xfrm>
        </p:spPr>
        <p:txBody>
          <a:bodyPr>
            <a:normAutofit/>
          </a:bodyPr>
          <a:lstStyle/>
          <a:p>
            <a:pPr marL="285750" indent="-285750">
              <a:buFont typeface="Arial" panose="020B0604020202020204" pitchFamily="34" charset="0"/>
              <a:buChar char="•"/>
            </a:pPr>
            <a:r>
              <a:rPr lang="lt-LT" sz="2800" dirty="0"/>
              <a:t>Būti asmeniškai atsakingam;</a:t>
            </a:r>
          </a:p>
          <a:p>
            <a:pPr marL="285750" indent="-285750">
              <a:buFont typeface="Arial" panose="020B0604020202020204" pitchFamily="34" charset="0"/>
              <a:buChar char="•"/>
            </a:pPr>
            <a:r>
              <a:rPr lang="lt-LT" sz="2800" dirty="0"/>
              <a:t>Mokytis iš klaidų ir iš laimėjimų;</a:t>
            </a:r>
          </a:p>
          <a:p>
            <a:pPr marL="285750" indent="-285750">
              <a:buFont typeface="Arial" panose="020B0604020202020204" pitchFamily="34" charset="0"/>
              <a:buChar char="•"/>
            </a:pPr>
            <a:r>
              <a:rPr lang="lt-LT" sz="2800" dirty="0"/>
              <a:t>Susieti savo darbą su bendrais įmonės tikslais;</a:t>
            </a:r>
          </a:p>
          <a:p>
            <a:pPr marL="285750" indent="-285750">
              <a:buFont typeface="Arial" panose="020B0604020202020204" pitchFamily="34" charset="0"/>
              <a:buChar char="•"/>
            </a:pPr>
            <a:r>
              <a:rPr lang="lt-LT" sz="2800" dirty="0"/>
              <a:t>Priimti ir mokytis iš įvertinimo;</a:t>
            </a:r>
          </a:p>
        </p:txBody>
      </p:sp>
      <p:pic>
        <p:nvPicPr>
          <p:cNvPr id="4" name="Picture 3">
            <a:extLst>
              <a:ext uri="{FF2B5EF4-FFF2-40B4-BE49-F238E27FC236}">
                <a16:creationId xmlns:a16="http://schemas.microsoft.com/office/drawing/2014/main" id="{BF727811-1AE7-43A1-9BB9-A28258AEA6E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9212" y="763398"/>
            <a:ext cx="2024733" cy="1828800"/>
          </a:xfrm>
          <a:prstGeom prst="rect">
            <a:avLst/>
          </a:prstGeom>
          <a:noFill/>
          <a:ln>
            <a:noFill/>
          </a:ln>
        </p:spPr>
      </p:pic>
    </p:spTree>
    <p:extLst>
      <p:ext uri="{BB962C8B-B14F-4D97-AF65-F5344CB8AC3E}">
        <p14:creationId xmlns:p14="http://schemas.microsoft.com/office/powerpoint/2010/main" val="216292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EA36-A015-4254-A018-2BA623C8D15D}"/>
              </a:ext>
            </a:extLst>
          </p:cNvPr>
          <p:cNvSpPr>
            <a:spLocks noGrp="1"/>
          </p:cNvSpPr>
          <p:nvPr>
            <p:ph type="title"/>
          </p:nvPr>
        </p:nvSpPr>
        <p:spPr>
          <a:xfrm>
            <a:off x="2589212" y="609600"/>
            <a:ext cx="8915399" cy="1293091"/>
          </a:xfrm>
        </p:spPr>
        <p:txBody>
          <a:bodyPr/>
          <a:lstStyle/>
          <a:p>
            <a:r>
              <a:rPr lang="lt-LT" dirty="0"/>
              <a:t>						</a:t>
            </a:r>
            <a:r>
              <a:rPr lang="lt-LT" u="sng" dirty="0"/>
              <a:t>IŠSPRĘSK</a:t>
            </a:r>
          </a:p>
        </p:txBody>
      </p:sp>
      <p:sp>
        <p:nvSpPr>
          <p:cNvPr id="3" name="Text Placeholder 2">
            <a:extLst>
              <a:ext uri="{FF2B5EF4-FFF2-40B4-BE49-F238E27FC236}">
                <a16:creationId xmlns:a16="http://schemas.microsoft.com/office/drawing/2014/main" id="{88DD3F51-E37E-4E46-A8D3-6D559E92DD07}"/>
              </a:ext>
            </a:extLst>
          </p:cNvPr>
          <p:cNvSpPr>
            <a:spLocks noGrp="1"/>
          </p:cNvSpPr>
          <p:nvPr>
            <p:ph type="body" idx="1"/>
          </p:nvPr>
        </p:nvSpPr>
        <p:spPr>
          <a:xfrm>
            <a:off x="2589212" y="2828520"/>
            <a:ext cx="8915399" cy="3081390"/>
          </a:xfrm>
        </p:spPr>
        <p:txBody>
          <a:bodyPr/>
          <a:lstStyle/>
          <a:p>
            <a:pPr marL="285750" indent="-285750">
              <a:buFont typeface="Arial" panose="020B0604020202020204" pitchFamily="34" charset="0"/>
              <a:buChar char="•"/>
            </a:pPr>
            <a:r>
              <a:rPr lang="lt-LT" sz="2800" dirty="0"/>
              <a:t>Klausti „kuo dar galėčiau padėti?“</a:t>
            </a:r>
          </a:p>
          <a:p>
            <a:pPr marL="285750" indent="-285750">
              <a:buFont typeface="Arial" panose="020B0604020202020204" pitchFamily="34" charset="0"/>
              <a:buChar char="•"/>
            </a:pPr>
            <a:r>
              <a:rPr lang="lt-LT" sz="2800" dirty="0"/>
              <a:t>Peržengti </a:t>
            </a:r>
            <a:r>
              <a:rPr lang="lt-LT" sz="2800" dirty="0" err="1"/>
              <a:t>konforto</a:t>
            </a:r>
            <a:r>
              <a:rPr lang="lt-LT" sz="2800" dirty="0"/>
              <a:t> zoną;</a:t>
            </a:r>
          </a:p>
          <a:p>
            <a:pPr marL="285750" indent="-285750">
              <a:buFont typeface="Arial" panose="020B0604020202020204" pitchFamily="34" charset="0"/>
              <a:buChar char="•"/>
            </a:pPr>
            <a:r>
              <a:rPr lang="lt-LT" sz="2800" dirty="0"/>
              <a:t>Kūrybiškai susidoroti su kliūtimis;</a:t>
            </a:r>
          </a:p>
          <a:p>
            <a:pPr marL="285750" indent="-285750">
              <a:buFont typeface="Arial" panose="020B0604020202020204" pitchFamily="34" charset="0"/>
              <a:buChar char="•"/>
            </a:pPr>
            <a:r>
              <a:rPr lang="lt-LT" sz="2800" dirty="0"/>
              <a:t>Prisiimti reikalingas rizikas.</a:t>
            </a:r>
          </a:p>
          <a:p>
            <a:pPr marL="285750" indent="-285750">
              <a:buFont typeface="Arial" panose="020B0604020202020204" pitchFamily="34" charset="0"/>
              <a:buChar char="•"/>
            </a:pPr>
            <a:endParaRPr lang="lt-LT" dirty="0"/>
          </a:p>
        </p:txBody>
      </p:sp>
      <p:pic>
        <p:nvPicPr>
          <p:cNvPr id="4" name="Picture 3" descr="Solve It | Problem Solving Game For Adults | FradleyCroft.co.uk">
            <a:extLst>
              <a:ext uri="{FF2B5EF4-FFF2-40B4-BE49-F238E27FC236}">
                <a16:creationId xmlns:a16="http://schemas.microsoft.com/office/drawing/2014/main" id="{0CF047BA-DC0F-4DC3-808C-8A28B5026C4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2" y="736716"/>
            <a:ext cx="2657043" cy="2091804"/>
          </a:xfrm>
          <a:prstGeom prst="rect">
            <a:avLst/>
          </a:prstGeom>
          <a:noFill/>
          <a:ln>
            <a:noFill/>
          </a:ln>
        </p:spPr>
      </p:pic>
    </p:spTree>
    <p:extLst>
      <p:ext uri="{BB962C8B-B14F-4D97-AF65-F5344CB8AC3E}">
        <p14:creationId xmlns:p14="http://schemas.microsoft.com/office/powerpoint/2010/main" val="115430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879D-F5CB-4E89-A8A2-515A915CDA1D}"/>
              </a:ext>
            </a:extLst>
          </p:cNvPr>
          <p:cNvSpPr>
            <a:spLocks noGrp="1"/>
          </p:cNvSpPr>
          <p:nvPr>
            <p:ph type="title"/>
          </p:nvPr>
        </p:nvSpPr>
        <p:spPr>
          <a:xfrm>
            <a:off x="2589212" y="609600"/>
            <a:ext cx="8915399" cy="1555864"/>
          </a:xfrm>
        </p:spPr>
        <p:txBody>
          <a:bodyPr/>
          <a:lstStyle/>
          <a:p>
            <a:r>
              <a:rPr lang="lt-LT" dirty="0"/>
              <a:t>				</a:t>
            </a:r>
            <a:r>
              <a:rPr lang="lt-LT" u="sng" dirty="0"/>
              <a:t>UŽBAIK</a:t>
            </a:r>
          </a:p>
        </p:txBody>
      </p:sp>
      <p:sp>
        <p:nvSpPr>
          <p:cNvPr id="3" name="Text Placeholder 2">
            <a:extLst>
              <a:ext uri="{FF2B5EF4-FFF2-40B4-BE49-F238E27FC236}">
                <a16:creationId xmlns:a16="http://schemas.microsoft.com/office/drawing/2014/main" id="{1E5C2EA4-DB01-48F1-9EFF-882793366CCE}"/>
              </a:ext>
            </a:extLst>
          </p:cNvPr>
          <p:cNvSpPr>
            <a:spLocks noGrp="1"/>
          </p:cNvSpPr>
          <p:nvPr>
            <p:ph type="body" idx="1"/>
          </p:nvPr>
        </p:nvSpPr>
        <p:spPr>
          <a:xfrm>
            <a:off x="2589212" y="2706255"/>
            <a:ext cx="8915399" cy="3203655"/>
          </a:xfrm>
        </p:spPr>
        <p:txBody>
          <a:bodyPr/>
          <a:lstStyle/>
          <a:p>
            <a:pPr marL="285750" indent="-285750">
              <a:buFont typeface="Arial" panose="020B0604020202020204" pitchFamily="34" charset="0"/>
              <a:buChar char="•"/>
            </a:pPr>
            <a:r>
              <a:rPr lang="lt-LT" sz="2800" dirty="0"/>
              <a:t>Pabaigti pažadėtus darbus;</a:t>
            </a:r>
          </a:p>
          <a:p>
            <a:pPr marL="285750" indent="-285750">
              <a:buFont typeface="Arial" panose="020B0604020202020204" pitchFamily="34" charset="0"/>
              <a:buChar char="•"/>
            </a:pPr>
            <a:r>
              <a:rPr lang="lt-LT" sz="2800" dirty="0"/>
              <a:t>Sutelkti dėmesį į svarbiausius prioritetus;</a:t>
            </a:r>
          </a:p>
          <a:p>
            <a:pPr marL="285750" indent="-285750">
              <a:buFont typeface="Arial" panose="020B0604020202020204" pitchFamily="34" charset="0"/>
              <a:buChar char="•"/>
            </a:pPr>
            <a:r>
              <a:rPr lang="lt-LT" sz="2800" dirty="0"/>
              <a:t>Likti virš linijos nekaltinant kitų;</a:t>
            </a:r>
          </a:p>
          <a:p>
            <a:pPr marL="285750" indent="-285750">
              <a:buFont typeface="Arial" panose="020B0604020202020204" pitchFamily="34" charset="0"/>
              <a:buChar char="•"/>
            </a:pPr>
            <a:r>
              <a:rPr lang="lt-LT" sz="2800" dirty="0"/>
              <a:t>Išlaikyti pasitikėjimą;</a:t>
            </a:r>
            <a:br>
              <a:rPr lang="lt-LT" sz="2800" dirty="0"/>
            </a:br>
            <a:endParaRPr lang="lt-LT" sz="2800" dirty="0"/>
          </a:p>
          <a:p>
            <a:endParaRPr lang="lt-LT" dirty="0"/>
          </a:p>
        </p:txBody>
      </p:sp>
      <p:pic>
        <p:nvPicPr>
          <p:cNvPr id="4" name="Picture 3" descr="2009 Boston Marathon: The finish - Boston.com">
            <a:extLst>
              <a:ext uri="{FF2B5EF4-FFF2-40B4-BE49-F238E27FC236}">
                <a16:creationId xmlns:a16="http://schemas.microsoft.com/office/drawing/2014/main" id="{C55CC7D4-6312-4CBD-9AE8-9F3EDD461E0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09600"/>
            <a:ext cx="1354715" cy="1894354"/>
          </a:xfrm>
          <a:prstGeom prst="rect">
            <a:avLst/>
          </a:prstGeom>
          <a:noFill/>
          <a:ln>
            <a:noFill/>
          </a:ln>
        </p:spPr>
      </p:pic>
    </p:spTree>
    <p:extLst>
      <p:ext uri="{BB962C8B-B14F-4D97-AF65-F5344CB8AC3E}">
        <p14:creationId xmlns:p14="http://schemas.microsoft.com/office/powerpoint/2010/main" val="337987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FD50A7B-CC33-463E-A022-B5CB61BE62C4}"/>
              </a:ext>
            </a:extLst>
          </p:cNvPr>
          <p:cNvSpPr>
            <a:spLocks noGrp="1"/>
          </p:cNvSpPr>
          <p:nvPr>
            <p:ph type="title"/>
          </p:nvPr>
        </p:nvSpPr>
        <p:spPr>
          <a:xfrm>
            <a:off x="2589212" y="609600"/>
            <a:ext cx="8915399" cy="4717410"/>
          </a:xfrm>
        </p:spPr>
        <p:txBody>
          <a:bodyPr/>
          <a:lstStyle/>
          <a:p>
            <a:pPr algn="ctr"/>
            <a:r>
              <a:rPr lang="lt-LT" dirty="0"/>
              <a:t>Bus Sunku. </a:t>
            </a:r>
            <a:br>
              <a:rPr lang="lt-LT" dirty="0"/>
            </a:br>
            <a:r>
              <a:rPr lang="lt-LT" dirty="0"/>
              <a:t>Bet sunku nereiškia neįmanoma.......</a:t>
            </a:r>
          </a:p>
        </p:txBody>
      </p:sp>
      <p:sp>
        <p:nvSpPr>
          <p:cNvPr id="3" name="Teksto vietos rezervavimo ženklas 2">
            <a:extLst>
              <a:ext uri="{FF2B5EF4-FFF2-40B4-BE49-F238E27FC236}">
                <a16:creationId xmlns:a16="http://schemas.microsoft.com/office/drawing/2014/main" id="{12A6602E-453A-4AC4-A8A3-A34F6027040A}"/>
              </a:ext>
            </a:extLst>
          </p:cNvPr>
          <p:cNvSpPr>
            <a:spLocks noGrp="1"/>
          </p:cNvSpPr>
          <p:nvPr>
            <p:ph type="body" idx="1"/>
          </p:nvPr>
        </p:nvSpPr>
        <p:spPr/>
        <p:txBody>
          <a:bodyPr/>
          <a:lstStyle/>
          <a:p>
            <a:endParaRPr lang="lt-LT"/>
          </a:p>
        </p:txBody>
      </p:sp>
    </p:spTree>
    <p:extLst>
      <p:ext uri="{BB962C8B-B14F-4D97-AF65-F5344CB8AC3E}">
        <p14:creationId xmlns:p14="http://schemas.microsoft.com/office/powerpoint/2010/main" val="369803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69DE-9D6D-4990-A9CA-C2D63DD4F340}"/>
              </a:ext>
            </a:extLst>
          </p:cNvPr>
          <p:cNvSpPr>
            <a:spLocks noGrp="1"/>
          </p:cNvSpPr>
          <p:nvPr>
            <p:ph type="title"/>
          </p:nvPr>
        </p:nvSpPr>
        <p:spPr>
          <a:xfrm rot="10800000" flipV="1">
            <a:off x="6575990" y="1216152"/>
            <a:ext cx="5484941" cy="6665976"/>
          </a:xfrm>
        </p:spPr>
        <p:txBody>
          <a:bodyPr>
            <a:normAutofit/>
          </a:bodyPr>
          <a:lstStyle/>
          <a:p>
            <a:pPr algn="ctr"/>
            <a:br>
              <a:rPr lang="lt-LT" sz="3200" b="1" u="sng" dirty="0">
                <a:effectLst>
                  <a:outerShdw blurRad="38100" dist="38100" dir="2700000" algn="tl">
                    <a:srgbClr val="000000">
                      <a:alpha val="43137"/>
                    </a:srgbClr>
                  </a:outerShdw>
                </a:effectLst>
              </a:rPr>
            </a:br>
            <a:br>
              <a:rPr lang="lt-LT" sz="3200" b="1" u="sng" dirty="0">
                <a:effectLst>
                  <a:outerShdw blurRad="38100" dist="38100" dir="2700000" algn="tl">
                    <a:srgbClr val="000000">
                      <a:alpha val="43137"/>
                    </a:srgbClr>
                  </a:outerShdw>
                </a:effectLst>
              </a:rPr>
            </a:br>
            <a:r>
              <a:rPr lang="lt-LT" sz="3200" b="1" u="sng" dirty="0">
                <a:effectLst>
                  <a:outerShdw blurRad="38100" dist="38100" dir="2700000" algn="tl">
                    <a:srgbClr val="000000">
                      <a:alpha val="43137"/>
                    </a:srgbClr>
                  </a:outerShdw>
                </a:effectLst>
              </a:rPr>
              <a:t>Mūsų tikslas:</a:t>
            </a:r>
            <a:br>
              <a:rPr lang="lt-LT" b="1" u="sng" dirty="0">
                <a:effectLst>
                  <a:outerShdw blurRad="38100" dist="38100" dir="2700000" algn="tl">
                    <a:srgbClr val="000000">
                      <a:alpha val="43137"/>
                    </a:srgbClr>
                  </a:outerShdw>
                </a:effectLst>
              </a:rPr>
            </a:br>
            <a:br>
              <a:rPr lang="lt-LT" b="1" u="sng" dirty="0">
                <a:effectLst>
                  <a:outerShdw blurRad="38100" dist="38100" dir="2700000" algn="tl">
                    <a:srgbClr val="000000">
                      <a:alpha val="43137"/>
                    </a:srgbClr>
                  </a:outerShdw>
                </a:effectLst>
              </a:rPr>
            </a:br>
            <a:r>
              <a:rPr lang="lt-LT" sz="3200" dirty="0">
                <a:effectLst/>
                <a:latin typeface="Calibri" panose="020F0502020204030204" pitchFamily="34" charset="0"/>
                <a:ea typeface="Calibri" panose="020F0502020204030204" pitchFamily="34" charset="0"/>
                <a:cs typeface="Times New Roman" panose="02020603050405020304" pitchFamily="18" charset="0"/>
              </a:rPr>
              <a:t>Atsižvelgiant į mūsų skirtumus, pagerinti bendravimą ir sumažinti įtampą komandoje.</a:t>
            </a:r>
            <a:br>
              <a:rPr lang="lt-LT" sz="32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br>
              <a:rPr lang="lt-LT" sz="1800" dirty="0">
                <a:effectLst/>
                <a:latin typeface="Calibri" panose="020F0502020204030204" pitchFamily="34" charset="0"/>
                <a:ea typeface="Calibri" panose="020F0502020204030204" pitchFamily="34" charset="0"/>
                <a:cs typeface="Times New Roman" panose="02020603050405020304" pitchFamily="18" charset="0"/>
              </a:rPr>
            </a:br>
            <a:endParaRPr lang="lt-LT" dirty="0"/>
          </a:p>
        </p:txBody>
      </p:sp>
      <p:sp>
        <p:nvSpPr>
          <p:cNvPr id="3" name="Content Placeholder 2">
            <a:extLst>
              <a:ext uri="{FF2B5EF4-FFF2-40B4-BE49-F238E27FC236}">
                <a16:creationId xmlns:a16="http://schemas.microsoft.com/office/drawing/2014/main" id="{C597D5A0-4243-4152-BB4F-0A0F0631FDE5}"/>
              </a:ext>
            </a:extLst>
          </p:cNvPr>
          <p:cNvSpPr>
            <a:spLocks noGrp="1"/>
          </p:cNvSpPr>
          <p:nvPr>
            <p:ph idx="1"/>
          </p:nvPr>
        </p:nvSpPr>
        <p:spPr>
          <a:xfrm>
            <a:off x="6323012" y="446088"/>
            <a:ext cx="5181600" cy="770064"/>
          </a:xfrm>
        </p:spPr>
        <p:txBody>
          <a:bodyPr>
            <a:noAutofit/>
          </a:bodyPr>
          <a:lstStyle/>
          <a:p>
            <a:pPr marL="0" indent="0" algn="ctr">
              <a:buNone/>
            </a:pPr>
            <a:endParaRPr lang="lt-LT" sz="2800" b="1" u="sng" dirty="0">
              <a:latin typeface="Bodoni MT Black" panose="02070A03080606020203" pitchFamily="18" charset="0"/>
            </a:endParaRPr>
          </a:p>
          <a:p>
            <a:pPr marL="0" indent="0" algn="ctr">
              <a:buNone/>
            </a:pPr>
            <a:r>
              <a:rPr lang="lt-LT" sz="2800" b="1" u="sng" dirty="0">
                <a:latin typeface="Bodoni MT Black" panose="02070A03080606020203" pitchFamily="18" charset="0"/>
              </a:rPr>
              <a:t>SMARAGDO MIESTO BURTININKO</a:t>
            </a:r>
          </a:p>
          <a:p>
            <a:pPr marL="0" indent="0" algn="ctr">
              <a:buNone/>
            </a:pPr>
            <a:r>
              <a:rPr lang="lt-LT" sz="2800" b="1" u="sng" dirty="0">
                <a:latin typeface="Bodoni MT Black" panose="02070A03080606020203" pitchFamily="18" charset="0"/>
              </a:rPr>
              <a:t>ARBA OZO PRINCIPAS KOMANDOJE</a:t>
            </a:r>
          </a:p>
        </p:txBody>
      </p:sp>
      <p:sp>
        <p:nvSpPr>
          <p:cNvPr id="4" name="Text Placeholder 3">
            <a:extLst>
              <a:ext uri="{FF2B5EF4-FFF2-40B4-BE49-F238E27FC236}">
                <a16:creationId xmlns:a16="http://schemas.microsoft.com/office/drawing/2014/main" id="{E26122A4-9A27-4D10-AD5A-5D2D20265E7E}"/>
              </a:ext>
            </a:extLst>
          </p:cNvPr>
          <p:cNvSpPr>
            <a:spLocks noGrp="1"/>
          </p:cNvSpPr>
          <p:nvPr>
            <p:ph type="body" sz="half" idx="2"/>
          </p:nvPr>
        </p:nvSpPr>
        <p:spPr>
          <a:xfrm>
            <a:off x="330199" y="271190"/>
            <a:ext cx="3330188" cy="5260675"/>
          </a:xfrm>
        </p:spPr>
        <p:txBody>
          <a:bodyPr/>
          <a:lstStyle/>
          <a:p>
            <a:endParaRPr lang="lt-LT" dirty="0"/>
          </a:p>
        </p:txBody>
      </p:sp>
      <p:pic>
        <p:nvPicPr>
          <p:cNvPr id="2050" name="Picture 2" descr="400+ Oz ideas | the wonderful wizard of oz, wizard of oz, wizard of oz 1939">
            <a:extLst>
              <a:ext uri="{FF2B5EF4-FFF2-40B4-BE49-F238E27FC236}">
                <a16:creationId xmlns:a16="http://schemas.microsoft.com/office/drawing/2014/main" id="{6EC44559-2D29-4500-BFF0-AA776509B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561" y="329184"/>
            <a:ext cx="4293518" cy="584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9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rnerBros.com | The Wizard of Oz | Movies">
            <a:extLst>
              <a:ext uri="{FF2B5EF4-FFF2-40B4-BE49-F238E27FC236}">
                <a16:creationId xmlns:a16="http://schemas.microsoft.com/office/drawing/2014/main" id="{AD74B18A-53E8-4EC0-922D-7218B4264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30"/>
            <a:ext cx="13872118" cy="69360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B0C0FD4-7632-4166-9F65-B69726468F7E}"/>
              </a:ext>
            </a:extLst>
          </p:cNvPr>
          <p:cNvSpPr>
            <a:spLocks noGrp="1"/>
          </p:cNvSpPr>
          <p:nvPr>
            <p:ph type="ctrTitle"/>
          </p:nvPr>
        </p:nvSpPr>
        <p:spPr>
          <a:xfrm>
            <a:off x="1" y="-2058521"/>
            <a:ext cx="9070848" cy="4426817"/>
          </a:xfrm>
        </p:spPr>
        <p:txBody>
          <a:bodyPr>
            <a:normAutofit/>
          </a:bodyPr>
          <a:lstStyle/>
          <a:p>
            <a:pPr>
              <a:lnSpc>
                <a:spcPct val="107000"/>
              </a:lnSpc>
              <a:spcAft>
                <a:spcPts val="800"/>
              </a:spcAft>
            </a:pPr>
            <a:r>
              <a:rPr lang="lt-LT" sz="1200" b="1" dirty="0">
                <a:effectLst/>
                <a:latin typeface="Calibri" panose="020F0502020204030204" pitchFamily="34" charset="0"/>
                <a:ea typeface="Calibri" panose="020F0502020204030204" pitchFamily="34" charset="0"/>
                <a:cs typeface="Times New Roman" panose="02020603050405020304" pitchFamily="18" charset="0"/>
              </a:rPr>
              <a:t>Pasakoje „Smaragdo miesto burtininkas“ mes skaitome apie mergaitę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Doroty</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ir jos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kompanijonus</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kurie ne dėl savo kaltės atsiduria nekontroliuojamoje situacijoje.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Doroty</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tornado</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metu iš Karakaso buvo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prekelta</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į nepažystamą šalį. Ieškodama kelio namo laukuose  ji sutiko kaliausę kuri taip pat negalėjo ištrūkti, kadangi neturėjo smegenų. Eidami kartu su kaliause miške jie sutiko skardinį miškininką, kuris buvo sustingęs nuo neveiksnumo, kadangi neturėjo širdies ir valios judėti.</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r>
              <a:rPr lang="lt-LT" sz="1200" b="1" dirty="0">
                <a:effectLst/>
                <a:latin typeface="Calibri" panose="020F0502020204030204" pitchFamily="34" charset="0"/>
                <a:ea typeface="Calibri" panose="020F0502020204030204" pitchFamily="34" charset="0"/>
                <a:cs typeface="Times New Roman" panose="02020603050405020304" pitchFamily="18" charset="0"/>
              </a:rPr>
              <a:t>Eidami jau trise sutiko liūtą, kuriam buvo atimta drąsa ir sugebėjimas, gyventi gyvenimą kurį jam buvo lemta gyventi.</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r>
              <a:rPr lang="lt-LT" sz="1200" b="1" dirty="0">
                <a:effectLst/>
                <a:latin typeface="Calibri" panose="020F0502020204030204" pitchFamily="34" charset="0"/>
                <a:ea typeface="Calibri" panose="020F0502020204030204" pitchFamily="34" charset="0"/>
                <a:cs typeface="Times New Roman" panose="02020603050405020304" pitchFamily="18" charset="0"/>
              </a:rPr>
              <a:t> Visi šie iš pažiūros bejėgiški veikėjai jautėsi nukentėję dėl trūkumų ir aplinkybių.</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r>
              <a:rPr lang="lt-LT" sz="1200" b="1" dirty="0">
                <a:effectLst/>
                <a:latin typeface="Calibri" panose="020F0502020204030204" pitchFamily="34" charset="0"/>
                <a:ea typeface="Calibri" panose="020F0502020204030204" pitchFamily="34" charset="0"/>
                <a:cs typeface="Times New Roman" panose="02020603050405020304" pitchFamily="18" charset="0"/>
              </a:rPr>
              <a:t>Jausdamiesi bejėgiai ir negalėdami pakeisti savo padėties, jie su džiaugsmu pasileido pirmyn Geltonų plytų keliu, tikėdamiesi rasti stebukladarį, kuris už juos išspręs visas problemas.</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r>
              <a:rPr lang="lt-LT" sz="1200" b="1" dirty="0">
                <a:effectLst/>
                <a:latin typeface="Calibri" panose="020F0502020204030204" pitchFamily="34" charset="0"/>
                <a:ea typeface="Calibri" panose="020F0502020204030204" pitchFamily="34" charset="0"/>
                <a:cs typeface="Times New Roman" panose="02020603050405020304" pitchFamily="18" charset="0"/>
              </a:rPr>
              <a:t>Peržengę daug kliūčių ir pavojų kartu, visi 4 pasiekė Smaragdo miestą ir burtininką, kuris sėdėjo už užuolaidos, traukinėjo svirtis ir gausiai pūtė dūmus. Mažas šuniukas nutraukė užuolaidą ir visi pamatė, kad smaragdo miesto burtininkas paprastas bejėgis bailys.</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r>
              <a:rPr lang="lt-LT" sz="1200" b="1" dirty="0">
                <a:effectLst/>
                <a:latin typeface="Calibri" panose="020F0502020204030204" pitchFamily="34" charset="0"/>
                <a:ea typeface="Calibri" panose="020F0502020204030204" pitchFamily="34" charset="0"/>
                <a:cs typeface="Times New Roman" panose="02020603050405020304" pitchFamily="18" charset="0"/>
              </a:rPr>
              <a:t>Gale istorijos matome, kad keliaudami galiausiai visi herojai pakyla iš savo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konforto</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zonos, dėl savo </a:t>
            </a:r>
            <a:r>
              <a:rPr lang="lt-LT" sz="1200" b="1" dirty="0" err="1">
                <a:effectLst/>
                <a:latin typeface="Calibri" panose="020F0502020204030204" pitchFamily="34" charset="0"/>
                <a:ea typeface="Calibri" panose="020F0502020204030204" pitchFamily="34" charset="0"/>
                <a:cs typeface="Times New Roman" panose="02020603050405020304" pitchFamily="18" charset="0"/>
              </a:rPr>
              <a:t>užibrėžto</a:t>
            </a:r>
            <a:r>
              <a:rPr lang="lt-LT" sz="1200" b="1" dirty="0">
                <a:effectLst/>
                <a:latin typeface="Calibri" panose="020F0502020204030204" pitchFamily="34" charset="0"/>
                <a:ea typeface="Calibri" panose="020F0502020204030204" pitchFamily="34" charset="0"/>
                <a:cs typeface="Times New Roman" panose="02020603050405020304" pitchFamily="18" charset="0"/>
              </a:rPr>
              <a:t> tikslo.</a:t>
            </a:r>
            <a:br>
              <a:rPr lang="lt-LT" sz="1200" b="1" dirty="0">
                <a:effectLst/>
                <a:latin typeface="Calibri" panose="020F0502020204030204" pitchFamily="34" charset="0"/>
                <a:ea typeface="Calibri" panose="020F0502020204030204" pitchFamily="34" charset="0"/>
                <a:cs typeface="Times New Roman" panose="02020603050405020304" pitchFamily="18" charset="0"/>
              </a:rPr>
            </a:br>
            <a:endParaRPr lang="lt-LT" sz="1200" b="1" dirty="0"/>
          </a:p>
        </p:txBody>
      </p:sp>
      <p:sp>
        <p:nvSpPr>
          <p:cNvPr id="3" name="Subtitle 2">
            <a:extLst>
              <a:ext uri="{FF2B5EF4-FFF2-40B4-BE49-F238E27FC236}">
                <a16:creationId xmlns:a16="http://schemas.microsoft.com/office/drawing/2014/main" id="{1BE0D917-B5F1-4A14-B251-48A1149D2647}"/>
              </a:ext>
            </a:extLst>
          </p:cNvPr>
          <p:cNvSpPr>
            <a:spLocks noGrp="1"/>
          </p:cNvSpPr>
          <p:nvPr>
            <p:ph type="subTitle" idx="1"/>
          </p:nvPr>
        </p:nvSpPr>
        <p:spPr>
          <a:xfrm>
            <a:off x="905379" y="5563338"/>
            <a:ext cx="8915399" cy="1126283"/>
          </a:xfrm>
        </p:spPr>
        <p:txBody>
          <a:bodyPr/>
          <a:lstStyle/>
          <a:p>
            <a:endParaRPr lang="lt-LT" dirty="0"/>
          </a:p>
        </p:txBody>
      </p:sp>
    </p:spTree>
    <p:extLst>
      <p:ext uri="{BB962C8B-B14F-4D97-AF65-F5344CB8AC3E}">
        <p14:creationId xmlns:p14="http://schemas.microsoft.com/office/powerpoint/2010/main" val="86208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7BA61-7787-47C8-BC81-4770ECCF9257}"/>
              </a:ext>
            </a:extLst>
          </p:cNvPr>
          <p:cNvSpPr>
            <a:spLocks noGrp="1"/>
          </p:cNvSpPr>
          <p:nvPr>
            <p:ph type="ctrTitle"/>
          </p:nvPr>
        </p:nvSpPr>
        <p:spPr>
          <a:xfrm>
            <a:off x="2738539" y="4112569"/>
            <a:ext cx="8915399" cy="2262781"/>
          </a:xfrm>
        </p:spPr>
        <p:txBody>
          <a:bodyPr>
            <a:noAutofit/>
          </a:bodyPr>
          <a:lstStyle/>
          <a:p>
            <a:pPr algn="ctr"/>
            <a:r>
              <a:rPr lang="lt-LT" sz="3200" dirty="0">
                <a:solidFill>
                  <a:srgbClr val="0070C0"/>
                </a:solidFill>
                <a:latin typeface="Calibri" panose="020F0502020204030204" pitchFamily="34" charset="0"/>
                <a:ea typeface="Calibri" panose="020F0502020204030204" pitchFamily="34" charset="0"/>
                <a:cs typeface="Times New Roman" panose="02020603050405020304" pitchFamily="18" charset="0"/>
              </a:rPr>
              <a:t>Nei vieno iš pasakos herojų sėkmės nenulėmė</a:t>
            </a:r>
            <a:r>
              <a:rPr lang="lt-LT" sz="3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stebukladarys mostelėjęs burtų lazdele. Jų sėkmė- sunkus darbas kartu, peržengiant savo baimes, abejones ir surandant savyje jėgų - vardan vieno bendro tikslo.</a:t>
            </a:r>
            <a:br>
              <a:rPr lang="lt-LT" sz="3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endParaRPr lang="lt-LT" sz="3200" dirty="0">
              <a:solidFill>
                <a:srgbClr val="0070C0"/>
              </a:solidFill>
            </a:endParaRPr>
          </a:p>
        </p:txBody>
      </p:sp>
      <p:sp>
        <p:nvSpPr>
          <p:cNvPr id="3" name="Subtitle 2">
            <a:extLst>
              <a:ext uri="{FF2B5EF4-FFF2-40B4-BE49-F238E27FC236}">
                <a16:creationId xmlns:a16="http://schemas.microsoft.com/office/drawing/2014/main" id="{DBECC33F-1C15-4865-9CEA-166B2588F25F}"/>
              </a:ext>
            </a:extLst>
          </p:cNvPr>
          <p:cNvSpPr>
            <a:spLocks noGrp="1"/>
          </p:cNvSpPr>
          <p:nvPr>
            <p:ph type="subTitle" idx="1"/>
          </p:nvPr>
        </p:nvSpPr>
        <p:spPr>
          <a:xfrm>
            <a:off x="3092133" y="-1330813"/>
            <a:ext cx="8915399" cy="1126283"/>
          </a:xfrm>
        </p:spPr>
        <p:txBody>
          <a:bodyPr/>
          <a:lstStyle/>
          <a:p>
            <a:endParaRPr lang="lt-LT" dirty="0"/>
          </a:p>
        </p:txBody>
      </p:sp>
      <p:pic>
        <p:nvPicPr>
          <p:cNvPr id="4098" name="Picture 2" descr="Wizard Stick HD Stock Images | Shutterstock">
            <a:extLst>
              <a:ext uri="{FF2B5EF4-FFF2-40B4-BE49-F238E27FC236}">
                <a16:creationId xmlns:a16="http://schemas.microsoft.com/office/drawing/2014/main" id="{747C6F86-6F8C-4DD3-B765-F3B7FD949D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03" t="-1150" r="-9092" b="16307"/>
          <a:stretch/>
        </p:blipFill>
        <p:spPr bwMode="auto">
          <a:xfrm>
            <a:off x="373890" y="126226"/>
            <a:ext cx="2835477" cy="22627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n by Warner Bros. Entertainment on The Wizard of Oz | Wizard of oz 1939,  The wonderful wizard of oz, Wizard of oz">
            <a:extLst>
              <a:ext uri="{FF2B5EF4-FFF2-40B4-BE49-F238E27FC236}">
                <a16:creationId xmlns:a16="http://schemas.microsoft.com/office/drawing/2014/main" id="{58885A5F-6699-4A1A-B746-CC001537F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537" y="237738"/>
            <a:ext cx="3716593" cy="28971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9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8BDF875-D643-4FDE-8D0B-0AC7500E1284}"/>
              </a:ext>
            </a:extLst>
          </p:cNvPr>
          <p:cNvSpPr>
            <a:spLocks noGrp="1" noChangeArrowheads="1"/>
          </p:cNvSpPr>
          <p:nvPr>
            <p:ph type="title"/>
          </p:nvPr>
        </p:nvSpPr>
        <p:spPr bwMode="auto">
          <a:xfrm>
            <a:off x="2281806" y="1058295"/>
            <a:ext cx="9222807" cy="41755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algn="l"/>
            <a:r>
              <a:rPr kumimoji="0" lang="lt-LT" altLang="lt-LT" sz="2100" b="0" i="0" u="none" strike="noStrike" cap="none" normalizeH="0" baseline="0" dirty="0">
                <a:ln>
                  <a:noFill/>
                </a:ln>
                <a:solidFill>
                  <a:srgbClr val="202124"/>
                </a:solidFill>
                <a:effectLst/>
                <a:latin typeface="inherit"/>
              </a:rPr>
              <a:t>Visa medžiaga yra paimta iš amerikiečių</a:t>
            </a:r>
            <a:r>
              <a:rPr lang="en-US" sz="1200" b="0" i="0" dirty="0">
                <a:solidFill>
                  <a:srgbClr val="38424D"/>
                </a:solidFill>
                <a:effectLst/>
                <a:latin typeface="nunito" panose="020B0604020202020204" pitchFamily="2" charset="-70"/>
              </a:rPr>
              <a:t> </a:t>
            </a:r>
            <a:r>
              <a:rPr lang="en-US" sz="2100" dirty="0">
                <a:solidFill>
                  <a:srgbClr val="202124"/>
                </a:solidFill>
                <a:latin typeface="inherit"/>
                <a:hlinkClick r:id="rId2">
                  <a:extLst>
                    <a:ext uri="{A12FA001-AC4F-418D-AE19-62706E023703}">
                      <ahyp:hlinkClr xmlns:ahyp="http://schemas.microsoft.com/office/drawing/2018/hyperlinkcolor" val="tx"/>
                    </a:ext>
                  </a:extLst>
                </a:hlinkClick>
              </a:rPr>
              <a:t>Roger Connors</a:t>
            </a:r>
            <a:r>
              <a:rPr lang="en-US" sz="2100" dirty="0">
                <a:solidFill>
                  <a:srgbClr val="202124"/>
                </a:solidFill>
                <a:latin typeface="inherit"/>
              </a:rPr>
              <a:t>, </a:t>
            </a:r>
            <a:r>
              <a:rPr lang="en-US" sz="2100" dirty="0">
                <a:solidFill>
                  <a:srgbClr val="202124"/>
                </a:solidFill>
                <a:latin typeface="inherit"/>
                <a:hlinkClick r:id="rId3">
                  <a:extLst>
                    <a:ext uri="{A12FA001-AC4F-418D-AE19-62706E023703}">
                      <ahyp:hlinkClr xmlns:ahyp="http://schemas.microsoft.com/office/drawing/2018/hyperlinkcolor" val="tx"/>
                    </a:ext>
                  </a:extLst>
                </a:hlinkClick>
              </a:rPr>
              <a:t>Thomas Smith</a:t>
            </a:r>
            <a:r>
              <a:rPr lang="en-US" sz="2100" dirty="0">
                <a:solidFill>
                  <a:srgbClr val="202124"/>
                </a:solidFill>
                <a:latin typeface="inherit"/>
              </a:rPr>
              <a:t>, and </a:t>
            </a:r>
            <a:r>
              <a:rPr lang="en-US" sz="2100" dirty="0">
                <a:solidFill>
                  <a:srgbClr val="202124"/>
                </a:solidFill>
                <a:latin typeface="inherit"/>
                <a:hlinkClick r:id="rId4">
                  <a:extLst>
                    <a:ext uri="{A12FA001-AC4F-418D-AE19-62706E023703}">
                      <ahyp:hlinkClr xmlns:ahyp="http://schemas.microsoft.com/office/drawing/2018/hyperlinkcolor" val="tx"/>
                    </a:ext>
                  </a:extLst>
                </a:hlinkClick>
              </a:rPr>
              <a:t>Craig R. Hickman</a:t>
            </a:r>
            <a:r>
              <a:rPr lang="lt-LT" sz="2100" dirty="0">
                <a:solidFill>
                  <a:srgbClr val="202124"/>
                </a:solidFill>
                <a:latin typeface="inherit"/>
              </a:rPr>
              <a:t> </a:t>
            </a:r>
            <a:r>
              <a:rPr kumimoji="0" lang="lt-LT" altLang="lt-LT" sz="2100" b="0" i="0" u="none" strike="noStrike" cap="none" normalizeH="0" baseline="0" dirty="0">
                <a:ln>
                  <a:noFill/>
                </a:ln>
                <a:solidFill>
                  <a:srgbClr val="202124"/>
                </a:solidFill>
                <a:effectLst/>
                <a:latin typeface="inherit"/>
              </a:rPr>
              <a:t>knygos „Ozo Principas organizacijoje ir komandoje“.</a:t>
            </a:r>
            <a:br>
              <a:rPr kumimoji="0" lang="lt-LT" altLang="lt-LT" sz="2100" b="0" i="0" u="none" strike="noStrike" cap="none" normalizeH="0" baseline="0" dirty="0">
                <a:ln>
                  <a:noFill/>
                </a:ln>
                <a:solidFill>
                  <a:srgbClr val="202124"/>
                </a:solidFill>
                <a:effectLst/>
                <a:latin typeface="inherit"/>
              </a:rPr>
            </a:br>
            <a:r>
              <a:rPr kumimoji="0" lang="lt-LT" altLang="lt-LT" sz="2100" b="0" i="0" u="none" strike="noStrike" cap="none" normalizeH="0" baseline="0" dirty="0">
                <a:ln>
                  <a:noFill/>
                </a:ln>
                <a:solidFill>
                  <a:srgbClr val="202124"/>
                </a:solidFill>
                <a:effectLst/>
                <a:latin typeface="inherit"/>
              </a:rPr>
              <a:t>Principas sukurtas pagal garsiąją Volkovo pasaką „Ozo burtininkas“. Gali atrodyti neįtikėtina, kad viena geriausių knygų apie vadybą ir verslo filosofiją yra paremta tuo, kas iš esmės yra vaikiškas filmas, bet ją perskaičius suprantame kodėl Ozo burtininko metafora taip gerai veikia komandoje ir versle.  Knygos autoriai</a:t>
            </a:r>
            <a:br>
              <a:rPr kumimoji="0" lang="lt-LT" altLang="lt-LT" sz="2100" b="0" i="0" u="none" strike="noStrike" cap="none" normalizeH="0" baseline="0" dirty="0">
                <a:ln>
                  <a:noFill/>
                </a:ln>
                <a:solidFill>
                  <a:srgbClr val="202124"/>
                </a:solidFill>
                <a:effectLst/>
                <a:latin typeface="inherit"/>
              </a:rPr>
            </a:br>
            <a:r>
              <a:rPr kumimoji="0" lang="lt-LT" altLang="lt-LT" sz="2100" b="0" i="0" u="none" strike="noStrike" cap="none" normalizeH="0" baseline="0" dirty="0">
                <a:ln>
                  <a:noFill/>
                </a:ln>
                <a:solidFill>
                  <a:srgbClr val="202124"/>
                </a:solidFill>
                <a:effectLst/>
                <a:latin typeface="inherit"/>
              </a:rPr>
              <a:t> </a:t>
            </a:r>
            <a:r>
              <a:rPr kumimoji="0" lang="lt-LT" altLang="lt-LT" sz="2100" b="0" i="0" u="none" strike="noStrike" cap="none" normalizeH="0" baseline="0" dirty="0" err="1">
                <a:ln>
                  <a:noFill/>
                </a:ln>
                <a:solidFill>
                  <a:srgbClr val="202124"/>
                </a:solidFill>
                <a:effectLst/>
                <a:latin typeface="inherit"/>
              </a:rPr>
              <a:t>Hickmanas</a:t>
            </a:r>
            <a:r>
              <a:rPr kumimoji="0" lang="lt-LT" altLang="lt-LT" sz="2100" b="0" i="0" u="none" strike="noStrike" cap="none" normalizeH="0" baseline="0" dirty="0">
                <a:ln>
                  <a:noFill/>
                </a:ln>
                <a:solidFill>
                  <a:srgbClr val="202124"/>
                </a:solidFill>
                <a:effectLst/>
                <a:latin typeface="inherit"/>
              </a:rPr>
              <a:t>, </a:t>
            </a:r>
            <a:r>
              <a:rPr kumimoji="0" lang="lt-LT" altLang="lt-LT" sz="2100" b="0" i="0" u="none" strike="noStrike" cap="none" normalizeH="0" baseline="0" dirty="0" err="1">
                <a:ln>
                  <a:noFill/>
                </a:ln>
                <a:solidFill>
                  <a:srgbClr val="202124"/>
                </a:solidFill>
                <a:effectLst/>
                <a:latin typeface="inherit"/>
              </a:rPr>
              <a:t>Smithas</a:t>
            </a:r>
            <a:r>
              <a:rPr kumimoji="0" lang="lt-LT" altLang="lt-LT" sz="2100" b="0" i="0" u="none" strike="noStrike" cap="none" normalizeH="0" baseline="0" dirty="0">
                <a:ln>
                  <a:noFill/>
                </a:ln>
                <a:solidFill>
                  <a:srgbClr val="202124"/>
                </a:solidFill>
                <a:effectLst/>
                <a:latin typeface="inherit"/>
              </a:rPr>
              <a:t> ir </a:t>
            </a:r>
            <a:r>
              <a:rPr kumimoji="0" lang="lt-LT" altLang="lt-LT" sz="2100" b="0" i="0" u="none" strike="noStrike" cap="none" normalizeH="0" baseline="0" dirty="0" err="1">
                <a:ln>
                  <a:noFill/>
                </a:ln>
                <a:solidFill>
                  <a:srgbClr val="202124"/>
                </a:solidFill>
                <a:effectLst/>
                <a:latin typeface="inherit"/>
              </a:rPr>
              <a:t>Connorsas</a:t>
            </a:r>
            <a:r>
              <a:rPr kumimoji="0" lang="lt-LT" altLang="lt-LT" sz="2100" b="0" i="0" u="none" strike="noStrike" cap="none" normalizeH="0" baseline="0" dirty="0">
                <a:ln>
                  <a:noFill/>
                </a:ln>
                <a:solidFill>
                  <a:srgbClr val="202124"/>
                </a:solidFill>
                <a:effectLst/>
                <a:latin typeface="inherit"/>
              </a:rPr>
              <a:t> pabrėžia, kad visi organizacijos darbuotojai turėtų visiškai prisiimti atsakomybę už savo darbą ir būti visiškai atsakingi už savo veiksmus. Pri</a:t>
            </a:r>
            <a:r>
              <a:rPr lang="lt-LT" altLang="lt-LT" sz="2100" dirty="0">
                <a:solidFill>
                  <a:srgbClr val="202124"/>
                </a:solidFill>
                <a:latin typeface="inherit"/>
              </a:rPr>
              <a:t>sidengti</a:t>
            </a:r>
            <a:r>
              <a:rPr kumimoji="0" lang="lt-LT" altLang="lt-LT" sz="2100" b="0" i="0" u="none" strike="noStrike" cap="none" normalizeH="0" baseline="0" dirty="0">
                <a:ln>
                  <a:noFill/>
                </a:ln>
                <a:solidFill>
                  <a:srgbClr val="202124"/>
                </a:solidFill>
                <a:effectLst/>
                <a:latin typeface="inherit"/>
              </a:rPr>
              <a:t> kaltės žaidimais (žmonės labai tą mėgsta) yra save naikinantis elgesys, keliantis pavojų organizacijos ateičiai, komandai ir darbuotojo darbo rezultatams. Autoriai kalba apie tai, kad turime stengtis būti visada virš linijos atsakomybės diagramoje ir likti visiškai atsakingiems už savo veiksmus, panašiai kaip </a:t>
            </a:r>
            <a:r>
              <a:rPr kumimoji="0" lang="lt-LT" altLang="lt-LT" sz="2100" b="0" i="0" u="none" strike="noStrike" cap="none" normalizeH="0" baseline="0" dirty="0" err="1">
                <a:ln>
                  <a:noFill/>
                </a:ln>
                <a:solidFill>
                  <a:srgbClr val="202124"/>
                </a:solidFill>
                <a:effectLst/>
                <a:latin typeface="inherit"/>
              </a:rPr>
              <a:t>Dorothy</a:t>
            </a:r>
            <a:r>
              <a:rPr kumimoji="0" lang="lt-LT" altLang="lt-LT" sz="2100" b="0" i="0" u="none" strike="noStrike" cap="none" normalizeH="0" baseline="0" dirty="0">
                <a:ln>
                  <a:noFill/>
                </a:ln>
                <a:solidFill>
                  <a:srgbClr val="202124"/>
                </a:solidFill>
                <a:effectLst/>
                <a:latin typeface="inherit"/>
              </a:rPr>
              <a:t> ir jos draugai Ozo burtininko pabaigoje.</a:t>
            </a:r>
            <a:r>
              <a:rPr kumimoji="0" lang="lt-LT" altLang="lt-LT" sz="800" b="0" i="0" u="none" strike="noStrike" cap="none" normalizeH="0" baseline="0" dirty="0">
                <a:ln>
                  <a:noFill/>
                </a:ln>
                <a:solidFill>
                  <a:schemeClr val="tx1"/>
                </a:solidFill>
                <a:effectLst/>
              </a:rPr>
              <a:t> </a:t>
            </a:r>
            <a:endParaRPr kumimoji="0" lang="lt-LT" altLang="lt-L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009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083E3F-238C-41EC-8659-032EB03C834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6148" y="2035125"/>
            <a:ext cx="1469304" cy="1563977"/>
          </a:xfrm>
          <a:prstGeom prst="rect">
            <a:avLst/>
          </a:prstGeom>
          <a:noFill/>
          <a:ln>
            <a:noFill/>
          </a:ln>
        </p:spPr>
      </p:pic>
      <p:sp>
        <p:nvSpPr>
          <p:cNvPr id="2" name="Title 1">
            <a:extLst>
              <a:ext uri="{FF2B5EF4-FFF2-40B4-BE49-F238E27FC236}">
                <a16:creationId xmlns:a16="http://schemas.microsoft.com/office/drawing/2014/main" id="{46125011-F4FE-48E6-BFE3-7CCE6CB63888}"/>
              </a:ext>
            </a:extLst>
          </p:cNvPr>
          <p:cNvSpPr>
            <a:spLocks noGrp="1"/>
          </p:cNvSpPr>
          <p:nvPr>
            <p:ph type="title"/>
          </p:nvPr>
        </p:nvSpPr>
        <p:spPr>
          <a:xfrm>
            <a:off x="2043099" y="-112295"/>
            <a:ext cx="10148901" cy="6970295"/>
          </a:xfrm>
        </p:spPr>
        <p:txBody>
          <a:bodyPr vert="horz">
            <a:normAutofit/>
          </a:bodyPr>
          <a:lstStyle/>
          <a:p>
            <a:br>
              <a:rPr lang="lt-LT" sz="3600" dirty="0"/>
            </a:br>
            <a:r>
              <a:rPr lang="lt-LT" sz="3600" dirty="0"/>
              <a:t>      </a:t>
            </a:r>
            <a:r>
              <a:rPr lang="lt-LT" sz="1300" b="1" dirty="0"/>
              <a:t>PAMATYK		                 PRISIIMK		     IŠSPRĘSK			                 UŽBAIK</a:t>
            </a:r>
            <a:br>
              <a:rPr lang="lt-LT" sz="3600" dirty="0"/>
            </a:br>
            <a:br>
              <a:rPr lang="lt-LT" sz="3600" dirty="0"/>
            </a:br>
            <a:br>
              <a:rPr lang="lt-LT" sz="3600" dirty="0"/>
            </a:br>
            <a:br>
              <a:rPr lang="lt-LT" sz="3600" dirty="0"/>
            </a:br>
            <a:br>
              <a:rPr lang="lt-LT" sz="3600" dirty="0"/>
            </a:br>
            <a:r>
              <a:rPr lang="lt-LT" sz="1300" b="1" dirty="0"/>
              <a:t>DENGTI SAVO UODEGĄ          PALAUKTI IR PAŽIŪRĖTI			PASIMETIMAS		IGNORUOTI             RODYTI PIRŠTAIS</a:t>
            </a:r>
            <a:br>
              <a:rPr lang="lt-LT" sz="3600" dirty="0"/>
            </a:br>
            <a:r>
              <a:rPr lang="lt-LT" sz="1000" dirty="0"/>
              <a:t>                  				  (per mažai laiko, neturiu laiko)             (</a:t>
            </a:r>
            <a:r>
              <a:rPr lang="lt-LT" sz="800" dirty="0"/>
              <a:t>pasakyk man ką padaryti arba </a:t>
            </a:r>
            <a:r>
              <a:rPr lang="lt-LT" sz="1000" dirty="0"/>
              <a:t>	</a:t>
            </a:r>
            <a:br>
              <a:rPr lang="lt-LT" sz="1000" dirty="0"/>
            </a:br>
            <a:r>
              <a:rPr lang="lt-LT" sz="1000" dirty="0"/>
              <a:t>											</a:t>
            </a:r>
            <a:r>
              <a:rPr lang="lt-LT" sz="800" dirty="0"/>
              <a:t>čia ne mano darbas</a:t>
            </a:r>
            <a:r>
              <a:rPr lang="lt-LT" sz="1000" dirty="0"/>
              <a:t>)</a:t>
            </a:r>
            <a:br>
              <a:rPr lang="lt-LT" sz="3600" dirty="0"/>
            </a:br>
            <a:br>
              <a:rPr lang="lt-LT" sz="3600" dirty="0"/>
            </a:br>
            <a:br>
              <a:rPr lang="lt-LT" sz="3600" dirty="0"/>
            </a:br>
            <a:br>
              <a:rPr lang="lt-LT" sz="3600" dirty="0"/>
            </a:br>
            <a:endParaRPr lang="lt-LT" sz="3600" dirty="0"/>
          </a:p>
        </p:txBody>
      </p:sp>
      <p:sp>
        <p:nvSpPr>
          <p:cNvPr id="10" name="Text Placeholder 9">
            <a:extLst>
              <a:ext uri="{FF2B5EF4-FFF2-40B4-BE49-F238E27FC236}">
                <a16:creationId xmlns:a16="http://schemas.microsoft.com/office/drawing/2014/main" id="{9FA93428-B7FD-4549-BDA1-76E60D4C21E4}"/>
              </a:ext>
            </a:extLst>
          </p:cNvPr>
          <p:cNvSpPr>
            <a:spLocks noGrp="1"/>
          </p:cNvSpPr>
          <p:nvPr>
            <p:ph type="body" sz="half" idx="2"/>
          </p:nvPr>
        </p:nvSpPr>
        <p:spPr>
          <a:xfrm>
            <a:off x="1708671" y="189571"/>
            <a:ext cx="510827" cy="6668429"/>
          </a:xfrm>
        </p:spPr>
        <p:txBody>
          <a:bodyPr vert="vert270">
            <a:normAutofit/>
          </a:bodyPr>
          <a:lstStyle/>
          <a:p>
            <a:r>
              <a:rPr lang="lt-LT" sz="1800" b="1" dirty="0"/>
              <a:t>       ŽEMIAU LINIJOS                     VIRŠ LINIJOS</a:t>
            </a:r>
          </a:p>
        </p:txBody>
      </p:sp>
      <p:pic>
        <p:nvPicPr>
          <p:cNvPr id="13" name="Picture 12" descr="Solve It | Problem Solving Game For Adults | FradleyCroft.co.uk">
            <a:extLst>
              <a:ext uri="{FF2B5EF4-FFF2-40B4-BE49-F238E27FC236}">
                <a16:creationId xmlns:a16="http://schemas.microsoft.com/office/drawing/2014/main" id="{3740E6CA-3145-4E08-9D13-CB2F6C05C9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51722" y="2205228"/>
            <a:ext cx="1350399" cy="1350398"/>
          </a:xfrm>
          <a:prstGeom prst="rect">
            <a:avLst/>
          </a:prstGeom>
          <a:noFill/>
          <a:ln>
            <a:noFill/>
          </a:ln>
        </p:spPr>
      </p:pic>
      <p:pic>
        <p:nvPicPr>
          <p:cNvPr id="14" name="Picture 13" descr="2009 Boston Marathon: The finish - Boston.com">
            <a:extLst>
              <a:ext uri="{FF2B5EF4-FFF2-40B4-BE49-F238E27FC236}">
                <a16:creationId xmlns:a16="http://schemas.microsoft.com/office/drawing/2014/main" id="{2F7530E3-AF67-46C3-90E4-91EF469A15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951001" y="2205228"/>
            <a:ext cx="1070823" cy="1437351"/>
          </a:xfrm>
          <a:prstGeom prst="rect">
            <a:avLst/>
          </a:prstGeom>
          <a:noFill/>
          <a:ln>
            <a:noFill/>
          </a:ln>
        </p:spPr>
      </p:pic>
      <p:cxnSp>
        <p:nvCxnSpPr>
          <p:cNvPr id="16" name="Straight Connector 15">
            <a:extLst>
              <a:ext uri="{FF2B5EF4-FFF2-40B4-BE49-F238E27FC236}">
                <a16:creationId xmlns:a16="http://schemas.microsoft.com/office/drawing/2014/main" id="{0C856659-BF08-47B4-92C9-77D4051AA9FD}"/>
              </a:ext>
            </a:extLst>
          </p:cNvPr>
          <p:cNvCxnSpPr/>
          <p:nvPr/>
        </p:nvCxnSpPr>
        <p:spPr>
          <a:xfrm>
            <a:off x="2533618" y="3950208"/>
            <a:ext cx="9034272" cy="0"/>
          </a:xfrm>
          <a:prstGeom prst="line">
            <a:avLst/>
          </a:prstGeom>
          <a:ln w="76200"/>
        </p:spPr>
        <p:style>
          <a:lnRef idx="3">
            <a:schemeClr val="dk1"/>
          </a:lnRef>
          <a:fillRef idx="0">
            <a:schemeClr val="dk1"/>
          </a:fillRef>
          <a:effectRef idx="2">
            <a:schemeClr val="dk1"/>
          </a:effectRef>
          <a:fontRef idx="minor">
            <a:schemeClr val="tx1"/>
          </a:fontRef>
        </p:style>
      </p:cxnSp>
      <p:pic>
        <p:nvPicPr>
          <p:cNvPr id="21" name="Picture 20" descr="Why the “Wait and See” Method of Mobility Management Fails - Intratem">
            <a:extLst>
              <a:ext uri="{FF2B5EF4-FFF2-40B4-BE49-F238E27FC236}">
                <a16:creationId xmlns:a16="http://schemas.microsoft.com/office/drawing/2014/main" id="{6D6ECB12-71DC-4D58-86DF-997EC17B63A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13371" y="4660632"/>
            <a:ext cx="1257300" cy="14674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2" name="Content Placeholder 21">
            <a:extLst>
              <a:ext uri="{FF2B5EF4-FFF2-40B4-BE49-F238E27FC236}">
                <a16:creationId xmlns:a16="http://schemas.microsoft.com/office/drawing/2014/main" id="{3B493AF4-0F2D-419F-9076-BF731AB8A96B}"/>
              </a:ext>
            </a:extLst>
          </p:cNvPr>
          <p:cNvSpPr>
            <a:spLocks noGrp="1"/>
          </p:cNvSpPr>
          <p:nvPr>
            <p:ph idx="1"/>
          </p:nvPr>
        </p:nvSpPr>
        <p:spPr>
          <a:xfrm>
            <a:off x="2219498" y="0"/>
            <a:ext cx="9862774" cy="729883"/>
          </a:xfrm>
        </p:spPr>
        <p:txBody>
          <a:bodyPr>
            <a:normAutofit/>
          </a:bodyPr>
          <a:lstStyle/>
          <a:p>
            <a:pPr algn="ctr"/>
            <a:r>
              <a:rPr lang="en-US" sz="3200" b="1" dirty="0"/>
              <a:t>ATSAKOMYB</a:t>
            </a:r>
            <a:r>
              <a:rPr lang="lt-LT" sz="3200" b="1" dirty="0"/>
              <a:t>Ė</a:t>
            </a:r>
            <a:r>
              <a:rPr lang="en-US" sz="3200" b="1" dirty="0"/>
              <a:t>S DIAGRAM</a:t>
            </a:r>
            <a:r>
              <a:rPr lang="lt-LT" sz="3200" b="1" dirty="0"/>
              <a:t>A</a:t>
            </a:r>
          </a:p>
        </p:txBody>
      </p:sp>
      <p:pic>
        <p:nvPicPr>
          <p:cNvPr id="24" name="Picture 23" descr="Wondering Chicken">
            <a:extLst>
              <a:ext uri="{FF2B5EF4-FFF2-40B4-BE49-F238E27FC236}">
                <a16:creationId xmlns:a16="http://schemas.microsoft.com/office/drawing/2014/main" id="{1B0D573F-8766-4723-A7FC-DA1EAD5418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3818" y="4417370"/>
            <a:ext cx="2054081" cy="2054081"/>
          </a:xfrm>
          <a:prstGeom prst="rect">
            <a:avLst/>
          </a:prstGeom>
        </p:spPr>
      </p:pic>
      <p:pic>
        <p:nvPicPr>
          <p:cNvPr id="26" name="Picture 25" descr="Not Bothered O Fox">
            <a:extLst>
              <a:ext uri="{FF2B5EF4-FFF2-40B4-BE49-F238E27FC236}">
                <a16:creationId xmlns:a16="http://schemas.microsoft.com/office/drawing/2014/main" id="{C911D277-BEFB-45D6-988F-059F7A3CD1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79597" y="4417370"/>
            <a:ext cx="1469304" cy="1469304"/>
          </a:xfrm>
          <a:prstGeom prst="rect">
            <a:avLst/>
          </a:prstGeom>
        </p:spPr>
      </p:pic>
      <p:pic>
        <p:nvPicPr>
          <p:cNvPr id="28" name="Picture 27" descr="Charm Chicken">
            <a:extLst>
              <a:ext uri="{FF2B5EF4-FFF2-40B4-BE49-F238E27FC236}">
                <a16:creationId xmlns:a16="http://schemas.microsoft.com/office/drawing/2014/main" id="{B920564F-8A27-48F1-89BA-3E9EC856CC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3744" y="4366384"/>
            <a:ext cx="1836612" cy="1836612"/>
          </a:xfrm>
          <a:prstGeom prst="rect">
            <a:avLst/>
          </a:prstGeom>
        </p:spPr>
      </p:pic>
      <p:pic>
        <p:nvPicPr>
          <p:cNvPr id="30" name="Picture 29" descr="Miss You Broccoli">
            <a:extLst>
              <a:ext uri="{FF2B5EF4-FFF2-40B4-BE49-F238E27FC236}">
                <a16:creationId xmlns:a16="http://schemas.microsoft.com/office/drawing/2014/main" id="{FA4DBFCD-D481-4B55-9117-CEEE734427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6654" y="1830717"/>
            <a:ext cx="1963224" cy="1963224"/>
          </a:xfrm>
          <a:prstGeom prst="rect">
            <a:avLst/>
          </a:prstGeom>
        </p:spPr>
      </p:pic>
      <p:pic>
        <p:nvPicPr>
          <p:cNvPr id="1024" name="Picture 1023" descr="Unamused Max The Husky">
            <a:extLst>
              <a:ext uri="{FF2B5EF4-FFF2-40B4-BE49-F238E27FC236}">
                <a16:creationId xmlns:a16="http://schemas.microsoft.com/office/drawing/2014/main" id="{5C71A2D4-B1F4-4BEF-9026-39A71FD0FD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1655" y="4506908"/>
            <a:ext cx="2079671" cy="2079671"/>
          </a:xfrm>
          <a:prstGeom prst="rect">
            <a:avLst/>
          </a:prstGeom>
        </p:spPr>
      </p:pic>
    </p:spTree>
    <p:extLst>
      <p:ext uri="{BB962C8B-B14F-4D97-AF65-F5344CB8AC3E}">
        <p14:creationId xmlns:p14="http://schemas.microsoft.com/office/powerpoint/2010/main" val="55440518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DB1C-91EB-4021-98AB-E8A475CD1438}"/>
              </a:ext>
            </a:extLst>
          </p:cNvPr>
          <p:cNvSpPr>
            <a:spLocks noGrp="1"/>
          </p:cNvSpPr>
          <p:nvPr>
            <p:ph type="title"/>
          </p:nvPr>
        </p:nvSpPr>
        <p:spPr>
          <a:xfrm>
            <a:off x="2004970" y="609600"/>
            <a:ext cx="10050010" cy="1093365"/>
          </a:xfrm>
        </p:spPr>
        <p:txBody>
          <a:bodyPr>
            <a:noAutofit/>
          </a:bodyPr>
          <a:lstStyle/>
          <a:p>
            <a:r>
              <a:rPr lang="lt-LT" sz="3600" u="sng" dirty="0"/>
              <a:t>KAIP PASTEBĖTI KAD ESTAE ŽEMIAU LINIJOS?</a:t>
            </a:r>
          </a:p>
        </p:txBody>
      </p:sp>
      <p:sp>
        <p:nvSpPr>
          <p:cNvPr id="3" name="Text Placeholder 2">
            <a:extLst>
              <a:ext uri="{FF2B5EF4-FFF2-40B4-BE49-F238E27FC236}">
                <a16:creationId xmlns:a16="http://schemas.microsoft.com/office/drawing/2014/main" id="{C971C92A-4316-42A5-8ACF-EF0305A01095}"/>
              </a:ext>
            </a:extLst>
          </p:cNvPr>
          <p:cNvSpPr>
            <a:spLocks noGrp="1"/>
          </p:cNvSpPr>
          <p:nvPr>
            <p:ph type="body" idx="1"/>
          </p:nvPr>
        </p:nvSpPr>
        <p:spPr>
          <a:xfrm>
            <a:off x="2589212" y="1702965"/>
            <a:ext cx="8915399" cy="4840448"/>
          </a:xfrm>
        </p:spPr>
        <p:txBody>
          <a:bodyPr>
            <a:normAutofit/>
          </a:bodyPr>
          <a:lstStyle/>
          <a:p>
            <a:pPr marL="285750" indent="-285750">
              <a:buFont typeface="Arial" panose="020B0604020202020204" pitchFamily="34" charset="0"/>
              <a:buChar char="•"/>
            </a:pPr>
            <a:r>
              <a:rPr lang="lt-LT" dirty="0"/>
              <a:t>Pastebite, kad kaltinate kitus;</a:t>
            </a:r>
          </a:p>
          <a:p>
            <a:pPr marL="285750" indent="-285750">
              <a:buFont typeface="Arial" panose="020B0604020202020204" pitchFamily="34" charset="0"/>
              <a:buChar char="•"/>
            </a:pPr>
            <a:r>
              <a:rPr lang="lt-LT" dirty="0"/>
              <a:t>Nesiklausote arba nepriimate kitų vertinimo;</a:t>
            </a:r>
          </a:p>
          <a:p>
            <a:pPr marL="285750" indent="-285750">
              <a:buFont typeface="Arial" panose="020B0604020202020204" pitchFamily="34" charset="0"/>
              <a:buChar char="•"/>
            </a:pPr>
            <a:r>
              <a:rPr lang="lt-LT" dirty="0"/>
              <a:t>Diskutuojate daugiau apie tai ko negalite padaryti negu ką galėtumėte padaryti kitaip;</a:t>
            </a:r>
          </a:p>
          <a:p>
            <a:pPr marL="285750" indent="-285750">
              <a:buFont typeface="Arial" panose="020B0604020202020204" pitchFamily="34" charset="0"/>
              <a:buChar char="•"/>
            </a:pPr>
            <a:r>
              <a:rPr lang="lt-LT" dirty="0"/>
              <a:t>Jaučiate, kad su Jumis elgiamasi neteisingai ir nieko negalite dėl to padaryti;</a:t>
            </a:r>
          </a:p>
          <a:p>
            <a:pPr marL="285750" indent="-285750">
              <a:buFont typeface="Arial" panose="020B0604020202020204" pitchFamily="34" charset="0"/>
              <a:buChar char="•"/>
            </a:pPr>
            <a:r>
              <a:rPr lang="lt-LT" dirty="0"/>
              <a:t>Labai daug laiko praleidžiate diskutuodami apie dalykus kurių Jūs negalite pakeisti (vadovas, ekonomika, taisyklės);</a:t>
            </a:r>
          </a:p>
          <a:p>
            <a:pPr marL="285750" indent="-285750">
              <a:buFont typeface="Arial" panose="020B0604020202020204" pitchFamily="34" charset="0"/>
              <a:buChar char="•"/>
            </a:pPr>
            <a:r>
              <a:rPr lang="lt-LT" dirty="0"/>
              <a:t>Nurodote savo žinių stoką, kaip priežastį dėl kurios Jūs nesiimate veiksmų;</a:t>
            </a:r>
          </a:p>
          <a:p>
            <a:pPr marL="285750" indent="-285750">
              <a:buFont typeface="Arial" panose="020B0604020202020204" pitchFamily="34" charset="0"/>
              <a:buChar char="•"/>
            </a:pPr>
            <a:r>
              <a:rPr lang="lt-LT" dirty="0"/>
              <a:t>Pastebite save sakant: „tai ne mano darbas“; „palaukime ir pažiūrėsime“; „aš nieko negaliu pakeisti“;</a:t>
            </a:r>
          </a:p>
          <a:p>
            <a:pPr marL="285750" indent="-285750">
              <a:buFont typeface="Arial" panose="020B0604020202020204" pitchFamily="34" charset="0"/>
              <a:buChar char="•"/>
            </a:pPr>
            <a:r>
              <a:rPr lang="lt-LT" dirty="0"/>
              <a:t>Švaistote laiką kurdami įtikinamas istorijas ir pasiteisinimus kodėl negalėjote atlikti vienų ar kitų darbų.</a:t>
            </a:r>
          </a:p>
        </p:txBody>
      </p:sp>
    </p:spTree>
    <p:extLst>
      <p:ext uri="{BB962C8B-B14F-4D97-AF65-F5344CB8AC3E}">
        <p14:creationId xmlns:p14="http://schemas.microsoft.com/office/powerpoint/2010/main" val="289480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31DD-C7F6-4787-BBA2-74E925350843}"/>
              </a:ext>
            </a:extLst>
          </p:cNvPr>
          <p:cNvSpPr>
            <a:spLocks noGrp="1"/>
          </p:cNvSpPr>
          <p:nvPr>
            <p:ph type="title"/>
          </p:nvPr>
        </p:nvSpPr>
        <p:spPr>
          <a:xfrm>
            <a:off x="1954636" y="609600"/>
            <a:ext cx="9549976" cy="1345035"/>
          </a:xfrm>
        </p:spPr>
        <p:txBody>
          <a:bodyPr>
            <a:normAutofit fontScale="90000"/>
          </a:bodyPr>
          <a:lstStyle/>
          <a:p>
            <a:r>
              <a:rPr lang="lt-LT" u="sng" dirty="0"/>
              <a:t>SAVYBĖS ESANČIOS VIRŠ LINIJOS</a:t>
            </a:r>
          </a:p>
        </p:txBody>
      </p:sp>
      <p:sp>
        <p:nvSpPr>
          <p:cNvPr id="3" name="Text Placeholder 2">
            <a:extLst>
              <a:ext uri="{FF2B5EF4-FFF2-40B4-BE49-F238E27FC236}">
                <a16:creationId xmlns:a16="http://schemas.microsoft.com/office/drawing/2014/main" id="{47864ADE-BDA0-48C7-B75A-A5DB525D51DE}"/>
              </a:ext>
            </a:extLst>
          </p:cNvPr>
          <p:cNvSpPr>
            <a:spLocks noGrp="1"/>
          </p:cNvSpPr>
          <p:nvPr>
            <p:ph type="body" idx="1"/>
          </p:nvPr>
        </p:nvSpPr>
        <p:spPr>
          <a:xfrm>
            <a:off x="2589212" y="1610686"/>
            <a:ext cx="8915399" cy="5318620"/>
          </a:xfrm>
        </p:spPr>
        <p:txBody>
          <a:bodyPr/>
          <a:lstStyle/>
          <a:p>
            <a:pPr marL="285750" indent="-285750">
              <a:buFont typeface="Arial" panose="020B0604020202020204" pitchFamily="34" charset="0"/>
              <a:buChar char="•"/>
            </a:pPr>
            <a:r>
              <a:rPr lang="lt-LT" dirty="0"/>
              <a:t>Prisiimti atsakomybę ir būti pavyzdžiu;</a:t>
            </a:r>
          </a:p>
          <a:p>
            <a:pPr marL="285750" indent="-285750">
              <a:buFont typeface="Arial" panose="020B0604020202020204" pitchFamily="34" charset="0"/>
              <a:buChar char="•"/>
            </a:pPr>
            <a:r>
              <a:rPr lang="lt-LT" dirty="0"/>
              <a:t>Nelaikyti kitų atsakingais, jeigu nelaikote vienodai atsakingo savęs;</a:t>
            </a:r>
          </a:p>
          <a:p>
            <a:pPr marL="285750" indent="-285750">
              <a:buFont typeface="Arial" panose="020B0604020202020204" pitchFamily="34" charset="0"/>
              <a:buChar char="•"/>
            </a:pPr>
            <a:r>
              <a:rPr lang="lt-LT" dirty="0"/>
              <a:t>Leisti kolegoms retkarčiais atsidurti žemiau linijos, kad išsakytų nepasitenkinimą;</a:t>
            </a:r>
          </a:p>
          <a:p>
            <a:pPr marL="285750" indent="-285750">
              <a:buFont typeface="Arial" panose="020B0604020202020204" pitchFamily="34" charset="0"/>
              <a:buChar char="•"/>
            </a:pPr>
            <a:r>
              <a:rPr lang="lt-LT" dirty="0"/>
              <a:t>Neleisti aukų istorijoms ir žemiau linijos esantiems pasiteisinimams paveikti Jūsų nuomonės;</a:t>
            </a:r>
          </a:p>
          <a:p>
            <a:pPr marL="285750" indent="-285750">
              <a:buFont typeface="Arial" panose="020B0604020202020204" pitchFamily="34" charset="0"/>
              <a:buChar char="•"/>
            </a:pPr>
            <a:r>
              <a:rPr lang="lt-LT" dirty="0"/>
              <a:t>Nenuvertinti kolegų, kai jų elgesys žemiau linijos;</a:t>
            </a:r>
          </a:p>
          <a:p>
            <a:pPr marL="285750" indent="-285750">
              <a:buFont typeface="Arial" panose="020B0604020202020204" pitchFamily="34" charset="0"/>
              <a:buChar char="•"/>
            </a:pPr>
            <a:r>
              <a:rPr lang="lt-LT" dirty="0"/>
              <a:t>Nesitikėti iš žmonių, kad jie Jums padės atsidurti virš linijos;</a:t>
            </a:r>
          </a:p>
          <a:p>
            <a:pPr marL="285750" indent="-285750">
              <a:buFont typeface="Arial" panose="020B0604020202020204" pitchFamily="34" charset="0"/>
              <a:buChar char="•"/>
            </a:pPr>
            <a:r>
              <a:rPr lang="lt-LT" dirty="0"/>
              <a:t>Atsakyti už savo žodžius;</a:t>
            </a:r>
          </a:p>
          <a:p>
            <a:pPr marL="285750" indent="-285750">
              <a:buFont typeface="Arial" panose="020B0604020202020204" pitchFamily="34" charset="0"/>
              <a:buChar char="•"/>
            </a:pPr>
            <a:r>
              <a:rPr lang="lt-LT" dirty="0"/>
              <a:t>Negalvoti, kad atsakomybė yra tai apie ką turi galvoti kiti.</a:t>
            </a:r>
          </a:p>
        </p:txBody>
      </p:sp>
    </p:spTree>
    <p:extLst>
      <p:ext uri="{BB962C8B-B14F-4D97-AF65-F5344CB8AC3E}">
        <p14:creationId xmlns:p14="http://schemas.microsoft.com/office/powerpoint/2010/main" val="353189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C228-241A-48F7-B65B-CEDE56F28256}"/>
              </a:ext>
            </a:extLst>
          </p:cNvPr>
          <p:cNvSpPr>
            <a:spLocks noGrp="1"/>
          </p:cNvSpPr>
          <p:nvPr>
            <p:ph type="title"/>
          </p:nvPr>
        </p:nvSpPr>
        <p:spPr>
          <a:xfrm>
            <a:off x="2589212" y="609600"/>
            <a:ext cx="8915399" cy="1655428"/>
          </a:xfrm>
        </p:spPr>
        <p:txBody>
          <a:bodyPr/>
          <a:lstStyle/>
          <a:p>
            <a:pPr algn="ctr">
              <a:lnSpc>
                <a:spcPct val="107000"/>
              </a:lnSpc>
              <a:spcAft>
                <a:spcPts val="800"/>
              </a:spcAft>
            </a:pPr>
            <a:r>
              <a:rPr lang="lt-LT" sz="4000" u="sng" dirty="0">
                <a:effectLst/>
                <a:latin typeface="Calibri" panose="020F0502020204030204" pitchFamily="34" charset="0"/>
                <a:ea typeface="Calibri" panose="020F0502020204030204" pitchFamily="34" charset="0"/>
                <a:cs typeface="Times New Roman" panose="02020603050405020304" pitchFamily="18" charset="0"/>
              </a:rPr>
              <a:t>PAMATYK</a:t>
            </a:r>
            <a:br>
              <a:rPr lang="lt-LT" sz="1800" dirty="0">
                <a:effectLst/>
                <a:latin typeface="Calibri" panose="020F0502020204030204" pitchFamily="34" charset="0"/>
                <a:ea typeface="Calibri" panose="020F0502020204030204" pitchFamily="34" charset="0"/>
                <a:cs typeface="Times New Roman" panose="02020603050405020304" pitchFamily="18" charset="0"/>
              </a:rPr>
            </a:br>
            <a:endParaRPr lang="lt-LT" dirty="0"/>
          </a:p>
        </p:txBody>
      </p:sp>
      <p:sp>
        <p:nvSpPr>
          <p:cNvPr id="3" name="Text Placeholder 2">
            <a:extLst>
              <a:ext uri="{FF2B5EF4-FFF2-40B4-BE49-F238E27FC236}">
                <a16:creationId xmlns:a16="http://schemas.microsoft.com/office/drawing/2014/main" id="{97064708-1B21-44A8-AD6A-02AAA09924DC}"/>
              </a:ext>
            </a:extLst>
          </p:cNvPr>
          <p:cNvSpPr>
            <a:spLocks noGrp="1"/>
          </p:cNvSpPr>
          <p:nvPr>
            <p:ph type="body" idx="1"/>
          </p:nvPr>
        </p:nvSpPr>
        <p:spPr>
          <a:xfrm>
            <a:off x="2589212" y="2189861"/>
            <a:ext cx="8915399" cy="4668139"/>
          </a:xfrm>
        </p:spPr>
        <p:txBody>
          <a:bodyPr>
            <a:normAutofit/>
          </a:bodyPr>
          <a:lstStyle/>
          <a:p>
            <a:pPr marL="285750" indent="-285750">
              <a:buFont typeface="Arial" panose="020B0604020202020204" pitchFamily="34" charset="0"/>
              <a:buChar char="•"/>
            </a:pPr>
            <a:r>
              <a:rPr lang="lt-LT" sz="3600" dirty="0">
                <a:effectLst/>
                <a:latin typeface="Calibri" panose="020F0502020204030204" pitchFamily="34" charset="0"/>
                <a:ea typeface="Calibri" panose="020F0502020204030204" pitchFamily="34" charset="0"/>
                <a:cs typeface="Times New Roman" panose="02020603050405020304" pitchFamily="18" charset="0"/>
              </a:rPr>
              <a:t>Pastebėti kitų žmonių perspektyvas;</a:t>
            </a:r>
          </a:p>
          <a:p>
            <a:pPr marL="285750" indent="-285750">
              <a:buFont typeface="Arial" panose="020B0604020202020204" pitchFamily="34" charset="0"/>
              <a:buChar char="•"/>
            </a:pPr>
            <a:r>
              <a:rPr lang="lt-LT" sz="3600" dirty="0">
                <a:effectLst/>
                <a:latin typeface="Calibri" panose="020F0502020204030204" pitchFamily="34" charset="0"/>
                <a:ea typeface="Calibri" panose="020F0502020204030204" pitchFamily="34" charset="0"/>
                <a:cs typeface="Times New Roman" panose="02020603050405020304" pitchFamily="18" charset="0"/>
              </a:rPr>
              <a:t>Komunikuoti mandagiai ir atvirai;</a:t>
            </a:r>
          </a:p>
          <a:p>
            <a:pPr marL="285750" indent="-285750">
              <a:buFont typeface="Arial" panose="020B0604020202020204" pitchFamily="34" charset="0"/>
              <a:buChar char="•"/>
            </a:pPr>
            <a:r>
              <a:rPr lang="lt-LT" sz="3600" dirty="0">
                <a:effectLst/>
                <a:latin typeface="Calibri" panose="020F0502020204030204" pitchFamily="34" charset="0"/>
                <a:ea typeface="Calibri" panose="020F0502020204030204" pitchFamily="34" charset="0"/>
                <a:cs typeface="Times New Roman" panose="02020603050405020304" pitchFamily="18" charset="0"/>
              </a:rPr>
              <a:t>Prašyti įvertinimo;</a:t>
            </a:r>
          </a:p>
          <a:p>
            <a:pPr marL="285750" indent="-285750">
              <a:buFont typeface="Arial" panose="020B0604020202020204" pitchFamily="34" charset="0"/>
              <a:buChar char="•"/>
            </a:pPr>
            <a:r>
              <a:rPr lang="lt-LT" sz="3600" dirty="0">
                <a:effectLst/>
                <a:latin typeface="Calibri" panose="020F0502020204030204" pitchFamily="34" charset="0"/>
                <a:ea typeface="Calibri" panose="020F0502020204030204" pitchFamily="34" charset="0"/>
                <a:cs typeface="Times New Roman" panose="02020603050405020304" pitchFamily="18" charset="0"/>
              </a:rPr>
              <a:t>Mokėti išgirsti nemalonius dalykus, kad pamatyti realybę.</a:t>
            </a:r>
            <a:br>
              <a:rPr lang="lt-LT" sz="3600" dirty="0">
                <a:effectLst/>
                <a:latin typeface="Calibri" panose="020F0502020204030204" pitchFamily="34" charset="0"/>
                <a:ea typeface="Calibri" panose="020F0502020204030204" pitchFamily="34" charset="0"/>
                <a:cs typeface="Times New Roman" panose="02020603050405020304" pitchFamily="18" charset="0"/>
              </a:rPr>
            </a:br>
            <a:r>
              <a:rPr lang="lt-LT" sz="3600" dirty="0">
                <a:effectLst/>
                <a:latin typeface="Calibri" panose="020F0502020204030204" pitchFamily="34" charset="0"/>
                <a:ea typeface="Calibri" panose="020F0502020204030204" pitchFamily="34" charset="0"/>
                <a:cs typeface="Times New Roman" panose="02020603050405020304" pitchFamily="18" charset="0"/>
              </a:rPr>
              <a:t> </a:t>
            </a:r>
            <a:br>
              <a:rPr lang="lt-LT" sz="3600" dirty="0">
                <a:effectLst/>
                <a:latin typeface="Calibri" panose="020F0502020204030204" pitchFamily="34" charset="0"/>
                <a:ea typeface="Calibri" panose="020F0502020204030204" pitchFamily="34" charset="0"/>
                <a:cs typeface="Times New Roman" panose="02020603050405020304" pitchFamily="18" charset="0"/>
              </a:rPr>
            </a:br>
            <a:endParaRPr lang="lt-LT" sz="3600" dirty="0"/>
          </a:p>
        </p:txBody>
      </p:sp>
      <p:pic>
        <p:nvPicPr>
          <p:cNvPr id="4" name="Picture 3" descr="Miss You Broccoli">
            <a:extLst>
              <a:ext uri="{FF2B5EF4-FFF2-40B4-BE49-F238E27FC236}">
                <a16:creationId xmlns:a16="http://schemas.microsoft.com/office/drawing/2014/main" id="{156FAD6C-6F15-4782-B590-3A4D38A8B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055" y="226637"/>
            <a:ext cx="1963224" cy="1963224"/>
          </a:xfrm>
          <a:prstGeom prst="rect">
            <a:avLst/>
          </a:prstGeom>
        </p:spPr>
      </p:pic>
    </p:spTree>
    <p:extLst>
      <p:ext uri="{BB962C8B-B14F-4D97-AF65-F5344CB8AC3E}">
        <p14:creationId xmlns:p14="http://schemas.microsoft.com/office/powerpoint/2010/main" val="8305844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Ion</Template>
  <TotalTime>1759</TotalTime>
  <Words>843</Words>
  <Application>Microsoft Office PowerPoint</Application>
  <PresentationFormat>Plačiaekranė</PresentationFormat>
  <Paragraphs>49</Paragraphs>
  <Slides>13</Slides>
  <Notes>0</Notes>
  <HiddenSlides>0</HiddenSlides>
  <MMClips>0</MMClips>
  <ScaleCrop>false</ScaleCrop>
  <HeadingPairs>
    <vt:vector size="6" baseType="variant">
      <vt:variant>
        <vt:lpstr>Naudojami šriftai</vt:lpstr>
      </vt:variant>
      <vt:variant>
        <vt:i4>7</vt:i4>
      </vt:variant>
      <vt:variant>
        <vt:lpstr>Tema</vt:lpstr>
      </vt:variant>
      <vt:variant>
        <vt:i4>1</vt:i4>
      </vt:variant>
      <vt:variant>
        <vt:lpstr>Skaidrių pavadinimai</vt:lpstr>
      </vt:variant>
      <vt:variant>
        <vt:i4>13</vt:i4>
      </vt:variant>
    </vt:vector>
  </HeadingPairs>
  <TitlesOfParts>
    <vt:vector size="21" baseType="lpstr">
      <vt:lpstr>Arial</vt:lpstr>
      <vt:lpstr>Bodoni MT Black</vt:lpstr>
      <vt:lpstr>Calibri</vt:lpstr>
      <vt:lpstr>Century Gothic</vt:lpstr>
      <vt:lpstr>inherit</vt:lpstr>
      <vt:lpstr>nunito</vt:lpstr>
      <vt:lpstr>Wingdings 3</vt:lpstr>
      <vt:lpstr>Wisp</vt:lpstr>
      <vt:lpstr>„PowerPoint“ pateiktis</vt:lpstr>
      <vt:lpstr>  Mūsų tikslas:  Atsižvelgiant į mūsų skirtumus, pagerinti bendravimą ir sumažinti įtampą komandoje.            </vt:lpstr>
      <vt:lpstr>Pasakoje „Smaragdo miesto burtininkas“ mes skaitome apie mergaitę Doroty ir jos kompanijonus kurie ne dėl savo kaltės atsiduria nekontroliuojamoje situacijoje. Doroty tornado metu iš Karakaso buvo prekelta į nepažystamą šalį. Ieškodama kelio namo laukuose  ji sutiko kaliausę kuri taip pat negalėjo ištrūkti, kadangi neturėjo smegenų. Eidami kartu su kaliause miške jie sutiko skardinį miškininką, kuris buvo sustingęs nuo neveiksnumo, kadangi neturėjo širdies ir valios judėti. Eidami jau trise sutiko liūtą, kuriam buvo atimta drąsa ir sugebėjimas, gyventi gyvenimą kurį jam buvo lemta gyventi.  Visi šie iš pažiūros bejėgiški veikėjai jautėsi nukentėję dėl trūkumų ir aplinkybių. Jausdamiesi bejėgiai ir negalėdami pakeisti savo padėties, jie su džiaugsmu pasileido pirmyn Geltonų plytų keliu, tikėdamiesi rasti stebukladarį, kuris už juos išspręs visas problemas. Peržengę daug kliūčių ir pavojų kartu, visi 4 pasiekė Smaragdo miestą ir burtininką, kuris sėdėjo už užuolaidos, traukinėjo svirtis ir gausiai pūtė dūmus. Mažas šuniukas nutraukė užuolaidą ir visi pamatė, kad smaragdo miesto burtininkas paprastas bejėgis bailys. Gale istorijos matome, kad keliaudami galiausiai visi herojai pakyla iš savo konforto zonos, dėl savo užibrėžto tikslo. </vt:lpstr>
      <vt:lpstr>Nei vieno iš pasakos herojų sėkmės nenulėmė stebukladarys mostelėjęs burtų lazdele. Jų sėkmė- sunkus darbas kartu, peržengiant savo baimes, abejones ir surandant savyje jėgų - vardan vieno bendro tikslo. </vt:lpstr>
      <vt:lpstr>Visa medžiaga yra paimta iš amerikiečių Roger Connors, Thomas Smith, and Craig R. Hickman knygos „Ozo Principas organizacijoje ir komandoje“. Principas sukurtas pagal garsiąją Volkovo pasaką „Ozo burtininkas“. Gali atrodyti neįtikėtina, kad viena geriausių knygų apie vadybą ir verslo filosofiją yra paremta tuo, kas iš esmės yra vaikiškas filmas, bet ją perskaičius suprantame kodėl Ozo burtininko metafora taip gerai veikia komandoje ir versle.  Knygos autoriai  Hickmanas, Smithas ir Connorsas pabrėžia, kad visi organizacijos darbuotojai turėtų visiškai prisiimti atsakomybę už savo darbą ir būti visiškai atsakingi už savo veiksmus. Prisidengti kaltės žaidimais (žmonės labai tą mėgsta) yra save naikinantis elgesys, keliantis pavojų organizacijos ateičiai, komandai ir darbuotojo darbo rezultatams. Autoriai kalba apie tai, kad turime stengtis būti visada virš linijos atsakomybės diagramoje ir likti visiškai atsakingiems už savo veiksmus, panašiai kaip Dorothy ir jos draugai Ozo burtininko pabaigoje. </vt:lpstr>
      <vt:lpstr>       PAMATYK                   PRISIIMK       IŠSPRĘSK                    UŽBAIK     DENGTI SAVO UODEGĄ          PALAUKTI IR PAŽIŪRĖTI   PASIMETIMAS  IGNORUOTI             RODYTI PIRŠTAIS                         (per mažai laiko, neturiu laiko)             (pasakyk man ką padaryti arba              čia ne mano darbas)    </vt:lpstr>
      <vt:lpstr>KAIP PASTEBĖTI KAD ESTAE ŽEMIAU LINIJOS?</vt:lpstr>
      <vt:lpstr>SAVYBĖS ESANČIOS VIRŠ LINIJOS</vt:lpstr>
      <vt:lpstr>PAMATYK </vt:lpstr>
      <vt:lpstr>      PRISIIMK</vt:lpstr>
      <vt:lpstr>      IŠSPRĘSK</vt:lpstr>
      <vt:lpstr>    UŽBAIK</vt:lpstr>
      <vt:lpstr>Bus Sunku.  Bet sunku nereiškia neįmanoma.......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ATSAKOMYBĖS DIAGRAMA Virš Liniojos</dc:title>
  <dc:creator>Loreta Kvietkauskienė | Hotel P A C A I</dc:creator>
  <cp:lastModifiedBy>Loreta Kvietkauskienė | Hotel P A C A I</cp:lastModifiedBy>
  <cp:revision>17</cp:revision>
  <cp:lastPrinted>2022-02-03T14:13:56Z</cp:lastPrinted>
  <dcterms:created xsi:type="dcterms:W3CDTF">2021-01-20T09:32:56Z</dcterms:created>
  <dcterms:modified xsi:type="dcterms:W3CDTF">2022-02-25T13:01:42Z</dcterms:modified>
</cp:coreProperties>
</file>