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0"/>
  </p:notesMasterIdLst>
  <p:sldIdLst>
    <p:sldId id="256" r:id="rId2"/>
    <p:sldId id="542" r:id="rId3"/>
    <p:sldId id="260" r:id="rId4"/>
    <p:sldId id="536" r:id="rId5"/>
    <p:sldId id="257" r:id="rId6"/>
    <p:sldId id="258" r:id="rId7"/>
    <p:sldId id="261" r:id="rId8"/>
    <p:sldId id="537" r:id="rId9"/>
    <p:sldId id="538" r:id="rId10"/>
    <p:sldId id="259" r:id="rId11"/>
    <p:sldId id="539" r:id="rId12"/>
    <p:sldId id="540" r:id="rId13"/>
    <p:sldId id="541" r:id="rId14"/>
    <p:sldId id="543" r:id="rId15"/>
    <p:sldId id="544" r:id="rId16"/>
    <p:sldId id="545" r:id="rId17"/>
    <p:sldId id="546" r:id="rId18"/>
    <p:sldId id="547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4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C1311-F0DB-43DD-AC24-1369C1AE9E73}" type="datetimeFigureOut">
              <a:rPr lang="es-CL" smtClean="0"/>
              <a:t>28-04-2025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B9EC8-5554-4EEE-8C78-405DE0FA309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996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077C3A28-CF6F-24C4-CDA3-4434C3347D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65238" y="717550"/>
            <a:ext cx="4786312" cy="358933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C170F9F6-462E-7C32-CF06-88E152130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45013"/>
            <a:ext cx="5365750" cy="43068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601" tIns="46301" rIns="92601" bIns="46301"/>
          <a:lstStyle/>
          <a:p>
            <a:endParaRPr lang="es-ES" alt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9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6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737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CL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8B721-7E90-8A67-E997-301DED1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s-ES" sz="3800" b="1"/>
              <a:t>Modelo 4+1 de Arquitectura de Software</a:t>
            </a:r>
            <a:r>
              <a:rPr lang="es-ES" sz="3800"/>
              <a:t> y su aplicación práctica en diagramas.</a:t>
            </a:r>
            <a:endParaRPr lang="es-CL" sz="3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34C5A3DA-3D83-D780-AF06-9FB52552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82" r="13416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11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84D9FB-CA04-C0C0-2CDB-7777F44BE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293" y="502024"/>
            <a:ext cx="5755341" cy="57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0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F3B4C-7C55-4A75-3E36-85707397D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C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15432C0-E999-7A60-EBA5-2132A0159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847" y="643467"/>
            <a:ext cx="60960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2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8F8F765-8B5E-2F69-24A5-EC6AEACCF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590" y="643467"/>
            <a:ext cx="77108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8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5C4C1C-486B-529E-A10F-FAABAB864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20725"/>
            <a:ext cx="10905066" cy="4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253FAEF5-1104-6491-A748-E950275B4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028" r="1" b="11845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76C109-5079-CC65-5C50-A04CD86EC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B8C8212-B272-7927-D6A9-D3EEAA55C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81E2AE-09D9-6FEF-110C-9ED140851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A22E29-12C4-2E65-7D44-93D804658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5EA9FA-A473-C337-DFE1-5569EF1A2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72" y="459514"/>
            <a:ext cx="6174722" cy="60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4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4A65D9-D38E-7DE5-7507-D18BAF0AF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22889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1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97A43A-3872-2363-E9EE-7ED7DF44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1399892"/>
            <a:ext cx="8202170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3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44FA8D-95BF-3E47-C75C-17EF05C6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255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6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3B118E-3AB7-EAD2-0BD9-5E3CC2DC6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708" y="643467"/>
            <a:ext cx="92465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58E5BB-2588-B9E3-14CF-B21C57DA7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24" y="643467"/>
            <a:ext cx="776455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9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2">
            <a:extLst>
              <a:ext uri="{FF2B5EF4-FFF2-40B4-BE49-F238E27FC236}">
                <a16:creationId xmlns:a16="http://schemas.microsoft.com/office/drawing/2014/main" id="{313DB56A-484B-7E80-28D6-CFE88237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s-CL"/>
              <a:t>Curso 2007</a:t>
            </a:r>
          </a:p>
        </p:txBody>
      </p:sp>
      <p:sp>
        <p:nvSpPr>
          <p:cNvPr id="3" name="Marcador de pie de página 3">
            <a:extLst>
              <a:ext uri="{FF2B5EF4-FFF2-40B4-BE49-F238E27FC236}">
                <a16:creationId xmlns:a16="http://schemas.microsoft.com/office/drawing/2014/main" id="{FF64D9A1-7CD7-0378-2936-B3ABC8E9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CL"/>
              <a:t>Ingeniería de Software</a:t>
            </a:r>
          </a:p>
        </p:txBody>
      </p:sp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3FEBBDA2-DC28-75B3-B30E-878283E9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s-CL"/>
              <a:t>Diseño </a:t>
            </a:r>
            <a:fld id="{C6A07240-5F27-475D-89F0-35A05E197B6F}" type="slidenum">
              <a:rPr lang="en-US" altLang="es-CL"/>
              <a:pPr/>
              <a:t>4</a:t>
            </a:fld>
            <a:endParaRPr lang="en-US" altLang="es-CL"/>
          </a:p>
        </p:txBody>
      </p:sp>
      <p:graphicFrame>
        <p:nvGraphicFramePr>
          <p:cNvPr id="593922" name="Object 2">
            <a:extLst>
              <a:ext uri="{FF2B5EF4-FFF2-40B4-BE49-F238E27FC236}">
                <a16:creationId xmlns:a16="http://schemas.microsoft.com/office/drawing/2014/main" id="{AE396EC5-DB82-DA5B-4146-3850E40C418F}"/>
              </a:ext>
            </a:extLst>
          </p:cNvPr>
          <p:cNvGraphicFramePr>
            <a:graphicFrameLocks/>
          </p:cNvGraphicFramePr>
          <p:nvPr/>
        </p:nvGraphicFramePr>
        <p:xfrm>
          <a:off x="2514600" y="4648200"/>
          <a:ext cx="1066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ALLERY" r:id="rId3" imgW="1984320" imgH="2576160" progId="GALLERYClipart">
                  <p:embed/>
                </p:oleObj>
              </mc:Choice>
              <mc:Fallback>
                <p:oleObj name="GALLERY" r:id="rId3" imgW="1984320" imgH="2576160" progId="GALLERYClipart">
                  <p:embed/>
                  <p:pic>
                    <p:nvPicPr>
                      <p:cNvPr id="593922" name="Object 2">
                        <a:extLst>
                          <a:ext uri="{FF2B5EF4-FFF2-40B4-BE49-F238E27FC236}">
                            <a16:creationId xmlns:a16="http://schemas.microsoft.com/office/drawing/2014/main" id="{AE396EC5-DB82-DA5B-4146-3850E40C41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8200"/>
                        <a:ext cx="1066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3" name="Object 3">
            <a:extLst>
              <a:ext uri="{FF2B5EF4-FFF2-40B4-BE49-F238E27FC236}">
                <a16:creationId xmlns:a16="http://schemas.microsoft.com/office/drawing/2014/main" id="{1092308C-E512-E3E8-F953-3C208D9A1FE3}"/>
              </a:ext>
            </a:extLst>
          </p:cNvPr>
          <p:cNvGraphicFramePr>
            <a:graphicFrameLocks/>
          </p:cNvGraphicFramePr>
          <p:nvPr/>
        </p:nvGraphicFramePr>
        <p:xfrm>
          <a:off x="8686801" y="4953000"/>
          <a:ext cx="14462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ALLERY" r:id="rId5" imgW="6994440" imgH="4725720" progId="GALLERYClipart">
                  <p:embed/>
                </p:oleObj>
              </mc:Choice>
              <mc:Fallback>
                <p:oleObj name="GALLERY" r:id="rId5" imgW="6994440" imgH="4725720" progId="GALLERYClipart">
                  <p:embed/>
                  <p:pic>
                    <p:nvPicPr>
                      <p:cNvPr id="593923" name="Object 3">
                        <a:extLst>
                          <a:ext uri="{FF2B5EF4-FFF2-40B4-BE49-F238E27FC236}">
                            <a16:creationId xmlns:a16="http://schemas.microsoft.com/office/drawing/2014/main" id="{1092308C-E512-E3E8-F953-3C208D9A1F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4953000"/>
                        <a:ext cx="14462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24" name="Group 4">
            <a:extLst>
              <a:ext uri="{FF2B5EF4-FFF2-40B4-BE49-F238E27FC236}">
                <a16:creationId xmlns:a16="http://schemas.microsoft.com/office/drawing/2014/main" id="{9F0D5422-2652-0CA5-7A62-935CD65ACDF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600201"/>
            <a:ext cx="2508250" cy="1465263"/>
            <a:chOff x="2134" y="686"/>
            <a:chExt cx="1580" cy="923"/>
          </a:xfrm>
        </p:grpSpPr>
        <p:graphicFrame>
          <p:nvGraphicFramePr>
            <p:cNvPr id="593925" name="Object 5">
              <a:extLst>
                <a:ext uri="{FF2B5EF4-FFF2-40B4-BE49-F238E27FC236}">
                  <a16:creationId xmlns:a16="http://schemas.microsoft.com/office/drawing/2014/main" id="{EB15C968-76F0-5E74-6F36-48F52447A5A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34" y="764"/>
            <a:ext cx="649" cy="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ALLERY" r:id="rId7" imgW="1984320" imgH="2576160" progId="GALLERYClipart">
                    <p:embed/>
                  </p:oleObj>
                </mc:Choice>
                <mc:Fallback>
                  <p:oleObj name="GALLERY" r:id="rId7" imgW="1984320" imgH="2576160" progId="GALLERYClipart">
                    <p:embed/>
                    <p:pic>
                      <p:nvPicPr>
                        <p:cNvPr id="593925" name="Object 5">
                          <a:extLst>
                            <a:ext uri="{FF2B5EF4-FFF2-40B4-BE49-F238E27FC236}">
                              <a16:creationId xmlns:a16="http://schemas.microsoft.com/office/drawing/2014/main" id="{EB15C968-76F0-5E74-6F36-48F52447A5A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4" y="764"/>
                          <a:ext cx="649" cy="8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26" name="Object 6">
              <a:extLst>
                <a:ext uri="{FF2B5EF4-FFF2-40B4-BE49-F238E27FC236}">
                  <a16:creationId xmlns:a16="http://schemas.microsoft.com/office/drawing/2014/main" id="{8C601CA4-206D-54C6-C959-7AF607D37AC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730" y="686"/>
            <a:ext cx="984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ALLERY" r:id="rId5" imgW="6994440" imgH="4725720" progId="GALLERYClipart">
                    <p:embed/>
                  </p:oleObj>
                </mc:Choice>
                <mc:Fallback>
                  <p:oleObj name="GALLERY" r:id="rId5" imgW="6994440" imgH="4725720" progId="GALLERYClipart">
                    <p:embed/>
                    <p:pic>
                      <p:nvPicPr>
                        <p:cNvPr id="593926" name="Object 6">
                          <a:extLst>
                            <a:ext uri="{FF2B5EF4-FFF2-40B4-BE49-F238E27FC236}">
                              <a16:creationId xmlns:a16="http://schemas.microsoft.com/office/drawing/2014/main" id="{8C601CA4-206D-54C6-C959-7AF607D37AC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686"/>
                          <a:ext cx="984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3927" name="Rectangle 7">
            <a:extLst>
              <a:ext uri="{FF2B5EF4-FFF2-40B4-BE49-F238E27FC236}">
                <a16:creationId xmlns:a16="http://schemas.microsoft.com/office/drawing/2014/main" id="{87E54C3A-7FA5-6836-B300-2D43C286D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133600"/>
            <a:ext cx="2279650" cy="2432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93928" name="Rectangle 8">
            <a:extLst>
              <a:ext uri="{FF2B5EF4-FFF2-40B4-BE49-F238E27FC236}">
                <a16:creationId xmlns:a16="http://schemas.microsoft.com/office/drawing/2014/main" id="{A0826288-E382-621B-E31B-7AB942196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78075"/>
            <a:ext cx="22860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s-ES_tradnl" altLang="es-CL">
                <a:latin typeface="DawnCastle" charset="0"/>
              </a:rPr>
              <a:t>DISEÑO CONCEPTUAL </a:t>
            </a:r>
            <a:endParaRPr lang="es-ES_tradnl" altLang="es-CL" sz="3200">
              <a:latin typeface="DawnCastle" charset="0"/>
            </a:endParaRPr>
          </a:p>
        </p:txBody>
      </p:sp>
      <p:sp>
        <p:nvSpPr>
          <p:cNvPr id="593929" name="Rectangle 9">
            <a:extLst>
              <a:ext uri="{FF2B5EF4-FFF2-40B4-BE49-F238E27FC236}">
                <a16:creationId xmlns:a16="http://schemas.microsoft.com/office/drawing/2014/main" id="{E1166BEC-BE1E-A20F-7B25-BBBB162A9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05200"/>
            <a:ext cx="144430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altLang="es-CL" sz="3200">
                <a:latin typeface="DawnCastle" charset="0"/>
              </a:rPr>
              <a:t>función</a:t>
            </a:r>
          </a:p>
        </p:txBody>
      </p:sp>
      <p:sp>
        <p:nvSpPr>
          <p:cNvPr id="593930" name="Rectangle 10">
            <a:extLst>
              <a:ext uri="{FF2B5EF4-FFF2-40B4-BE49-F238E27FC236}">
                <a16:creationId xmlns:a16="http://schemas.microsoft.com/office/drawing/2014/main" id="{0E561D55-8792-6655-EFF9-2BAB8543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209800"/>
            <a:ext cx="2279650" cy="2432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93931" name="Rectangle 11">
            <a:extLst>
              <a:ext uri="{FF2B5EF4-FFF2-40B4-BE49-F238E27FC236}">
                <a16:creationId xmlns:a16="http://schemas.microsoft.com/office/drawing/2014/main" id="{9F4645A5-6D3F-21C9-4F12-3B4C59FB3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38401"/>
            <a:ext cx="220980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s-ES_tradnl" altLang="es-CL">
                <a:latin typeface="DawnCastle" charset="0"/>
              </a:rPr>
              <a:t>DISEÑO</a:t>
            </a:r>
          </a:p>
          <a:p>
            <a:pPr algn="ctr"/>
            <a:r>
              <a:rPr lang="es-ES_tradnl" altLang="es-CL">
                <a:latin typeface="DawnCastle" charset="0"/>
              </a:rPr>
              <a:t>TÉCNICO</a:t>
            </a:r>
            <a:endParaRPr lang="es-ES_tradnl" altLang="es-CL" sz="3200">
              <a:latin typeface="DawnCastle" charset="0"/>
            </a:endParaRPr>
          </a:p>
        </p:txBody>
      </p:sp>
      <p:sp>
        <p:nvSpPr>
          <p:cNvPr id="593932" name="Rectangle 12">
            <a:extLst>
              <a:ext uri="{FF2B5EF4-FFF2-40B4-BE49-F238E27FC236}">
                <a16:creationId xmlns:a16="http://schemas.microsoft.com/office/drawing/2014/main" id="{CC7C9C8D-1C54-293E-6B3B-2DDBB9A1A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429000"/>
            <a:ext cx="118724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altLang="es-CL" sz="3200">
                <a:latin typeface="DawnCastle" charset="0"/>
              </a:rPr>
              <a:t>forma</a:t>
            </a:r>
          </a:p>
        </p:txBody>
      </p:sp>
      <p:sp>
        <p:nvSpPr>
          <p:cNvPr id="593933" name="Rectangle 13">
            <a:extLst>
              <a:ext uri="{FF2B5EF4-FFF2-40B4-BE49-F238E27FC236}">
                <a16:creationId xmlns:a16="http://schemas.microsoft.com/office/drawing/2014/main" id="{EC25EB20-BBB8-0AEE-6D15-4262CAD5D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1600200"/>
            <a:ext cx="60112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altLang="es-CL">
                <a:latin typeface="DawnCastle" charset="0"/>
              </a:rPr>
              <a:t>QUÉ</a:t>
            </a:r>
          </a:p>
        </p:txBody>
      </p:sp>
      <p:sp>
        <p:nvSpPr>
          <p:cNvPr id="593934" name="Rectangle 14">
            <a:extLst>
              <a:ext uri="{FF2B5EF4-FFF2-40B4-BE49-F238E27FC236}">
                <a16:creationId xmlns:a16="http://schemas.microsoft.com/office/drawing/2014/main" id="{B9ADDF45-BA1F-CF85-92A2-6E03DC2F2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1752600"/>
            <a:ext cx="80906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altLang="es-CL">
                <a:latin typeface="DawnCastle" charset="0"/>
              </a:rPr>
              <a:t>CÓMO</a:t>
            </a:r>
          </a:p>
        </p:txBody>
      </p:sp>
      <p:sp>
        <p:nvSpPr>
          <p:cNvPr id="593935" name="Rectangle 15">
            <a:extLst>
              <a:ext uri="{FF2B5EF4-FFF2-40B4-BE49-F238E27FC236}">
                <a16:creationId xmlns:a16="http://schemas.microsoft.com/office/drawing/2014/main" id="{85F333F3-EF87-55A6-768B-DC9887C1F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234" y="5029200"/>
            <a:ext cx="2515497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 altLang="es-CL" sz="3200">
                <a:latin typeface="DawnCastle" charset="0"/>
              </a:rPr>
              <a:t>Constructores</a:t>
            </a:r>
          </a:p>
          <a:p>
            <a:pPr algn="ctr"/>
            <a:r>
              <a:rPr lang="es-ES_tradnl" altLang="es-CL" sz="3200">
                <a:latin typeface="DawnCastle" charset="0"/>
              </a:rPr>
              <a:t>del Sistema</a:t>
            </a:r>
          </a:p>
        </p:txBody>
      </p:sp>
      <p:sp>
        <p:nvSpPr>
          <p:cNvPr id="593936" name="Rectangle 16">
            <a:extLst>
              <a:ext uri="{FF2B5EF4-FFF2-40B4-BE49-F238E27FC236}">
                <a16:creationId xmlns:a16="http://schemas.microsoft.com/office/drawing/2014/main" id="{3E0432D6-7868-5BD2-9663-632111810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342" y="3124200"/>
            <a:ext cx="224523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 altLang="es-CL" sz="3200">
                <a:latin typeface="DawnCastle" charset="0"/>
              </a:rPr>
              <a:t>Diseñadores</a:t>
            </a:r>
          </a:p>
          <a:p>
            <a:pPr algn="ctr"/>
            <a:r>
              <a:rPr lang="es-ES_tradnl" altLang="es-CL" sz="3200">
                <a:latin typeface="DawnCastle" charset="0"/>
              </a:rPr>
              <a:t>del Sistema</a:t>
            </a:r>
          </a:p>
        </p:txBody>
      </p:sp>
      <p:sp>
        <p:nvSpPr>
          <p:cNvPr id="593937" name="Rectangle 17">
            <a:extLst>
              <a:ext uri="{FF2B5EF4-FFF2-40B4-BE49-F238E27FC236}">
                <a16:creationId xmlns:a16="http://schemas.microsoft.com/office/drawing/2014/main" id="{B3DBE031-5F7A-ECB5-3963-B6C872ED8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5410200"/>
            <a:ext cx="150823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altLang="es-CL" sz="3200">
                <a:latin typeface="DawnCastle" charset="0"/>
              </a:rPr>
              <a:t>Clientes</a:t>
            </a:r>
          </a:p>
        </p:txBody>
      </p:sp>
      <p:sp>
        <p:nvSpPr>
          <p:cNvPr id="593938" name="Line 18">
            <a:extLst>
              <a:ext uri="{FF2B5EF4-FFF2-40B4-BE49-F238E27FC236}">
                <a16:creationId xmlns:a16="http://schemas.microsoft.com/office/drawing/2014/main" id="{240380F8-6E2F-C0A5-445F-3CB87BE9B3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6482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93939" name="Line 19">
            <a:extLst>
              <a:ext uri="{FF2B5EF4-FFF2-40B4-BE49-F238E27FC236}">
                <a16:creationId xmlns:a16="http://schemas.microsoft.com/office/drawing/2014/main" id="{E5F383F3-CF2F-31D2-078C-C5FD6CC75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800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93940" name="Line 20">
            <a:extLst>
              <a:ext uri="{FF2B5EF4-FFF2-40B4-BE49-F238E27FC236}">
                <a16:creationId xmlns:a16="http://schemas.microsoft.com/office/drawing/2014/main" id="{F7ED06CB-E014-A1DC-A13B-13096CD02A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1242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93941" name="Line 21">
            <a:extLst>
              <a:ext uri="{FF2B5EF4-FFF2-40B4-BE49-F238E27FC236}">
                <a16:creationId xmlns:a16="http://schemas.microsoft.com/office/drawing/2014/main" id="{52B44061-AE56-4437-2563-97A7A9B31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0480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593942" name="Rectangle 22">
            <a:extLst>
              <a:ext uri="{FF2B5EF4-FFF2-40B4-BE49-F238E27FC236}">
                <a16:creationId xmlns:a16="http://schemas.microsoft.com/office/drawing/2014/main" id="{877D2CC7-C03D-29EC-FF55-DF53EA4D7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458200" cy="1143000"/>
          </a:xfrm>
          <a:noFill/>
          <a:ln/>
        </p:spPr>
        <p:txBody>
          <a:bodyPr/>
          <a:lstStyle/>
          <a:p>
            <a:r>
              <a:rPr lang="es-ES_tradnl" altLang="es-CL" sz="3200"/>
              <a:t>Diseño y </a:t>
            </a:r>
            <a:br>
              <a:rPr lang="es-ES_tradnl" altLang="es-CL" sz="3200"/>
            </a:br>
            <a:r>
              <a:rPr lang="es-ES_tradnl" altLang="es-CL" sz="3200"/>
              <a:t>Especificación de Requerimientos(1)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32FD2-8C40-684C-90B9-A912B6672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655" y="936416"/>
            <a:ext cx="5132147" cy="5365772"/>
          </a:xfrm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ES" sz="1700" dirty="0"/>
              <a:t>El modelo de 4+1 vistas fue desarrollado para remediar este problema. El modelo 4+1 describe la arquitectura del software usando cinco vistas concurrentes.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ES" sz="1700" dirty="0"/>
              <a:t>• </a:t>
            </a:r>
            <a:r>
              <a:rPr lang="es-ES" sz="1700" b="1" dirty="0"/>
              <a:t>La vista lógica </a:t>
            </a:r>
            <a:r>
              <a:rPr lang="es-ES" sz="1700" dirty="0"/>
              <a:t>describe el modelo de objetos del diseño cuando se usa un método de diseño orientado a objetos. Para diseñar una aplicación muy orientada a los datos, se puede usar un enfoque alternativo para desarrollar algún otro tipo de vista lógica, tal como diagramas de entidad-relación.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ES" sz="1700" dirty="0"/>
              <a:t>• </a:t>
            </a:r>
            <a:r>
              <a:rPr lang="es-ES" sz="1700" b="1" dirty="0"/>
              <a:t>La vista de procesos </a:t>
            </a:r>
            <a:r>
              <a:rPr lang="es-ES" sz="1700" dirty="0"/>
              <a:t>describe los aspectos de concurrencia y sincronización del diseño.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ES" sz="1700" dirty="0"/>
              <a:t>• </a:t>
            </a:r>
            <a:r>
              <a:rPr lang="es-ES" sz="1700" b="1" dirty="0"/>
              <a:t>La vista física </a:t>
            </a:r>
            <a:r>
              <a:rPr lang="es-ES" sz="1700" dirty="0"/>
              <a:t>describe el mapeo del software en el hardware y refleja los aspectos de distribución.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ES" sz="1700" dirty="0"/>
              <a:t>• </a:t>
            </a:r>
            <a:r>
              <a:rPr lang="es-ES" sz="1700" b="1" dirty="0"/>
              <a:t>La vista de desarrollo </a:t>
            </a:r>
            <a:r>
              <a:rPr lang="es-ES" sz="1700" dirty="0"/>
              <a:t>describe la organización estática del software en su ambiente de desarrollo.</a:t>
            </a:r>
          </a:p>
          <a:p>
            <a:pPr>
              <a:lnSpc>
                <a:spcPct val="90000"/>
              </a:lnSpc>
            </a:pPr>
            <a:endParaRPr lang="es-CL" sz="1700" dirty="0"/>
          </a:p>
        </p:txBody>
      </p:sp>
      <p:pic>
        <p:nvPicPr>
          <p:cNvPr id="1026" name="Picture 2" descr="Modelo “4+1” vistas de Kruchten">
            <a:extLst>
              <a:ext uri="{FF2B5EF4-FFF2-40B4-BE49-F238E27FC236}">
                <a16:creationId xmlns:a16="http://schemas.microsoft.com/office/drawing/2014/main" id="{E7FF2207-2F7A-F7D3-E74D-11EC5358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61" y="643464"/>
            <a:ext cx="4762500" cy="556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6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0551E-9C9D-B70C-86A8-3834914F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Diagrama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D85CB51-A2B2-F431-5121-52A30A671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496" y="2208752"/>
            <a:ext cx="5249008" cy="3639058"/>
          </a:xfrm>
        </p:spPr>
      </p:pic>
    </p:spTree>
    <p:extLst>
      <p:ext uri="{BB962C8B-B14F-4D97-AF65-F5344CB8AC3E}">
        <p14:creationId xmlns:p14="http://schemas.microsoft.com/office/powerpoint/2010/main" val="55262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EE6B80-5545-DE38-F7E0-9775E5BA8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094" y="676180"/>
            <a:ext cx="7413812" cy="5505640"/>
          </a:xfrm>
        </p:spPr>
      </p:pic>
    </p:spTree>
    <p:extLst>
      <p:ext uri="{BB962C8B-B14F-4D97-AF65-F5344CB8AC3E}">
        <p14:creationId xmlns:p14="http://schemas.microsoft.com/office/powerpoint/2010/main" val="57751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C764DD-6EDC-AE5F-C7BD-71F19176A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320" y="643467"/>
            <a:ext cx="71653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0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044F0C-0A5F-0BC7-AD99-375F83968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4B58B4-C269-BBB3-B105-36310C2B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015" y="643467"/>
            <a:ext cx="66919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47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174</Words>
  <Application>Microsoft Office PowerPoint</Application>
  <PresentationFormat>Panorámica</PresentationFormat>
  <Paragraphs>23</Paragraphs>
  <Slides>18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Aptos</vt:lpstr>
      <vt:lpstr>Arial</vt:lpstr>
      <vt:lpstr>DawnCastle</vt:lpstr>
      <vt:lpstr>Garamond</vt:lpstr>
      <vt:lpstr>SavonVTI</vt:lpstr>
      <vt:lpstr>GALLERY</vt:lpstr>
      <vt:lpstr>Modelo 4+1 de Arquitectura de Software y su aplicación práctica en diagramas.</vt:lpstr>
      <vt:lpstr>Presentación de PowerPoint</vt:lpstr>
      <vt:lpstr>Presentación de PowerPoint</vt:lpstr>
      <vt:lpstr>Diseño y  Especificación de Requerimientos(1)</vt:lpstr>
      <vt:lpstr>Presentación de PowerPoint</vt:lpstr>
      <vt:lpstr>Diagrama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DELGADO GUERRERO CARLOS F</dc:creator>
  <cp:lastModifiedBy>DELGADO GUERRERO CARLOS F</cp:lastModifiedBy>
  <cp:revision>1</cp:revision>
  <dcterms:created xsi:type="dcterms:W3CDTF">2025-04-28T11:22:54Z</dcterms:created>
  <dcterms:modified xsi:type="dcterms:W3CDTF">2025-04-28T12:12:01Z</dcterms:modified>
</cp:coreProperties>
</file>