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0" r:id="rId5"/>
    <p:sldId id="262" r:id="rId6"/>
    <p:sldId id="269" r:id="rId7"/>
    <p:sldId id="268" r:id="rId8"/>
    <p:sldId id="267" r:id="rId9"/>
    <p:sldId id="263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EFB0F2A-4C3F-4BAF-88CD-E54803D4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9408" y="6041362"/>
            <a:ext cx="657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58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84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85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19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95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3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1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1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6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0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72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9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F3BC5C1-2B70-4AF6-BFE6-F78811A6AAD1}" type="datetimeFigureOut">
              <a:rPr lang="es-ES" smtClean="0"/>
              <a:t>13/02/2021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C539379-1010-4E52-94BF-16A400EB3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57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79888-D869-4121-AAA3-C87D91763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FIFA 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45E63-3B4C-4E2D-A608-E6F1F284A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Case </a:t>
            </a:r>
            <a:r>
              <a:rPr lang="es-ES" b="1" dirty="0" err="1"/>
              <a:t>study</a:t>
            </a:r>
            <a:r>
              <a:rPr lang="es-ES" b="1" dirty="0"/>
              <a:t> – </a:t>
            </a:r>
            <a:r>
              <a:rPr lang="es-ES" b="1" dirty="0" err="1"/>
              <a:t>Unit</a:t>
            </a:r>
            <a:r>
              <a:rPr lang="es-ES" b="1" dirty="0"/>
              <a:t> 2</a:t>
            </a:r>
            <a:br>
              <a:rPr lang="es-ES" b="1" dirty="0"/>
            </a:br>
            <a:r>
              <a:rPr lang="es-ES" b="1" dirty="0" err="1"/>
              <a:t>Ironhack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095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14" y="900640"/>
            <a:ext cx="9244936" cy="1152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LINEAR REGRESSION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8A899-B5A0-4C5A-BC3D-D8C47845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47" y="4065487"/>
            <a:ext cx="3072325" cy="2122249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ym typeface="Wingdings" panose="05000000000000000000" pitchFamily="2" charset="2"/>
              </a:rPr>
              <a:t>Predicting the OVA value:</a:t>
            </a:r>
            <a:endParaRPr lang="en-US" b="1" kern="1200" dirty="0"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1600" kern="1200" dirty="0" err="1">
                <a:latin typeface="+mn-lt"/>
                <a:ea typeface="+mn-ea"/>
                <a:cs typeface="+mn-cs"/>
                <a:sym typeface="Wingdings" panose="05000000000000000000" pitchFamily="2" charset="2"/>
              </a:rPr>
              <a:t>Bo</a:t>
            </a:r>
            <a:r>
              <a:rPr lang="en-US" sz="1600" dirty="0" err="1">
                <a:sym typeface="Wingdings" panose="05000000000000000000" pitchFamily="2" charset="2"/>
              </a:rPr>
              <a:t>xCox</a:t>
            </a:r>
            <a:r>
              <a:rPr lang="en-US" sz="1600" dirty="0">
                <a:sym typeface="Wingdings" panose="05000000000000000000" pitchFamily="2" charset="2"/>
              </a:rPr>
              <a:t> transformation (without)</a:t>
            </a:r>
          </a:p>
          <a:p>
            <a:pPr>
              <a:lnSpc>
                <a:spcPct val="120000"/>
              </a:lnSpc>
            </a:pPr>
            <a:r>
              <a:rPr lang="en-US" sz="1600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Encoding and fitting</a:t>
            </a:r>
          </a:p>
          <a:p>
            <a:pPr>
              <a:lnSpc>
                <a:spcPct val="120000"/>
              </a:lnSpc>
            </a:pPr>
            <a:r>
              <a:rPr lang="en-US" sz="1600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Predictions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2852B91E-519B-427E-A7C5-BEE072587EB6}"/>
              </a:ext>
            </a:extLst>
          </p:cNvPr>
          <p:cNvSpPr txBox="1">
            <a:spLocks/>
          </p:cNvSpPr>
          <p:nvPr/>
        </p:nvSpPr>
        <p:spPr>
          <a:xfrm>
            <a:off x="3711838" y="5521911"/>
            <a:ext cx="4074450" cy="500717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ym typeface="Wingdings" panose="05000000000000000000" pitchFamily="2" charset="2"/>
              </a:rPr>
              <a:t>R2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0.970941 </a:t>
            </a:r>
            <a:r>
              <a:rPr lang="en-US" dirty="0">
                <a:sym typeface="Wingdings" panose="05000000000000000000" pitchFamily="2" charset="2"/>
              </a:rPr>
              <a:t>(0.824913)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3D01256-709A-45B2-BA87-B238230568D5}"/>
              </a:ext>
            </a:extLst>
          </p:cNvPr>
          <p:cNvSpPr txBox="1"/>
          <p:nvPr/>
        </p:nvSpPr>
        <p:spPr>
          <a:xfrm>
            <a:off x="159147" y="2152855"/>
            <a:ext cx="3072325" cy="174799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defPPr>
              <a:defRPr lang="en-US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Char char="-"/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Variables: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ym typeface="Wingdings" panose="05000000000000000000" pitchFamily="2" charset="2"/>
              </a:rPr>
              <a:t>PAC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ym typeface="Wingdings" panose="05000000000000000000" pitchFamily="2" charset="2"/>
              </a:rPr>
              <a:t>DRI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ym typeface="Wingdings" panose="05000000000000000000" pitchFamily="2" charset="2"/>
              </a:rPr>
              <a:t>PHY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ym typeface="Wingdings" panose="05000000000000000000" pitchFamily="2" charset="2"/>
              </a:rPr>
              <a:t>DEF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ym typeface="Wingdings" panose="05000000000000000000" pitchFamily="2" charset="2"/>
              </a:rPr>
              <a:t>CP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0A6B259-E468-4675-A28F-09505B345565}"/>
              </a:ext>
            </a:extLst>
          </p:cNvPr>
          <p:cNvSpPr txBox="1">
            <a:spLocks/>
          </p:cNvSpPr>
          <p:nvPr/>
        </p:nvSpPr>
        <p:spPr>
          <a:xfrm>
            <a:off x="1460360" y="2317496"/>
            <a:ext cx="2095474" cy="1362237"/>
          </a:xfrm>
          <a:prstGeom prst="rect">
            <a:avLst/>
          </a:prstGeom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sym typeface="Wingdings" panose="05000000000000000000" pitchFamily="2" charset="2"/>
              </a:rPr>
              <a:t>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sym typeface="Wingdings" panose="05000000000000000000" pitchFamily="2" charset="2"/>
              </a:rPr>
              <a:t>Best Position (BP)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sym typeface="Wingdings" panose="05000000000000000000" pitchFamily="2" charset="2"/>
              </a:rPr>
              <a:t>Wage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sym typeface="Wingdings" panose="05000000000000000000" pitchFamily="2" charset="2"/>
              </a:rPr>
              <a:t>Transfer Value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1EEEF1B-659D-47E4-ACF6-49F0E679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163" y="2317496"/>
            <a:ext cx="3381375" cy="4124325"/>
          </a:xfrm>
          <a:prstGeom prst="roundRect">
            <a:avLst>
              <a:gd name="adj" fmla="val 3876"/>
            </a:avLst>
          </a:prstGeom>
          <a:noFill/>
          <a:ln w="38100">
            <a:solidFill>
              <a:schemeClr val="accent1"/>
            </a:solidFill>
          </a:ln>
          <a:effectLst/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37F026D-1824-4E69-B8C3-03E25CCE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37" y="2699647"/>
            <a:ext cx="4074449" cy="2794517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93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14" y="1619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DISTRIBUIONS BEFORE AND AFTER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8A899-B5A0-4C5A-BC3D-D8C47845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4" y="1924050"/>
            <a:ext cx="3444211" cy="1838325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Checking the distribution of our data: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Close to normal distributions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Form skewed distributions to ‘more normal’ ones</a:t>
            </a:r>
          </a:p>
        </p:txBody>
      </p:sp>
      <p:pic>
        <p:nvPicPr>
          <p:cNvPr id="1026" name="Picture 2" descr="Gráfico, Histograma&#10;&#10;Descripción generada automáticamente">
            <a:extLst>
              <a:ext uri="{FF2B5EF4-FFF2-40B4-BE49-F238E27FC236}">
                <a16:creationId xmlns:a16="http://schemas.microsoft.com/office/drawing/2014/main" id="{BC4F3EBC-4105-4870-B963-F260207B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6956" y="261864"/>
            <a:ext cx="2836860" cy="189123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F464DF4-06EB-4BB5-BADC-D001D9CC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6956" y="4707763"/>
            <a:ext cx="2836860" cy="1902524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B70CCFC-6764-466B-9E64-133EA882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57" y="2448668"/>
            <a:ext cx="2836859" cy="1960664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F83A3B7-0EC7-4E5D-AE7E-9A1D85ECE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58" y="2430483"/>
            <a:ext cx="2736411" cy="190675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9B2EC2A-E6DE-4523-B691-50B7C93B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535" y="4685205"/>
            <a:ext cx="2858515" cy="194764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6BF9BFCF-A230-499A-8C98-916164057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58" y="261864"/>
            <a:ext cx="2736411" cy="190675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E7A2A8E-462E-49A8-9F3B-31B59C76B946}"/>
              </a:ext>
            </a:extLst>
          </p:cNvPr>
          <p:cNvCxnSpPr/>
          <p:nvPr/>
        </p:nvCxnSpPr>
        <p:spPr>
          <a:xfrm>
            <a:off x="8300621" y="1236336"/>
            <a:ext cx="4882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E41B67-EABD-4141-87AF-0B66E7551F62}"/>
              </a:ext>
            </a:extLst>
          </p:cNvPr>
          <p:cNvCxnSpPr/>
          <p:nvPr/>
        </p:nvCxnSpPr>
        <p:spPr>
          <a:xfrm>
            <a:off x="8300621" y="3383860"/>
            <a:ext cx="4882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OUR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8A899-B5A0-4C5A-BC3D-D8C47845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FIFA 2021 players database</a:t>
            </a:r>
          </a:p>
          <a:p>
            <a:r>
              <a:rPr lang="en-US" dirty="0"/>
              <a:t>Huge matrix </a:t>
            </a:r>
            <a:r>
              <a:rPr lang="en-US" dirty="0">
                <a:sym typeface="Wingdings" panose="05000000000000000000" pitchFamily="2" charset="2"/>
              </a:rPr>
              <a:t> 17125 rows x 107 columns</a:t>
            </a:r>
          </a:p>
          <a:p>
            <a:r>
              <a:rPr lang="en-US" dirty="0">
                <a:sym typeface="Wingdings" panose="05000000000000000000" pitchFamily="2" charset="2"/>
              </a:rPr>
              <a:t>Columns like: ‘Profile Photo, Club Logo, Flag Photo; with no valuable information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SO?  create a </a:t>
            </a:r>
            <a:r>
              <a:rPr lang="en-US" b="1" dirty="0">
                <a:sym typeface="Wingdings" panose="05000000000000000000" pitchFamily="2" charset="2"/>
              </a:rPr>
              <a:t>useful and an affordable database </a:t>
            </a:r>
            <a:r>
              <a:rPr lang="en-US" dirty="0">
                <a:sym typeface="Wingdings" panose="05000000000000000000" pitchFamily="2" charset="2"/>
              </a:rPr>
              <a:t>focused on the objective</a:t>
            </a:r>
          </a:p>
        </p:txBody>
      </p:sp>
    </p:spTree>
    <p:extLst>
      <p:ext uri="{BB962C8B-B14F-4D97-AF65-F5344CB8AC3E}">
        <p14:creationId xmlns:p14="http://schemas.microsoft.com/office/powerpoint/2010/main" val="53481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OBJECTIVE AND DATABASE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8A899-B5A0-4C5A-BC3D-D8C47845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26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s-ES" b="1" dirty="0" err="1">
                <a:sym typeface="Wingdings" panose="05000000000000000000" pitchFamily="2" charset="2"/>
              </a:rPr>
              <a:t>Predicting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the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Overall</a:t>
            </a:r>
            <a:r>
              <a:rPr lang="es-ES" b="1" dirty="0">
                <a:sym typeface="Wingdings" panose="05000000000000000000" pitchFamily="2" charset="2"/>
              </a:rPr>
              <a:t> Rating </a:t>
            </a:r>
            <a:r>
              <a:rPr lang="es-ES" b="1" dirty="0" err="1">
                <a:sym typeface="Wingdings" panose="05000000000000000000" pitchFamily="2" charset="2"/>
              </a:rPr>
              <a:t>of</a:t>
            </a:r>
            <a:r>
              <a:rPr lang="es-ES" b="1" dirty="0">
                <a:sym typeface="Wingdings" panose="05000000000000000000" pitchFamily="2" charset="2"/>
              </a:rPr>
              <a:t> a </a:t>
            </a:r>
            <a:r>
              <a:rPr lang="es-ES" b="1" dirty="0" err="1">
                <a:sym typeface="Wingdings" panose="05000000000000000000" pitchFamily="2" charset="2"/>
              </a:rPr>
              <a:t>player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based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on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the</a:t>
            </a:r>
            <a:r>
              <a:rPr lang="es-ES" b="1" dirty="0">
                <a:sym typeface="Wingdings" panose="05000000000000000000" pitchFamily="2" charset="2"/>
              </a:rPr>
              <a:t> transfer </a:t>
            </a:r>
            <a:r>
              <a:rPr lang="es-ES" b="1" dirty="0" err="1">
                <a:sym typeface="Wingdings" panose="05000000000000000000" pitchFamily="2" charset="2"/>
              </a:rPr>
              <a:t>value</a:t>
            </a:r>
            <a:r>
              <a:rPr lang="es-ES" b="1" dirty="0">
                <a:sym typeface="Wingdings" panose="05000000000000000000" pitchFamily="2" charset="2"/>
              </a:rPr>
              <a:t> and </a:t>
            </a:r>
            <a:r>
              <a:rPr lang="es-ES" b="1" dirty="0" err="1">
                <a:sym typeface="Wingdings" panose="05000000000000000000" pitchFamily="2" charset="2"/>
              </a:rPr>
              <a:t>the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player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skills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to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see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which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would</a:t>
            </a:r>
            <a:r>
              <a:rPr lang="es-ES" b="1" dirty="0">
                <a:sym typeface="Wingdings" panose="05000000000000000000" pitchFamily="2" charset="2"/>
              </a:rPr>
              <a:t> be </a:t>
            </a:r>
            <a:r>
              <a:rPr lang="es-ES" b="1" dirty="0" err="1">
                <a:sym typeface="Wingdings" panose="05000000000000000000" pitchFamily="2" charset="2"/>
              </a:rPr>
              <a:t>the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best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replacement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	</a:t>
            </a:r>
            <a:r>
              <a:rPr lang="es-ES" i="1" dirty="0">
                <a:highlight>
                  <a:srgbClr val="FFFF00"/>
                </a:highlight>
                <a:sym typeface="Wingdings" panose="05000000000000000000" pitchFamily="2" charset="2"/>
              </a:rPr>
              <a:t>Transfer </a:t>
            </a:r>
            <a:r>
              <a:rPr lang="es-ES" i="1" dirty="0" err="1">
                <a:highlight>
                  <a:srgbClr val="FFFF00"/>
                </a:highlight>
                <a:sym typeface="Wingdings" panose="05000000000000000000" pitchFamily="2" charset="2"/>
              </a:rPr>
              <a:t>value</a:t>
            </a:r>
            <a:r>
              <a:rPr lang="es-ES" i="1" dirty="0">
                <a:highlight>
                  <a:srgbClr val="FFFF00"/>
                </a:highlight>
                <a:sym typeface="Wingdings" panose="05000000000000000000" pitchFamily="2" charset="2"/>
              </a:rPr>
              <a:t> = </a:t>
            </a:r>
            <a:r>
              <a:rPr lang="es-ES" i="1" dirty="0" err="1">
                <a:highlight>
                  <a:srgbClr val="FFFF00"/>
                </a:highlight>
                <a:sym typeface="Wingdings" panose="05000000000000000000" pitchFamily="2" charset="2"/>
              </a:rPr>
              <a:t>Coeficient</a:t>
            </a:r>
            <a:r>
              <a:rPr lang="es-ES" i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s-ES" i="1" dirty="0" err="1">
                <a:highlight>
                  <a:srgbClr val="FFFF00"/>
                </a:highlight>
                <a:sym typeface="Wingdings" panose="05000000000000000000" pitchFamily="2" charset="2"/>
              </a:rPr>
              <a:t>of</a:t>
            </a:r>
            <a:r>
              <a:rPr lang="es-ES" i="1" dirty="0">
                <a:highlight>
                  <a:srgbClr val="FFFF00"/>
                </a:highlight>
                <a:sym typeface="Wingdings" panose="05000000000000000000" pitchFamily="2" charset="2"/>
              </a:rPr>
              <a:t> Position * </a:t>
            </a:r>
            <a:r>
              <a:rPr lang="es-ES" i="1" dirty="0" err="1">
                <a:highlight>
                  <a:srgbClr val="FFFF00"/>
                </a:highlight>
                <a:sym typeface="Wingdings" panose="05000000000000000000" pitchFamily="2" charset="2"/>
              </a:rPr>
              <a:t>Market</a:t>
            </a:r>
            <a:r>
              <a:rPr lang="es-ES" i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s-ES" i="1" dirty="0" err="1">
                <a:highlight>
                  <a:srgbClr val="FFFF00"/>
                </a:highlight>
                <a:sym typeface="Wingdings" panose="05000000000000000000" pitchFamily="2" charset="2"/>
              </a:rPr>
              <a:t>value</a:t>
            </a:r>
            <a:r>
              <a:rPr lang="es-ES" i="1" dirty="0">
                <a:highlight>
                  <a:srgbClr val="00FFFF"/>
                </a:highlight>
                <a:sym typeface="Wingdings" panose="05000000000000000000" pitchFamily="2" charset="2"/>
              </a:rPr>
              <a:t> *</a:t>
            </a:r>
          </a:p>
          <a:p>
            <a:pPr lvl="2"/>
            <a:r>
              <a:rPr lang="es-ES" dirty="0" err="1">
                <a:sym typeface="Wingdings" panose="05000000000000000000" pitchFamily="2" charset="2"/>
              </a:rPr>
              <a:t>Coeficient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Position:</a:t>
            </a:r>
          </a:p>
          <a:p>
            <a:pPr lvl="3"/>
            <a:r>
              <a:rPr lang="es-ES" dirty="0" err="1">
                <a:sym typeface="Wingdings" panose="05000000000000000000" pitchFamily="2" charset="2"/>
              </a:rPr>
              <a:t>Striker</a:t>
            </a:r>
            <a:r>
              <a:rPr lang="es-ES" dirty="0">
                <a:sym typeface="Wingdings" panose="05000000000000000000" pitchFamily="2" charset="2"/>
              </a:rPr>
              <a:t>/Forward = 1</a:t>
            </a:r>
          </a:p>
          <a:p>
            <a:pPr lvl="3"/>
            <a:r>
              <a:rPr lang="es-ES" dirty="0" err="1">
                <a:sym typeface="Wingdings" panose="05000000000000000000" pitchFamily="2" charset="2"/>
              </a:rPr>
              <a:t>Midfielders</a:t>
            </a:r>
            <a:r>
              <a:rPr lang="es-ES" dirty="0">
                <a:sym typeface="Wingdings" panose="05000000000000000000" pitchFamily="2" charset="2"/>
              </a:rPr>
              <a:t> = 0.75</a:t>
            </a:r>
          </a:p>
          <a:p>
            <a:pPr lvl="3"/>
            <a:r>
              <a:rPr lang="es-ES" dirty="0" err="1">
                <a:sym typeface="Wingdings" panose="05000000000000000000" pitchFamily="2" charset="2"/>
              </a:rPr>
              <a:t>Backers</a:t>
            </a:r>
            <a:r>
              <a:rPr lang="es-ES" dirty="0">
                <a:sym typeface="Wingdings" panose="05000000000000000000" pitchFamily="2" charset="2"/>
              </a:rPr>
              <a:t> and </a:t>
            </a:r>
            <a:r>
              <a:rPr lang="es-ES" dirty="0" err="1">
                <a:sym typeface="Wingdings" panose="05000000000000000000" pitchFamily="2" charset="2"/>
              </a:rPr>
              <a:t>Goalkeepers</a:t>
            </a:r>
            <a:r>
              <a:rPr lang="es-ES" dirty="0">
                <a:sym typeface="Wingdings" panose="05000000000000000000" pitchFamily="2" charset="2"/>
              </a:rPr>
              <a:t> = 0.5</a:t>
            </a:r>
          </a:p>
        </p:txBody>
      </p:sp>
    </p:spTree>
    <p:extLst>
      <p:ext uri="{BB962C8B-B14F-4D97-AF65-F5344CB8AC3E}">
        <p14:creationId xmlns:p14="http://schemas.microsoft.com/office/powerpoint/2010/main" val="67403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OBJECTIVE AND DATABASE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8A899-B5A0-4C5A-BC3D-D8C47845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23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</a:t>
            </a:r>
            <a:r>
              <a:rPr lang="es-ES" b="1" i="1" dirty="0" err="1">
                <a:sym typeface="Wingdings" panose="05000000000000000000" pitchFamily="2" charset="2"/>
              </a:rPr>
              <a:t>Selection</a:t>
            </a:r>
            <a:r>
              <a:rPr lang="es-ES" b="1" i="1" dirty="0">
                <a:sym typeface="Wingdings" panose="05000000000000000000" pitchFamily="2" charset="2"/>
              </a:rPr>
              <a:t> </a:t>
            </a:r>
            <a:r>
              <a:rPr lang="es-ES" b="1" i="1" dirty="0" err="1">
                <a:sym typeface="Wingdings" panose="05000000000000000000" pitchFamily="2" charset="2"/>
              </a:rPr>
              <a:t>of</a:t>
            </a:r>
            <a:r>
              <a:rPr lang="es-ES" b="1" i="1" dirty="0">
                <a:sym typeface="Wingdings" panose="05000000000000000000" pitchFamily="2" charset="2"/>
              </a:rPr>
              <a:t> </a:t>
            </a:r>
            <a:r>
              <a:rPr lang="es-ES" b="1" i="1" dirty="0" err="1">
                <a:sym typeface="Wingdings" panose="05000000000000000000" pitchFamily="2" charset="2"/>
              </a:rPr>
              <a:t>the</a:t>
            </a:r>
            <a:r>
              <a:rPr lang="es-ES" b="1" i="1" dirty="0">
                <a:sym typeface="Wingdings" panose="05000000000000000000" pitchFamily="2" charset="2"/>
              </a:rPr>
              <a:t> variables </a:t>
            </a:r>
            <a:r>
              <a:rPr lang="es-ES" b="1" i="1" dirty="0" err="1">
                <a:sym typeface="Wingdings" panose="05000000000000000000" pitchFamily="2" charset="2"/>
              </a:rPr>
              <a:t>that</a:t>
            </a:r>
            <a:r>
              <a:rPr lang="es-ES" b="1" i="1" dirty="0">
                <a:sym typeface="Wingdings" panose="05000000000000000000" pitchFamily="2" charset="2"/>
              </a:rPr>
              <a:t> </a:t>
            </a:r>
            <a:r>
              <a:rPr lang="es-ES" b="1" i="1" dirty="0" err="1">
                <a:sym typeface="Wingdings" panose="05000000000000000000" pitchFamily="2" charset="2"/>
              </a:rPr>
              <a:t>help</a:t>
            </a:r>
            <a:r>
              <a:rPr lang="es-ES" b="1" i="1" dirty="0">
                <a:sym typeface="Wingdings" panose="05000000000000000000" pitchFamily="2" charset="2"/>
              </a:rPr>
              <a:t> </a:t>
            </a:r>
            <a:r>
              <a:rPr lang="es-ES" b="1" i="1" dirty="0" err="1">
                <a:sym typeface="Wingdings" panose="05000000000000000000" pitchFamily="2" charset="2"/>
              </a:rPr>
              <a:t>our</a:t>
            </a:r>
            <a:r>
              <a:rPr lang="es-ES" b="1" i="1" dirty="0">
                <a:sym typeface="Wingdings" panose="05000000000000000000" pitchFamily="2" charset="2"/>
              </a:rPr>
              <a:t> </a:t>
            </a:r>
            <a:r>
              <a:rPr lang="es-ES" b="1" i="1" dirty="0" err="1">
                <a:sym typeface="Wingdings" panose="05000000000000000000" pitchFamily="2" charset="2"/>
              </a:rPr>
              <a:t>goal</a:t>
            </a:r>
            <a:r>
              <a:rPr lang="es-ES" b="1" i="1" dirty="0">
                <a:sym typeface="Wingdings" panose="05000000000000000000" pitchFamily="2" charset="2"/>
              </a:rPr>
              <a:t> and </a:t>
            </a:r>
            <a:r>
              <a:rPr lang="es-ES" b="1" i="1" dirty="0" err="1">
                <a:sym typeface="Wingdings" panose="05000000000000000000" pitchFamily="2" charset="2"/>
              </a:rPr>
              <a:t>cleaning</a:t>
            </a:r>
            <a:r>
              <a:rPr lang="es-ES" b="1" i="1" dirty="0">
                <a:sym typeface="Wingdings" panose="05000000000000000000" pitchFamily="2" charset="2"/>
              </a:rPr>
              <a:t> data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Player </a:t>
            </a:r>
            <a:r>
              <a:rPr lang="es-ES" dirty="0" err="1">
                <a:sym typeface="Wingdings" panose="05000000000000000000" pitchFamily="2" charset="2"/>
              </a:rPr>
              <a:t>skills</a:t>
            </a:r>
            <a:r>
              <a:rPr lang="es-ES" dirty="0">
                <a:sym typeface="Wingdings" panose="05000000000000000000" pitchFamily="2" charset="2"/>
              </a:rPr>
              <a:t> = PAC, SHO, PAS, DRI, DEF, PHY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Best</a:t>
            </a:r>
            <a:r>
              <a:rPr lang="es-ES" dirty="0">
                <a:sym typeface="Wingdings" panose="05000000000000000000" pitchFamily="2" charset="2"/>
              </a:rPr>
              <a:t> Position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Wage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Value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Contract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sz="1400" dirty="0" err="1">
                <a:sym typeface="Wingdings" panose="05000000000000000000" pitchFamily="2" charset="2"/>
              </a:rPr>
              <a:t>we</a:t>
            </a:r>
            <a:r>
              <a:rPr lang="es-ES" sz="1400" dirty="0">
                <a:sym typeface="Wingdings" panose="05000000000000000000" pitchFamily="2" charset="2"/>
              </a:rPr>
              <a:t> </a:t>
            </a:r>
            <a:r>
              <a:rPr lang="es-ES" sz="1400" dirty="0" err="1">
                <a:sym typeface="Wingdings" panose="05000000000000000000" pitchFamily="2" charset="2"/>
              </a:rPr>
              <a:t>work</a:t>
            </a:r>
            <a:r>
              <a:rPr lang="es-ES" sz="1400" dirty="0">
                <a:sym typeface="Wingdings" panose="05000000000000000000" pitchFamily="2" charset="2"/>
              </a:rPr>
              <a:t> </a:t>
            </a:r>
            <a:r>
              <a:rPr lang="es-ES" sz="1400" dirty="0" err="1">
                <a:sym typeface="Wingdings" panose="05000000000000000000" pitchFamily="2" charset="2"/>
              </a:rPr>
              <a:t>only</a:t>
            </a:r>
            <a:r>
              <a:rPr lang="es-ES" sz="1400" dirty="0">
                <a:sym typeface="Wingdings" panose="05000000000000000000" pitchFamily="2" charset="2"/>
              </a:rPr>
              <a:t> </a:t>
            </a:r>
            <a:r>
              <a:rPr lang="es-ES" sz="1400" dirty="0" err="1">
                <a:sym typeface="Wingdings" panose="05000000000000000000" pitchFamily="2" charset="2"/>
              </a:rPr>
              <a:t>with</a:t>
            </a:r>
            <a:r>
              <a:rPr lang="es-ES" sz="1400" dirty="0">
                <a:sym typeface="Wingdings" panose="05000000000000000000" pitchFamily="2" charset="2"/>
              </a:rPr>
              <a:t> active </a:t>
            </a:r>
            <a:r>
              <a:rPr lang="es-ES" sz="1400" dirty="0" err="1">
                <a:sym typeface="Wingdings" panose="05000000000000000000" pitchFamily="2" charset="2"/>
              </a:rPr>
              <a:t>players</a:t>
            </a:r>
            <a:r>
              <a:rPr lang="es-ES" sz="1400" dirty="0">
                <a:sym typeface="Wingdings" panose="05000000000000000000" pitchFamily="2" charset="2"/>
              </a:rPr>
              <a:t> i.e. </a:t>
            </a:r>
            <a:r>
              <a:rPr lang="es-ES" sz="1400" dirty="0" err="1">
                <a:sym typeface="Wingdings" panose="05000000000000000000" pitchFamily="2" charset="2"/>
              </a:rPr>
              <a:t>contract</a:t>
            </a:r>
            <a:r>
              <a:rPr lang="es-ES" sz="1400" dirty="0">
                <a:sym typeface="Wingdings" panose="05000000000000000000" pitchFamily="2" charset="2"/>
              </a:rPr>
              <a:t> </a:t>
            </a:r>
            <a:r>
              <a:rPr lang="es-ES" sz="1400" dirty="0" err="1">
                <a:sym typeface="Wingdings" panose="05000000000000000000" pitchFamily="2" charset="2"/>
              </a:rPr>
              <a:t>finished</a:t>
            </a:r>
            <a:r>
              <a:rPr lang="es-ES" sz="1400" dirty="0">
                <a:sym typeface="Wingdings" panose="05000000000000000000" pitchFamily="2" charset="2"/>
              </a:rPr>
              <a:t> in 2021 </a:t>
            </a:r>
            <a:r>
              <a:rPr lang="es-ES" sz="1400" dirty="0" err="1">
                <a:sym typeface="Wingdings" panose="05000000000000000000" pitchFamily="2" charset="2"/>
              </a:rPr>
              <a:t>or</a:t>
            </a:r>
            <a:r>
              <a:rPr lang="es-ES" sz="1400" dirty="0">
                <a:sym typeface="Wingdings" panose="05000000000000000000" pitchFamily="2" charset="2"/>
              </a:rPr>
              <a:t> </a:t>
            </a:r>
            <a:r>
              <a:rPr lang="es-ES" sz="1400" dirty="0" err="1">
                <a:sym typeface="Wingdings" panose="05000000000000000000" pitchFamily="2" charset="2"/>
              </a:rPr>
              <a:t>later</a:t>
            </a:r>
            <a:endParaRPr lang="es-ES" sz="1400" dirty="0">
              <a:sym typeface="Wingdings" panose="05000000000000000000" pitchFamily="2" charset="2"/>
            </a:endParaRP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Nationality</a:t>
            </a:r>
            <a:r>
              <a:rPr lang="es-ES" i="1" dirty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s-ES" i="1" dirty="0">
                <a:sym typeface="Wingdings" panose="05000000000000000000" pitchFamily="2" charset="2"/>
              </a:rPr>
              <a:t>Age				</a:t>
            </a:r>
          </a:p>
        </p:txBody>
      </p:sp>
    </p:spTree>
    <p:extLst>
      <p:ext uri="{BB962C8B-B14F-4D97-AF65-F5344CB8AC3E}">
        <p14:creationId xmlns:p14="http://schemas.microsoft.com/office/powerpoint/2010/main" val="2589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14" y="900640"/>
            <a:ext cx="9244936" cy="1152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8A899-B5A0-4C5A-BC3D-D8C47845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4" y="1476902"/>
            <a:ext cx="5615911" cy="25123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Checking correlations and multicollinearity: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400"/>
              </a:spcAft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Remarkable correlations between OVA and PAS, DRI, SHO, Value and Wage. May be not all are necessary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547699-255F-4D7A-BF29-A6F6C6AF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369715"/>
            <a:ext cx="4953000" cy="413637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83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14" y="900640"/>
            <a:ext cx="9244936" cy="1152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8A899-B5A0-4C5A-BC3D-D8C47845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8" y="2334096"/>
            <a:ext cx="4873209" cy="24707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Checking correlations and multicollinearity: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sz="1600" b="1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Highes</a:t>
            </a:r>
            <a:r>
              <a:rPr lang="en-US" sz="1600" b="1" dirty="0">
                <a:sym typeface="Wingdings" panose="05000000000000000000" pitchFamily="2" charset="2"/>
              </a:rPr>
              <a:t>t correlations: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Wage and Value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DRI and PAS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 might be measuring the same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 one of the could be dropped</a:t>
            </a:r>
            <a:endParaRPr lang="en-US" sz="1600" kern="1200" dirty="0"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3B8E83-A144-4AD1-A728-29A05C83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623" y="2174507"/>
            <a:ext cx="3603639" cy="250898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899E2E-9F50-4DD5-B7EE-A0CC8D80C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60" y="4075606"/>
            <a:ext cx="3402476" cy="229297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BDD7F7F-92BD-4594-863E-01CA77342348}"/>
              </a:ext>
            </a:extLst>
          </p:cNvPr>
          <p:cNvSpPr txBox="1"/>
          <p:nvPr/>
        </p:nvSpPr>
        <p:spPr>
          <a:xfrm>
            <a:off x="6096000" y="6354107"/>
            <a:ext cx="627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DRI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4B56C1-B0CB-45E8-83B5-ADB7C25C363C}"/>
              </a:ext>
            </a:extLst>
          </p:cNvPr>
          <p:cNvSpPr txBox="1"/>
          <p:nvPr/>
        </p:nvSpPr>
        <p:spPr>
          <a:xfrm rot="16200000">
            <a:off x="4305595" y="5069836"/>
            <a:ext cx="4328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PAS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47B05-B4B3-4552-BF8F-2918F1EE6A09}"/>
              </a:ext>
            </a:extLst>
          </p:cNvPr>
          <p:cNvSpPr txBox="1"/>
          <p:nvPr/>
        </p:nvSpPr>
        <p:spPr>
          <a:xfrm>
            <a:off x="10016686" y="4644246"/>
            <a:ext cx="627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/>
              <a:t>Wage</a:t>
            </a:r>
            <a:endParaRPr lang="es-ES" sz="105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D8BC58-CF11-45C9-B1A0-7FAE1E7822E9}"/>
              </a:ext>
            </a:extLst>
          </p:cNvPr>
          <p:cNvSpPr txBox="1"/>
          <p:nvPr/>
        </p:nvSpPr>
        <p:spPr>
          <a:xfrm rot="16200000">
            <a:off x="7798694" y="3302041"/>
            <a:ext cx="627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/>
              <a:t>Value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410880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14" y="996202"/>
            <a:ext cx="8946239" cy="8945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3DAFB-F5D0-4BBB-87A1-F67D471A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7" y="3357688"/>
            <a:ext cx="3883519" cy="274850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1E323A5-3770-4CE5-A417-FF05929D1627}"/>
              </a:ext>
            </a:extLst>
          </p:cNvPr>
          <p:cNvSpPr txBox="1">
            <a:spLocks/>
          </p:cNvSpPr>
          <p:nvPr/>
        </p:nvSpPr>
        <p:spPr>
          <a:xfrm>
            <a:off x="696648" y="1753068"/>
            <a:ext cx="4347598" cy="1291055"/>
          </a:xfrm>
          <a:prstGeom prst="rect">
            <a:avLst/>
          </a:prstGeom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ym typeface="Wingdings" panose="05000000000000000000" pitchFamily="2" charset="2"/>
              </a:rPr>
              <a:t>Plotting: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30% of the top 20 FIFA players have 89 or 90 OVA value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CC885-51BE-49F7-BA42-02CC6D3E9D5D}"/>
              </a:ext>
            </a:extLst>
          </p:cNvPr>
          <p:cNvSpPr txBox="1"/>
          <p:nvPr/>
        </p:nvSpPr>
        <p:spPr>
          <a:xfrm>
            <a:off x="5683931" y="2378093"/>
            <a:ext cx="5386524" cy="642296"/>
          </a:xfrm>
          <a:prstGeom prst="rect">
            <a:avLst/>
          </a:prstGeom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/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CB and ST, highest played positions among the 20 top FIFA players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38175D-C9CA-49BA-AEE2-87A9F69EB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56" y="3044123"/>
            <a:ext cx="3225553" cy="336845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56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14" y="996202"/>
            <a:ext cx="8946239" cy="8945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68D7463A-53D1-47B2-B7B2-A77678BA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5" y="1898092"/>
            <a:ext cx="6089100" cy="346707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Plotting…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France, Brazil, Spain and Argentina are the highest “strikers producers”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3E2A00A-AA4C-4EF4-8711-AAEA04A6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51" y="3340315"/>
            <a:ext cx="4107749" cy="351768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F378A0D7-F56C-4CC2-BFB4-90054AD7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9364"/>
            <a:ext cx="5749399" cy="381007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819A0F31-7020-44BE-8455-7BC2E44C7F6B}"/>
              </a:ext>
            </a:extLst>
          </p:cNvPr>
          <p:cNvSpPr/>
          <p:nvPr/>
        </p:nvSpPr>
        <p:spPr>
          <a:xfrm>
            <a:off x="11416429" y="2892409"/>
            <a:ext cx="298790" cy="356208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05B390D1-F7FB-4EFD-AAE2-6B9746CE5893}"/>
              </a:ext>
            </a:extLst>
          </p:cNvPr>
          <p:cNvSpPr txBox="1">
            <a:spLocks/>
          </p:cNvSpPr>
          <p:nvPr/>
        </p:nvSpPr>
        <p:spPr>
          <a:xfrm>
            <a:off x="6025950" y="1975032"/>
            <a:ext cx="4871389" cy="6327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sym typeface="Wingdings" panose="05000000000000000000" pitchFamily="2" charset="2"/>
              </a:rPr>
              <a:t>TOP 10 Striker/Forward players: </a:t>
            </a:r>
          </a:p>
        </p:txBody>
      </p:sp>
    </p:spTree>
    <p:extLst>
      <p:ext uri="{BB962C8B-B14F-4D97-AF65-F5344CB8AC3E}">
        <p14:creationId xmlns:p14="http://schemas.microsoft.com/office/powerpoint/2010/main" val="2936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80626B9-1587-4CD7-B60F-1964B259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99" y="2602104"/>
            <a:ext cx="8439613" cy="290852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DF335F-5319-4863-B131-12718A10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14" y="900640"/>
            <a:ext cx="9244936" cy="1152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8A899-B5A0-4C5A-BC3D-D8C47845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2053165"/>
            <a:ext cx="3267998" cy="2661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kern="1200" dirty="0">
                <a:highlight>
                  <a:srgbClr val="00FFFF"/>
                </a:highlight>
                <a:latin typeface="+mn-lt"/>
                <a:ea typeface="+mn-ea"/>
                <a:cs typeface="+mn-cs"/>
                <a:sym typeface="Wingdings" panose="05000000000000000000" pitchFamily="2" charset="2"/>
              </a:rPr>
              <a:t>*</a:t>
            </a:r>
            <a:r>
              <a:rPr lang="en-US" b="1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Computing the transfer value:</a:t>
            </a:r>
          </a:p>
          <a:p>
            <a:pPr>
              <a:lnSpc>
                <a:spcPct val="120000"/>
              </a:lnSpc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Relate the </a:t>
            </a:r>
            <a:r>
              <a:rPr lang="en-US" sz="1400" dirty="0" err="1">
                <a:sym typeface="Wingdings" panose="05000000000000000000" pitchFamily="2" charset="2"/>
              </a:rPr>
              <a:t>Coeficient</a:t>
            </a:r>
            <a:r>
              <a:rPr lang="en-US" sz="1400" dirty="0">
                <a:sym typeface="Wingdings" panose="05000000000000000000" pitchFamily="2" charset="2"/>
              </a:rPr>
              <a:t> of Position (CP) to each player Best Position</a:t>
            </a:r>
          </a:p>
          <a:p>
            <a:pPr>
              <a:lnSpc>
                <a:spcPct val="120000"/>
              </a:lnSpc>
              <a:buAutoNum type="arabicPeriod"/>
            </a:pPr>
            <a:r>
              <a:rPr lang="en-US" sz="1400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Multiply the </a:t>
            </a:r>
            <a:r>
              <a:rPr lang="en-US" sz="1400" dirty="0">
                <a:sym typeface="Wingdings" panose="05000000000000000000" pitchFamily="2" charset="2"/>
              </a:rPr>
              <a:t>CP times the market value</a:t>
            </a:r>
            <a:endParaRPr lang="en-US" sz="1400" kern="1200" dirty="0"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8923D2-E201-4C95-9932-DA5F854A6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99" y="5768531"/>
            <a:ext cx="5820800" cy="29104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8BD2B5E-4554-41A4-AFD7-D13738216752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9101699" y="5510631"/>
            <a:ext cx="2279476" cy="403420"/>
          </a:xfrm>
          <a:prstGeom prst="bentConnector3">
            <a:avLst>
              <a:gd name="adj1" fmla="val 122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956F2BA-466B-414D-AE54-A6F316DBDE3C}"/>
              </a:ext>
            </a:extLst>
          </p:cNvPr>
          <p:cNvSpPr/>
          <p:nvPr/>
        </p:nvSpPr>
        <p:spPr>
          <a:xfrm>
            <a:off x="10502283" y="2929632"/>
            <a:ext cx="1154098" cy="24771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25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3FFF4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382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2</vt:lpstr>
      <vt:lpstr>Citable</vt:lpstr>
      <vt:lpstr>FIFA 2021</vt:lpstr>
      <vt:lpstr>OUR DATA</vt:lpstr>
      <vt:lpstr>OBJECTIVE AND DATABASE</vt:lpstr>
      <vt:lpstr>OBJECTIVE AND DATABASE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LINEAR REGRESSION MODEL</vt:lpstr>
      <vt:lpstr>DISTRIBUIONS BEFORE AND 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2021</dc:title>
  <dc:creator>loreto.lfes@gmail.com</dc:creator>
  <cp:lastModifiedBy>loreto.lfes@gmail.com</cp:lastModifiedBy>
  <cp:revision>30</cp:revision>
  <dcterms:created xsi:type="dcterms:W3CDTF">2021-02-13T01:44:20Z</dcterms:created>
  <dcterms:modified xsi:type="dcterms:W3CDTF">2021-02-13T14:50:32Z</dcterms:modified>
</cp:coreProperties>
</file>