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Lst>
  <p:sldSz cy="5670550" cx="10080625"/>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 name="Shape 11"/>
        <p:cNvGrpSpPr/>
        <p:nvPr/>
      </p:nvGrpSpPr>
      <p:grpSpPr>
        <a:xfrm>
          <a:off x="0" y="0"/>
          <a:ext cx="0" cy="0"/>
          <a:chOff x="0" y="0"/>
          <a:chExt cx="0" cy="0"/>
        </a:xfrm>
      </p:grpSpPr>
      <p:sp>
        <p:nvSpPr>
          <p:cNvPr id="12" name="Google Shape;12;p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 type="subTitle"/>
          </p:nvPr>
        </p:nvSpPr>
        <p:spPr>
          <a:xfrm>
            <a:off x="504000" y="1326600"/>
            <a:ext cx="9071640" cy="3288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32660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32660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3044160"/>
            <a:ext cx="292068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504000" y="226080"/>
            <a:ext cx="9071640" cy="43884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326600"/>
            <a:ext cx="4426920" cy="32882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304416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326600"/>
            <a:ext cx="442692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3044160"/>
            <a:ext cx="9071640" cy="15681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226080"/>
            <a:ext cx="9071640" cy="94644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326600"/>
            <a:ext cx="9071640" cy="32882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5165280"/>
            <a:ext cx="234828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5165280"/>
            <a:ext cx="3195000" cy="39060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5165280"/>
            <a:ext cx="2348280" cy="39060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944280" y="3169080"/>
            <a:ext cx="8592480" cy="11289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1600" u="none" cap="none" strike="noStrike">
                <a:latin typeface="Arial"/>
                <a:ea typeface="Arial"/>
                <a:cs typeface="Arial"/>
                <a:sym typeface="Arial"/>
              </a:rPr>
              <a:t>Course: Data Visualization with Tableau</a:t>
            </a:r>
            <a:endParaRPr b="0" i="0" sz="1600" u="none" cap="none" strike="noStrike">
              <a:latin typeface="Arial"/>
              <a:ea typeface="Arial"/>
              <a:cs typeface="Arial"/>
              <a:sym typeface="Arial"/>
            </a:endParaRPr>
          </a:p>
          <a:p>
            <a:pPr indent="0" lvl="0" marL="0" marR="0" rtl="0" algn="ctr">
              <a:spcBef>
                <a:spcPts val="0"/>
              </a:spcBef>
              <a:spcAft>
                <a:spcPts val="0"/>
              </a:spcAft>
              <a:buNone/>
            </a:pPr>
            <a:r>
              <a:rPr b="0" i="0" lang="en-US" sz="1600" u="none" cap="none" strike="noStrike">
                <a:latin typeface="Arial"/>
                <a:ea typeface="Arial"/>
                <a:cs typeface="Arial"/>
                <a:sym typeface="Arial"/>
              </a:rPr>
              <a:t>Dr. George Jen</a:t>
            </a:r>
            <a:endParaRPr b="0" i="0" sz="1600" u="none" cap="none" strike="noStrike">
              <a:latin typeface="Arial"/>
              <a:ea typeface="Arial"/>
              <a:cs typeface="Arial"/>
              <a:sym typeface="Arial"/>
            </a:endParaRPr>
          </a:p>
          <a:p>
            <a:pPr indent="0" lvl="0" marL="0" marR="0" rtl="0" algn="ctr">
              <a:spcBef>
                <a:spcPts val="0"/>
              </a:spcBef>
              <a:spcAft>
                <a:spcPts val="0"/>
              </a:spcAft>
              <a:buNone/>
            </a:pPr>
            <a:r>
              <a:rPr b="0" i="0" lang="en-US" sz="1600" u="none" cap="none" strike="noStrike">
                <a:latin typeface="Arial"/>
                <a:ea typeface="Arial"/>
                <a:cs typeface="Arial"/>
                <a:sym typeface="Arial"/>
              </a:rPr>
              <a:t>Project Team Leader, Loretta Gray </a:t>
            </a:r>
            <a:endParaRPr b="0" i="0" sz="1600" u="none" cap="none" strike="noStrike">
              <a:latin typeface="Arial"/>
              <a:ea typeface="Arial"/>
              <a:cs typeface="Arial"/>
              <a:sym typeface="Arial"/>
            </a:endParaRPr>
          </a:p>
          <a:p>
            <a:pPr indent="0" lvl="0" marL="0" marR="0" rtl="0" algn="ctr">
              <a:spcBef>
                <a:spcPts val="0"/>
              </a:spcBef>
              <a:spcAft>
                <a:spcPts val="0"/>
              </a:spcAft>
              <a:buNone/>
            </a:pPr>
            <a:r>
              <a:rPr b="0" i="0" lang="en-US" sz="1600" u="none" cap="none" strike="noStrike">
                <a:latin typeface="Arial"/>
                <a:ea typeface="Arial"/>
                <a:cs typeface="Arial"/>
                <a:sym typeface="Arial"/>
              </a:rPr>
              <a:t>Team  Members - Joyce Cheng, Dr. Jhansi Narisetti,PharmD., Mehreen Zakria</a:t>
            </a:r>
            <a:endParaRPr b="0" i="0" sz="1600" u="none" cap="none" strike="noStrike">
              <a:latin typeface="Arial"/>
              <a:ea typeface="Arial"/>
              <a:cs typeface="Arial"/>
              <a:sym typeface="Arial"/>
            </a:endParaRPr>
          </a:p>
          <a:p>
            <a:pPr indent="0" lvl="0" marL="0" marR="0" rtl="0" algn="ctr">
              <a:spcBef>
                <a:spcPts val="0"/>
              </a:spcBef>
              <a:spcAft>
                <a:spcPts val="0"/>
              </a:spcAft>
              <a:buNone/>
            </a:pPr>
            <a:r>
              <a:t/>
            </a:r>
            <a:endParaRPr b="0" i="0" sz="1600" u="none" cap="none" strike="noStrike">
              <a:latin typeface="Arial"/>
              <a:ea typeface="Arial"/>
              <a:cs typeface="Arial"/>
              <a:sym typeface="Arial"/>
            </a:endParaRPr>
          </a:p>
        </p:txBody>
      </p:sp>
      <p:sp>
        <p:nvSpPr>
          <p:cNvPr id="64" name="Google Shape;64;p14"/>
          <p:cNvSpPr txBox="1"/>
          <p:nvPr/>
        </p:nvSpPr>
        <p:spPr>
          <a:xfrm>
            <a:off x="504360" y="21780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latin typeface="Arial"/>
                <a:ea typeface="Arial"/>
                <a:cs typeface="Arial"/>
                <a:sym typeface="Arial"/>
              </a:rPr>
              <a:t>Team project</a:t>
            </a:r>
            <a:br>
              <a:rPr b="0" i="0" lang="en-US" sz="1800" u="none" cap="none" strike="noStrike"/>
            </a:br>
            <a:r>
              <a:rPr b="0" i="0" lang="en-US" sz="4400" u="none" cap="none" strike="noStrike">
                <a:latin typeface="Arial"/>
                <a:ea typeface="Arial"/>
                <a:cs typeface="Arial"/>
                <a:sym typeface="Arial"/>
              </a:rPr>
              <a:t>Mag6Plus Earthquakes 1900 - 2014</a:t>
            </a:r>
            <a:endParaRPr b="0" i="0" sz="44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nvSpPr>
        <p:spPr>
          <a:xfrm>
            <a:off x="504000" y="2121840"/>
            <a:ext cx="3602160" cy="248328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1600" u="none" cap="none" strike="noStrike">
                <a:latin typeface="Arial"/>
                <a:ea typeface="Arial"/>
                <a:cs typeface="Arial"/>
                <a:sym typeface="Arial"/>
              </a:rPr>
              <a:t>The Project Description</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The "Mag6Plus Earthquake Analysis" project provides a comprehensive exploration of significant earthquakes measuring magnitude 6.0 and above. Leveraging advanced data visualization tools in Tableau, this project aims to uncover patterns, trends, and insights within seismic activity across regions and years. </a:t>
            </a:r>
            <a:endParaRPr b="0" sz="1600" strike="noStrike">
              <a:latin typeface="Arial"/>
              <a:ea typeface="Arial"/>
              <a:cs typeface="Arial"/>
              <a:sym typeface="Arial"/>
            </a:endParaRPr>
          </a:p>
        </p:txBody>
      </p:sp>
      <p:sp>
        <p:nvSpPr>
          <p:cNvPr id="70" name="Google Shape;70;p15"/>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a:t>
            </a:r>
            <a:r>
              <a:rPr lang="en-US" sz="4400"/>
              <a:t>3</a:t>
            </a:r>
            <a:endParaRPr b="0" sz="4400" strike="noStrike">
              <a:latin typeface="Arial"/>
              <a:ea typeface="Arial"/>
              <a:cs typeface="Arial"/>
              <a:sym typeface="Arial"/>
            </a:endParaRPr>
          </a:p>
        </p:txBody>
      </p:sp>
      <p:pic>
        <p:nvPicPr>
          <p:cNvPr id="71" name="Google Shape;71;p15"/>
          <p:cNvPicPr preferRelativeResize="0"/>
          <p:nvPr/>
        </p:nvPicPr>
        <p:blipFill rotWithShape="1">
          <a:blip r:embed="rId3">
            <a:alphaModFix/>
          </a:blip>
          <a:srcRect b="0" l="0" r="0" t="0"/>
          <a:stretch/>
        </p:blipFill>
        <p:spPr>
          <a:xfrm>
            <a:off x="4150800" y="1634040"/>
            <a:ext cx="5418720" cy="36687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77" name="Google Shape;77;p16"/>
          <p:cNvSpPr txBox="1"/>
          <p:nvPr/>
        </p:nvSpPr>
        <p:spPr>
          <a:xfrm>
            <a:off x="504000" y="1783800"/>
            <a:ext cx="3602160" cy="316044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1600" strike="noStrike">
                <a:latin typeface="Arial"/>
                <a:ea typeface="Arial"/>
                <a:cs typeface="Arial"/>
                <a:sym typeface="Arial"/>
              </a:rPr>
              <a:t>The Tableau Worksheet </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The "Mag6Plus Earthquake Analysis" project embodies the power of data visualization to unlock insights from complex datasets. Whether for scientific research, disaster preparedness, or educational purposes, the “Mag6Plus Earthquake Analysis” project offers a visually engaging platform to explore and comprehend earthquake occurrences and their implications. Through interactive tools we uncovered the fascinating world of seismic events.</a:t>
            </a:r>
            <a:endParaRPr b="0" sz="1600" strike="noStrike">
              <a:latin typeface="Arial"/>
              <a:ea typeface="Arial"/>
              <a:cs typeface="Arial"/>
              <a:sym typeface="Arial"/>
            </a:endParaRPr>
          </a:p>
        </p:txBody>
      </p:sp>
      <p:pic>
        <p:nvPicPr>
          <p:cNvPr id="78" name="Google Shape;78;p16"/>
          <p:cNvPicPr preferRelativeResize="0"/>
          <p:nvPr/>
        </p:nvPicPr>
        <p:blipFill rotWithShape="1">
          <a:blip r:embed="rId3">
            <a:alphaModFix/>
          </a:blip>
          <a:srcRect b="0" l="0" r="0" t="0"/>
          <a:stretch/>
        </p:blipFill>
        <p:spPr>
          <a:xfrm>
            <a:off x="4217400" y="1604520"/>
            <a:ext cx="5637240" cy="3423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84" name="Google Shape;84;p17"/>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400320" y="1554480"/>
            <a:ext cx="3602160" cy="38376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1600" strike="noStrike">
                <a:latin typeface="Arial"/>
                <a:ea typeface="Arial"/>
                <a:cs typeface="Arial"/>
                <a:sym typeface="Arial"/>
              </a:rPr>
              <a:t>The Tableau Dashboard</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The "Mag6Plus Earthquake Dashboard” serves as a dynamic gateway to explore visualize seismic events of magnitude 6.0 and above across the glob.</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As you navigate through this dashboard, you'll embark on a journey to discover the patterns and distribution of significant earthquakes. The interactive map provides a visual representation of earthquake locations, allowing you to zoom in on regions of interest. Hover over data points to access detailed information.</a:t>
            </a:r>
            <a:endParaRPr b="0" sz="1600" strike="noStrike">
              <a:latin typeface="Arial"/>
              <a:ea typeface="Arial"/>
              <a:cs typeface="Arial"/>
              <a:sym typeface="Arial"/>
            </a:endParaRPr>
          </a:p>
        </p:txBody>
      </p:sp>
      <p:pic>
        <p:nvPicPr>
          <p:cNvPr id="86" name="Google Shape;86;p17"/>
          <p:cNvPicPr preferRelativeResize="0"/>
          <p:nvPr/>
        </p:nvPicPr>
        <p:blipFill rotWithShape="1">
          <a:blip r:embed="rId3">
            <a:alphaModFix/>
          </a:blip>
          <a:srcRect b="0" l="0" r="0" t="0"/>
          <a:stretch/>
        </p:blipFill>
        <p:spPr>
          <a:xfrm>
            <a:off x="4084200" y="1629360"/>
            <a:ext cx="5766120" cy="34999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92" name="Google Shape;92;p18"/>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8"/>
          <p:cNvSpPr txBox="1"/>
          <p:nvPr/>
        </p:nvSpPr>
        <p:spPr>
          <a:xfrm>
            <a:off x="353160" y="1872360"/>
            <a:ext cx="3523680" cy="293472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lang="en-US" sz="1600" strike="noStrike">
                <a:latin typeface="Arial"/>
                <a:ea typeface="Arial"/>
                <a:cs typeface="Arial"/>
                <a:sym typeface="Arial"/>
              </a:rPr>
              <a:t>The Tableau Story Board</a:t>
            </a:r>
            <a:endParaRPr b="0" sz="1600" strike="noStrike">
              <a:latin typeface="Arial"/>
              <a:ea typeface="Arial"/>
              <a:cs typeface="Arial"/>
              <a:sym typeface="Arial"/>
            </a:endParaRPr>
          </a:p>
          <a:p>
            <a:pPr indent="0" lvl="0" marL="0" marR="0" rtl="0" algn="l">
              <a:spcBef>
                <a:spcPts val="0"/>
              </a:spcBef>
              <a:spcAft>
                <a:spcPts val="0"/>
              </a:spcAft>
              <a:buNone/>
            </a:pPr>
            <a:r>
              <a:t/>
            </a:r>
            <a:endParaRPr b="0" sz="1600" strike="noStrike">
              <a:latin typeface="Arial"/>
              <a:ea typeface="Arial"/>
              <a:cs typeface="Arial"/>
              <a:sym typeface="Arial"/>
            </a:endParaRPr>
          </a:p>
          <a:p>
            <a:pPr indent="0" lvl="0" marL="0" marR="0" rtl="0" algn="l">
              <a:spcBef>
                <a:spcPts val="0"/>
              </a:spcBef>
              <a:spcAft>
                <a:spcPts val="0"/>
              </a:spcAft>
              <a:buNone/>
            </a:pPr>
            <a:r>
              <a:rPr b="0" lang="en-US" sz="1600" strike="noStrike">
                <a:latin typeface="Arial"/>
                <a:ea typeface="Arial"/>
                <a:cs typeface="Arial"/>
                <a:sym typeface="Arial"/>
              </a:rPr>
              <a:t>Storyboards – Insightful Narratives: To facilitate a coherent narrative storyboards have been created for each worksheet. These storyboards guide users through a sequence of visualizations and annotations that highlight trends and discoveries. Starting with an overview and gradually delving into finer details, the storyboards enrich the viewers understanding of the seismic data.</a:t>
            </a:r>
            <a:endParaRPr b="0" sz="1600" strike="noStrike">
              <a:latin typeface="Arial"/>
              <a:ea typeface="Arial"/>
              <a:cs typeface="Arial"/>
              <a:sym typeface="Arial"/>
            </a:endParaRPr>
          </a:p>
        </p:txBody>
      </p:sp>
      <p:pic>
        <p:nvPicPr>
          <p:cNvPr id="94" name="Google Shape;94;p18"/>
          <p:cNvPicPr preferRelativeResize="0"/>
          <p:nvPr/>
        </p:nvPicPr>
        <p:blipFill rotWithShape="1">
          <a:blip r:embed="rId3">
            <a:alphaModFix/>
          </a:blip>
          <a:srcRect b="0" l="0" r="0" t="0"/>
          <a:stretch/>
        </p:blipFill>
        <p:spPr>
          <a:xfrm>
            <a:off x="6603667" y="1747574"/>
            <a:ext cx="5669639" cy="36140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100" name="Google Shape;100;p19"/>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1324080" y="2331000"/>
            <a:ext cx="7435440" cy="1889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Project Interactive Presentation  </a:t>
            </a:r>
            <a:endParaRPr b="0" sz="4000" strike="noStrike">
              <a:latin typeface="Arial"/>
              <a:ea typeface="Arial"/>
              <a:cs typeface="Arial"/>
              <a:sym typeface="Arial"/>
            </a:endParaRPr>
          </a:p>
          <a:p>
            <a:pPr indent="0" lvl="0" marL="0" marR="0" rtl="0" algn="l">
              <a:spcBef>
                <a:spcPts val="0"/>
              </a:spcBef>
              <a:spcAft>
                <a:spcPts val="0"/>
              </a:spcAft>
              <a:buNone/>
            </a:pPr>
            <a:r>
              <a:t/>
            </a:r>
            <a:endParaRPr b="0" sz="4000" strike="noStrike">
              <a:latin typeface="Arial"/>
              <a:ea typeface="Arial"/>
              <a:cs typeface="Arial"/>
              <a:sym typeface="Arial"/>
            </a:endParaRPr>
          </a:p>
          <a:p>
            <a:pPr indent="0" lvl="0" marL="0" marR="0" rtl="0" algn="l">
              <a:spcBef>
                <a:spcPts val="0"/>
              </a:spcBef>
              <a:spcAft>
                <a:spcPts val="0"/>
              </a:spcAft>
              <a:buNone/>
            </a:pPr>
            <a:r>
              <a:rPr b="0" lang="en-US" sz="2100" strike="noStrike">
                <a:latin typeface="Arial"/>
                <a:ea typeface="Arial"/>
                <a:cs typeface="Arial"/>
                <a:sym typeface="Arial"/>
              </a:rPr>
              <a:t>Team Members: Joyce Cheng, Dr. Jhansi Narisetti ,PharmD.</a:t>
            </a:r>
            <a:endParaRPr b="0" sz="2100"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504000" y="217440"/>
            <a:ext cx="9071640" cy="125028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Team project</a:t>
            </a:r>
            <a:br>
              <a:rPr lang="en-US" sz="1800"/>
            </a:br>
            <a:r>
              <a:rPr b="0" lang="en-US" sz="4400" strike="noStrike">
                <a:latin typeface="Arial"/>
                <a:ea typeface="Arial"/>
                <a:cs typeface="Arial"/>
                <a:sym typeface="Arial"/>
              </a:rPr>
              <a:t>Mag6Plus Earthquakes 1900 - 2014</a:t>
            </a:r>
            <a:endParaRPr b="0" sz="4400" strike="noStrike">
              <a:latin typeface="Arial"/>
              <a:ea typeface="Arial"/>
              <a:cs typeface="Arial"/>
              <a:sym typeface="Arial"/>
            </a:endParaRPr>
          </a:p>
        </p:txBody>
      </p:sp>
      <p:sp>
        <p:nvSpPr>
          <p:cNvPr id="107" name="Google Shape;107;p20"/>
          <p:cNvSpPr txBox="1"/>
          <p:nvPr/>
        </p:nvSpPr>
        <p:spPr>
          <a:xfrm>
            <a:off x="4670280" y="2147760"/>
            <a:ext cx="180720" cy="4273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nvSpPr>
        <p:spPr>
          <a:xfrm>
            <a:off x="1324080" y="2331000"/>
            <a:ext cx="7435440" cy="1889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             THANK YOU</a:t>
            </a:r>
            <a:endParaRPr b="0" sz="40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